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heme/themeOverride1.xml" ContentType="application/vnd.openxmlformats-officedocument.themeOverr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7" r:id="rId3"/>
    <p:sldId id="282" r:id="rId4"/>
    <p:sldId id="484" r:id="rId5"/>
    <p:sldId id="485" r:id="rId6"/>
    <p:sldId id="486" r:id="rId7"/>
    <p:sldId id="487" r:id="rId8"/>
    <p:sldId id="489" r:id="rId9"/>
    <p:sldId id="490" r:id="rId10"/>
    <p:sldId id="493" r:id="rId11"/>
    <p:sldId id="260" r:id="rId12"/>
    <p:sldId id="270" r:id="rId13"/>
    <p:sldId id="477" r:id="rId14"/>
    <p:sldId id="317" r:id="rId15"/>
    <p:sldId id="473" r:id="rId16"/>
    <p:sldId id="299" r:id="rId17"/>
    <p:sldId id="501" r:id="rId18"/>
    <p:sldId id="467" r:id="rId19"/>
    <p:sldId id="482" r:id="rId20"/>
    <p:sldId id="483" r:id="rId21"/>
    <p:sldId id="264" r:id="rId22"/>
    <p:sldId id="265" r:id="rId23"/>
    <p:sldId id="495" r:id="rId24"/>
    <p:sldId id="503" r:id="rId25"/>
    <p:sldId id="314" r:id="rId26"/>
    <p:sldId id="497" r:id="rId27"/>
    <p:sldId id="505" r:id="rId28"/>
    <p:sldId id="502" r:id="rId29"/>
    <p:sldId id="301" r:id="rId30"/>
    <p:sldId id="302" r:id="rId31"/>
    <p:sldId id="491" r:id="rId32"/>
    <p:sldId id="446" r:id="rId33"/>
    <p:sldId id="492" r:id="rId34"/>
    <p:sldId id="267" r:id="rId35"/>
    <p:sldId id="463" r:id="rId36"/>
    <p:sldId id="343" r:id="rId37"/>
    <p:sldId id="420" r:id="rId38"/>
    <p:sldId id="421" r:id="rId39"/>
    <p:sldId id="439" r:id="rId40"/>
    <p:sldId id="434" r:id="rId41"/>
    <p:sldId id="504" r:id="rId42"/>
    <p:sldId id="440" r:id="rId43"/>
    <p:sldId id="280" r:id="rId44"/>
    <p:sldId id="273" r:id="rId45"/>
    <p:sldId id="274" r:id="rId46"/>
    <p:sldId id="276" r:id="rId47"/>
    <p:sldId id="499" r:id="rId48"/>
    <p:sldId id="279" r:id="rId49"/>
    <p:sldId id="286" r:id="rId5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1" d="100"/>
          <a:sy n="111" d="100"/>
        </p:scale>
        <p:origin x="510" y="102"/>
      </p:cViewPr>
      <p:guideLst/>
    </p:cSldViewPr>
  </p:slideViewPr>
  <p:notesTextViewPr>
    <p:cViewPr>
      <p:scale>
        <a:sx n="1" d="1"/>
        <a:sy n="1" d="1"/>
      </p:scale>
      <p:origin x="0" y="0"/>
    </p:cViewPr>
  </p:notesTextViewPr>
  <p:sorterViewPr>
    <p:cViewPr>
      <p:scale>
        <a:sx n="100" d="100"/>
        <a:sy n="100" d="100"/>
      </p:scale>
      <p:origin x="0" y="-19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_rels/data16.xml.rels><?xml version="1.0" encoding="UTF-8" standalone="yes"?>
<Relationships xmlns="http://schemas.openxmlformats.org/package/2006/relationships"><Relationship Id="rId1" Type="http://schemas.openxmlformats.org/officeDocument/2006/relationships/hyperlink" Target="https://ec.europa.eu/health/human-use/falsified_medicines_en" TargetMode="External"/></Relationships>
</file>

<file path=ppt/diagrams/_rels/data8.xml.rels><?xml version="1.0" encoding="UTF-8" standalone="yes"?>
<Relationships xmlns="http://schemas.openxmlformats.org/package/2006/relationships"><Relationship Id="rId2" Type="http://schemas.openxmlformats.org/officeDocument/2006/relationships/hyperlink" Target="https://www.linkedin.com/feed/hashtag/?highlightedUpdateUrns=urn:li:activity:6555020926067458048&amp;keywords=#Assoram&amp;originTrackingId=1NaYEQySRUuyeDs/ri/xmA%3D%3D" TargetMode="External"/><Relationship Id="rId1" Type="http://schemas.openxmlformats.org/officeDocument/2006/relationships/hyperlink" Target="https://www.linkedin.com/feed/hashtag/?highlightedUpdateUrns=urn:li:activity:6555020926067458048&amp;keywords=#9luglio&amp;originTrackingId=1NaYEQySRUuyeDs/ri/xmA%3D%3D" TargetMode="External"/></Relationships>
</file>

<file path=ppt/diagrams/_rels/data9.xml.rels><?xml version="1.0" encoding="UTF-8" standalone="yes"?>
<Relationships xmlns="http://schemas.openxmlformats.org/package/2006/relationships"><Relationship Id="rId2" Type="http://schemas.openxmlformats.org/officeDocument/2006/relationships/hyperlink" Target="http://www.unipd.it/corsi/aggiornamento-formazione-professionale/corsi-alta-formazione" TargetMode="External"/><Relationship Id="rId1" Type="http://schemas.openxmlformats.org/officeDocument/2006/relationships/hyperlink" Target="http://www.afiscientifica.it/all/Brochure%20caf%202017%20.pdf" TargetMode="External"/></Relationships>
</file>

<file path=ppt/diagrams/_rels/drawing16.xml.rels><?xml version="1.0" encoding="UTF-8" standalone="yes"?>
<Relationships xmlns="http://schemas.openxmlformats.org/package/2006/relationships"><Relationship Id="rId1" Type="http://schemas.openxmlformats.org/officeDocument/2006/relationships/hyperlink" Target="https://ec.europa.eu/health/human-use/falsified_medicines_en" TargetMode="External"/></Relationships>
</file>

<file path=ppt/diagrams/_rels/drawing8.xml.rels><?xml version="1.0" encoding="UTF-8" standalone="yes"?>
<Relationships xmlns="http://schemas.openxmlformats.org/package/2006/relationships"><Relationship Id="rId2" Type="http://schemas.openxmlformats.org/officeDocument/2006/relationships/hyperlink" Target="https://www.linkedin.com/feed/hashtag/?highlightedUpdateUrns=urn:li:activity:6555020926067458048&amp;keywords=#Assoram&amp;originTrackingId=1NaYEQySRUuyeDs/ri/xmA%3D%3D" TargetMode="External"/><Relationship Id="rId1" Type="http://schemas.openxmlformats.org/officeDocument/2006/relationships/hyperlink" Target="https://www.linkedin.com/feed/hashtag/?highlightedUpdateUrns=urn:li:activity:6555020926067458048&amp;keywords=#9luglio&amp;originTrackingId=1NaYEQySRUuyeDs/ri/xmA%3D%3D" TargetMode="External"/></Relationships>
</file>

<file path=ppt/diagrams/_rels/drawing9.xml.rels><?xml version="1.0" encoding="UTF-8" standalone="yes"?>
<Relationships xmlns="http://schemas.openxmlformats.org/package/2006/relationships"><Relationship Id="rId2" Type="http://schemas.openxmlformats.org/officeDocument/2006/relationships/hyperlink" Target="http://www.unipd.it/corsi/aggiornamento-formazione-professionale/corsi-alta-formazione" TargetMode="External"/><Relationship Id="rId1" Type="http://schemas.openxmlformats.org/officeDocument/2006/relationships/hyperlink" Target="http://www.afiscientifica.it/all/Brochure%20caf%202017%20.pdf" TargetMode="Externa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0BC13B-6E8F-4033-B65F-8FA235EBAA6F}" type="doc">
      <dgm:prSet loTypeId="urn:microsoft.com/office/officeart/2009/layout/CircleArrowProcess" loCatId="cycle" qsTypeId="urn:microsoft.com/office/officeart/2005/8/quickstyle/simple5" qsCatId="simple" csTypeId="urn:microsoft.com/office/officeart/2005/8/colors/accent0_1" csCatId="mainScheme" phldr="1"/>
      <dgm:spPr/>
      <dgm:t>
        <a:bodyPr/>
        <a:lstStyle/>
        <a:p>
          <a:endParaRPr lang="it-IT"/>
        </a:p>
      </dgm:t>
    </dgm:pt>
    <dgm:pt modelId="{CEC01FBE-0B97-4454-9207-1D701CC0C1D6}">
      <dgm:prSet phldrT="[Testo]" custT="1"/>
      <dgm:spPr/>
      <dgm:t>
        <a:bodyPr/>
        <a:lstStyle/>
        <a:p>
          <a:pPr algn="ctr"/>
          <a:r>
            <a:rPr lang="it-IT" sz="1000" b="0" dirty="0">
              <a:solidFill>
                <a:srgbClr val="002060"/>
              </a:solidFill>
              <a:latin typeface="Bahnschrift" panose="020B0502040204020203" pitchFamily="34" charset="0"/>
              <a:ea typeface="Tahoma" panose="020B0604030504040204" pitchFamily="34" charset="0"/>
              <a:cs typeface="Tahoma" panose="020B0604030504040204" pitchFamily="34" charset="0"/>
            </a:rPr>
            <a:t>affianchiamo i professionisti associati nella quotidiana sfida dell’evoluzione multilivello</a:t>
          </a:r>
        </a:p>
      </dgm:t>
    </dgm:pt>
    <dgm:pt modelId="{85A995F7-DA11-4358-A2BF-C4A78FF9DC2B}" type="parTrans" cxnId="{5EC2D2E2-EDE0-4625-9FA5-BB57F955AF15}">
      <dgm:prSet/>
      <dgm:spPr/>
      <dgm:t>
        <a:bodyPr/>
        <a:lstStyle/>
        <a:p>
          <a:endParaRPr lang="it-IT"/>
        </a:p>
      </dgm:t>
    </dgm:pt>
    <dgm:pt modelId="{FBB999A9-D0CE-42E1-B879-3377B01F5BAC}" type="sibTrans" cxnId="{5EC2D2E2-EDE0-4625-9FA5-BB57F955AF15}">
      <dgm:prSet/>
      <dgm:spPr/>
      <dgm:t>
        <a:bodyPr/>
        <a:lstStyle/>
        <a:p>
          <a:endParaRPr lang="it-IT"/>
        </a:p>
      </dgm:t>
    </dgm:pt>
    <dgm:pt modelId="{8118D02C-3979-43DA-9F5E-5CA98B50FE7B}">
      <dgm:prSet phldrT="[Testo]" custT="1"/>
      <dgm:spPr/>
      <dgm:t>
        <a:bodyPr/>
        <a:lstStyle/>
        <a:p>
          <a:pPr algn="ctr"/>
          <a:r>
            <a:rPr lang="it-IT" sz="1000" b="0" dirty="0">
              <a:solidFill>
                <a:srgbClr val="002060"/>
              </a:solidFill>
              <a:latin typeface="Bahnschrift" panose="020B0502040204020203" pitchFamily="34" charset="0"/>
              <a:ea typeface="Tahoma" panose="020B0604030504040204" pitchFamily="34" charset="0"/>
              <a:cs typeface="Tahoma" panose="020B0604030504040204" pitchFamily="34" charset="0"/>
            </a:rPr>
            <a:t>progettiamo strategicamente il futuro valorizzando la nostra storia</a:t>
          </a:r>
        </a:p>
      </dgm:t>
    </dgm:pt>
    <dgm:pt modelId="{E61A96A1-C44E-49FB-8E42-2EAAB2CE47E5}" type="parTrans" cxnId="{1A9413B7-E5C2-4065-AD65-ADB69EFAB2CC}">
      <dgm:prSet/>
      <dgm:spPr/>
      <dgm:t>
        <a:bodyPr/>
        <a:lstStyle/>
        <a:p>
          <a:endParaRPr lang="it-IT"/>
        </a:p>
      </dgm:t>
    </dgm:pt>
    <dgm:pt modelId="{A16B3B10-FF71-4262-8249-79A54CD3480F}" type="sibTrans" cxnId="{1A9413B7-E5C2-4065-AD65-ADB69EFAB2CC}">
      <dgm:prSet/>
      <dgm:spPr/>
      <dgm:t>
        <a:bodyPr/>
        <a:lstStyle/>
        <a:p>
          <a:endParaRPr lang="it-IT"/>
        </a:p>
      </dgm:t>
    </dgm:pt>
    <dgm:pt modelId="{1E81DE83-5FD1-4B0C-9A52-D6F7DCC0DCB1}">
      <dgm:prSet phldrT="[Testo]" custT="1"/>
      <dgm:spPr/>
      <dgm:t>
        <a:bodyPr/>
        <a:lstStyle/>
        <a:p>
          <a:pPr algn="ctr"/>
          <a:r>
            <a:rPr lang="it-IT" sz="1000" b="0" dirty="0">
              <a:solidFill>
                <a:srgbClr val="002060"/>
              </a:solidFill>
              <a:latin typeface="Bahnschrift" panose="020B0502040204020203" pitchFamily="34" charset="0"/>
              <a:ea typeface="Tahoma" panose="020B0604030504040204" pitchFamily="34" charset="0"/>
              <a:cs typeface="Tahoma" panose="020B0604030504040204" pitchFamily="34" charset="0"/>
            </a:rPr>
            <a:t>dal 1965 siamo il riferimento delle aziende della distribuzione primaria del mondo della salute</a:t>
          </a:r>
        </a:p>
      </dgm:t>
    </dgm:pt>
    <dgm:pt modelId="{1135E70B-8716-49BF-89C8-160F89A13343}" type="parTrans" cxnId="{2F208558-D6C7-4B87-AE42-242AECBCE13A}">
      <dgm:prSet/>
      <dgm:spPr/>
      <dgm:t>
        <a:bodyPr/>
        <a:lstStyle/>
        <a:p>
          <a:endParaRPr lang="it-IT"/>
        </a:p>
      </dgm:t>
    </dgm:pt>
    <dgm:pt modelId="{5FF93FF5-89F3-4F49-9433-5AE054FB617B}" type="sibTrans" cxnId="{2F208558-D6C7-4B87-AE42-242AECBCE13A}">
      <dgm:prSet/>
      <dgm:spPr/>
      <dgm:t>
        <a:bodyPr/>
        <a:lstStyle/>
        <a:p>
          <a:endParaRPr lang="it-IT"/>
        </a:p>
      </dgm:t>
    </dgm:pt>
    <dgm:pt modelId="{28F21AA4-CC3C-4B14-9F6D-5D2A0FB7F4DF}">
      <dgm:prSet phldrT="[Testo]" custT="1"/>
      <dgm:spPr/>
      <dgm:t>
        <a:bodyPr/>
        <a:lstStyle/>
        <a:p>
          <a:pPr algn="ctr"/>
          <a:r>
            <a:rPr lang="it-IT" sz="1000" b="0" dirty="0">
              <a:solidFill>
                <a:srgbClr val="002060"/>
              </a:solidFill>
              <a:latin typeface="Bahnschrift" panose="020B0502040204020203" pitchFamily="34" charset="0"/>
              <a:ea typeface="Tahoma" panose="020B0604030504040204" pitchFamily="34" charset="0"/>
              <a:cs typeface="Tahoma" panose="020B0604030504040204" pitchFamily="34" charset="0"/>
            </a:rPr>
            <a:t>dal 2017 rappresentiamo anche le Aziende dell’indotto - Associati Aggregati-</a:t>
          </a:r>
        </a:p>
      </dgm:t>
    </dgm:pt>
    <dgm:pt modelId="{2AF6676A-56C4-42AD-A7C2-CF5001A4C043}" type="parTrans" cxnId="{A87FBC36-3B84-45B0-83B8-4D72B5A35275}">
      <dgm:prSet/>
      <dgm:spPr/>
      <dgm:t>
        <a:bodyPr/>
        <a:lstStyle/>
        <a:p>
          <a:endParaRPr lang="it-IT"/>
        </a:p>
      </dgm:t>
    </dgm:pt>
    <dgm:pt modelId="{47513FE9-16FD-4C60-9E6D-1A2BFD09B992}" type="sibTrans" cxnId="{A87FBC36-3B84-45B0-83B8-4D72B5A35275}">
      <dgm:prSet/>
      <dgm:spPr/>
      <dgm:t>
        <a:bodyPr/>
        <a:lstStyle/>
        <a:p>
          <a:endParaRPr lang="it-IT"/>
        </a:p>
      </dgm:t>
    </dgm:pt>
    <dgm:pt modelId="{98CEACBF-D879-41E0-8A18-01D559F65B15}" type="pres">
      <dgm:prSet presAssocID="{340BC13B-6E8F-4033-B65F-8FA235EBAA6F}" presName="Name0" presStyleCnt="0">
        <dgm:presLayoutVars>
          <dgm:chMax val="7"/>
          <dgm:chPref val="7"/>
          <dgm:dir/>
          <dgm:animLvl val="lvl"/>
        </dgm:presLayoutVars>
      </dgm:prSet>
      <dgm:spPr/>
    </dgm:pt>
    <dgm:pt modelId="{49C59D8F-D209-45CD-A7F2-EF625F6BCB33}" type="pres">
      <dgm:prSet presAssocID="{1E81DE83-5FD1-4B0C-9A52-D6F7DCC0DCB1}" presName="Accent1" presStyleCnt="0"/>
      <dgm:spPr/>
    </dgm:pt>
    <dgm:pt modelId="{701DA4C0-2C58-4B4C-881F-FC9B102E7A05}" type="pres">
      <dgm:prSet presAssocID="{1E81DE83-5FD1-4B0C-9A52-D6F7DCC0DCB1}" presName="Accent" presStyleLbl="node1" presStyleIdx="0" presStyleCnt="4"/>
      <dgm:spPr/>
    </dgm:pt>
    <dgm:pt modelId="{94ED4E40-96F8-41E9-AD2F-EC3EBE90B252}" type="pres">
      <dgm:prSet presAssocID="{1E81DE83-5FD1-4B0C-9A52-D6F7DCC0DCB1}" presName="Parent1" presStyleLbl="revTx" presStyleIdx="0" presStyleCnt="4" custLinFactNeighborY="-12059">
        <dgm:presLayoutVars>
          <dgm:chMax val="1"/>
          <dgm:chPref val="1"/>
          <dgm:bulletEnabled val="1"/>
        </dgm:presLayoutVars>
      </dgm:prSet>
      <dgm:spPr/>
    </dgm:pt>
    <dgm:pt modelId="{34793605-7426-4CDE-896E-850576E03CD4}" type="pres">
      <dgm:prSet presAssocID="{28F21AA4-CC3C-4B14-9F6D-5D2A0FB7F4DF}" presName="Accent2" presStyleCnt="0"/>
      <dgm:spPr/>
    </dgm:pt>
    <dgm:pt modelId="{4B117B38-E9EB-4916-8FA0-FE3CEB04428A}" type="pres">
      <dgm:prSet presAssocID="{28F21AA4-CC3C-4B14-9F6D-5D2A0FB7F4DF}" presName="Accent" presStyleLbl="node1" presStyleIdx="1" presStyleCnt="4"/>
      <dgm:spPr/>
    </dgm:pt>
    <dgm:pt modelId="{1F7B3E26-A173-4E1A-8A8C-B7DE0360D857}" type="pres">
      <dgm:prSet presAssocID="{28F21AA4-CC3C-4B14-9F6D-5D2A0FB7F4DF}" presName="Parent2" presStyleLbl="revTx" presStyleIdx="1" presStyleCnt="4" custLinFactNeighborX="4887" custLinFactNeighborY="-18971">
        <dgm:presLayoutVars>
          <dgm:chMax val="1"/>
          <dgm:chPref val="1"/>
          <dgm:bulletEnabled val="1"/>
        </dgm:presLayoutVars>
      </dgm:prSet>
      <dgm:spPr/>
    </dgm:pt>
    <dgm:pt modelId="{577673CA-6D54-46F5-BD17-7CA91F654AF3}" type="pres">
      <dgm:prSet presAssocID="{CEC01FBE-0B97-4454-9207-1D701CC0C1D6}" presName="Accent3" presStyleCnt="0"/>
      <dgm:spPr/>
    </dgm:pt>
    <dgm:pt modelId="{08CC23F4-17B5-4C66-8318-DEEC94F04C2A}" type="pres">
      <dgm:prSet presAssocID="{CEC01FBE-0B97-4454-9207-1D701CC0C1D6}" presName="Accent" presStyleLbl="node1" presStyleIdx="2" presStyleCnt="4"/>
      <dgm:spPr/>
    </dgm:pt>
    <dgm:pt modelId="{607B9886-BE9F-4CB3-A0F0-C126873C7345}" type="pres">
      <dgm:prSet presAssocID="{CEC01FBE-0B97-4454-9207-1D701CC0C1D6}" presName="Parent3" presStyleLbl="revTx" presStyleIdx="2" presStyleCnt="4" custLinFactNeighborY="-11871">
        <dgm:presLayoutVars>
          <dgm:chMax val="1"/>
          <dgm:chPref val="1"/>
          <dgm:bulletEnabled val="1"/>
        </dgm:presLayoutVars>
      </dgm:prSet>
      <dgm:spPr/>
    </dgm:pt>
    <dgm:pt modelId="{6DD2B434-646B-4F7D-B320-965C2BAF60E7}" type="pres">
      <dgm:prSet presAssocID="{8118D02C-3979-43DA-9F5E-5CA98B50FE7B}" presName="Accent4" presStyleCnt="0"/>
      <dgm:spPr/>
    </dgm:pt>
    <dgm:pt modelId="{DFBB8F0B-6AC9-4539-AC3B-A1C13A2E6570}" type="pres">
      <dgm:prSet presAssocID="{8118D02C-3979-43DA-9F5E-5CA98B50FE7B}" presName="Accent" presStyleLbl="node1" presStyleIdx="3" presStyleCnt="4"/>
      <dgm:spPr/>
    </dgm:pt>
    <dgm:pt modelId="{F05954B7-F8D8-4D4B-920D-A8A3006BEF3A}" type="pres">
      <dgm:prSet presAssocID="{8118D02C-3979-43DA-9F5E-5CA98B50FE7B}" presName="Parent4" presStyleLbl="revTx" presStyleIdx="3" presStyleCnt="4">
        <dgm:presLayoutVars>
          <dgm:chMax val="1"/>
          <dgm:chPref val="1"/>
          <dgm:bulletEnabled val="1"/>
        </dgm:presLayoutVars>
      </dgm:prSet>
      <dgm:spPr/>
    </dgm:pt>
  </dgm:ptLst>
  <dgm:cxnLst>
    <dgm:cxn modelId="{4995A90A-FED0-4990-9264-F9BEC14A5F13}" type="presOf" srcId="{1E81DE83-5FD1-4B0C-9A52-D6F7DCC0DCB1}" destId="{94ED4E40-96F8-41E9-AD2F-EC3EBE90B252}" srcOrd="0" destOrd="0" presId="urn:microsoft.com/office/officeart/2009/layout/CircleArrowProcess"/>
    <dgm:cxn modelId="{E6B1750D-3024-4827-BB67-C344BD3BE8EC}" type="presOf" srcId="{28F21AA4-CC3C-4B14-9F6D-5D2A0FB7F4DF}" destId="{1F7B3E26-A173-4E1A-8A8C-B7DE0360D857}" srcOrd="0" destOrd="0" presId="urn:microsoft.com/office/officeart/2009/layout/CircleArrowProcess"/>
    <dgm:cxn modelId="{46437426-75B8-450B-B2A7-738DC9264818}" type="presOf" srcId="{CEC01FBE-0B97-4454-9207-1D701CC0C1D6}" destId="{607B9886-BE9F-4CB3-A0F0-C126873C7345}" srcOrd="0" destOrd="0" presId="urn:microsoft.com/office/officeart/2009/layout/CircleArrowProcess"/>
    <dgm:cxn modelId="{A87FBC36-3B84-45B0-83B8-4D72B5A35275}" srcId="{340BC13B-6E8F-4033-B65F-8FA235EBAA6F}" destId="{28F21AA4-CC3C-4B14-9F6D-5D2A0FB7F4DF}" srcOrd="1" destOrd="0" parTransId="{2AF6676A-56C4-42AD-A7C2-CF5001A4C043}" sibTransId="{47513FE9-16FD-4C60-9E6D-1A2BFD09B992}"/>
    <dgm:cxn modelId="{A4EF4E6E-99E4-421E-83C3-3C74367D1C01}" type="presOf" srcId="{8118D02C-3979-43DA-9F5E-5CA98B50FE7B}" destId="{F05954B7-F8D8-4D4B-920D-A8A3006BEF3A}" srcOrd="0" destOrd="0" presId="urn:microsoft.com/office/officeart/2009/layout/CircleArrowProcess"/>
    <dgm:cxn modelId="{2F208558-D6C7-4B87-AE42-242AECBCE13A}" srcId="{340BC13B-6E8F-4033-B65F-8FA235EBAA6F}" destId="{1E81DE83-5FD1-4B0C-9A52-D6F7DCC0DCB1}" srcOrd="0" destOrd="0" parTransId="{1135E70B-8716-49BF-89C8-160F89A13343}" sibTransId="{5FF93FF5-89F3-4F49-9433-5AE054FB617B}"/>
    <dgm:cxn modelId="{1A9413B7-E5C2-4065-AD65-ADB69EFAB2CC}" srcId="{340BC13B-6E8F-4033-B65F-8FA235EBAA6F}" destId="{8118D02C-3979-43DA-9F5E-5CA98B50FE7B}" srcOrd="3" destOrd="0" parTransId="{E61A96A1-C44E-49FB-8E42-2EAAB2CE47E5}" sibTransId="{A16B3B10-FF71-4262-8249-79A54CD3480F}"/>
    <dgm:cxn modelId="{5EC2D2E2-EDE0-4625-9FA5-BB57F955AF15}" srcId="{340BC13B-6E8F-4033-B65F-8FA235EBAA6F}" destId="{CEC01FBE-0B97-4454-9207-1D701CC0C1D6}" srcOrd="2" destOrd="0" parTransId="{85A995F7-DA11-4358-A2BF-C4A78FF9DC2B}" sibTransId="{FBB999A9-D0CE-42E1-B879-3377B01F5BAC}"/>
    <dgm:cxn modelId="{D27CFFFE-9D68-4511-9832-060F5579661C}" type="presOf" srcId="{340BC13B-6E8F-4033-B65F-8FA235EBAA6F}" destId="{98CEACBF-D879-41E0-8A18-01D559F65B15}" srcOrd="0" destOrd="0" presId="urn:microsoft.com/office/officeart/2009/layout/CircleArrowProcess"/>
    <dgm:cxn modelId="{4BA9BC52-3569-4880-ABC8-03D78CD19C83}" type="presParOf" srcId="{98CEACBF-D879-41E0-8A18-01D559F65B15}" destId="{49C59D8F-D209-45CD-A7F2-EF625F6BCB33}" srcOrd="0" destOrd="0" presId="urn:microsoft.com/office/officeart/2009/layout/CircleArrowProcess"/>
    <dgm:cxn modelId="{22234F50-D916-488F-B7AE-B60F455D0196}" type="presParOf" srcId="{49C59D8F-D209-45CD-A7F2-EF625F6BCB33}" destId="{701DA4C0-2C58-4B4C-881F-FC9B102E7A05}" srcOrd="0" destOrd="0" presId="urn:microsoft.com/office/officeart/2009/layout/CircleArrowProcess"/>
    <dgm:cxn modelId="{68246052-86E5-41B8-8373-9086182BA66C}" type="presParOf" srcId="{98CEACBF-D879-41E0-8A18-01D559F65B15}" destId="{94ED4E40-96F8-41E9-AD2F-EC3EBE90B252}" srcOrd="1" destOrd="0" presId="urn:microsoft.com/office/officeart/2009/layout/CircleArrowProcess"/>
    <dgm:cxn modelId="{C44A839E-6E93-4A5D-837E-90DD807505A7}" type="presParOf" srcId="{98CEACBF-D879-41E0-8A18-01D559F65B15}" destId="{34793605-7426-4CDE-896E-850576E03CD4}" srcOrd="2" destOrd="0" presId="urn:microsoft.com/office/officeart/2009/layout/CircleArrowProcess"/>
    <dgm:cxn modelId="{04495F43-305C-4D9E-8663-6AEC7729009B}" type="presParOf" srcId="{34793605-7426-4CDE-896E-850576E03CD4}" destId="{4B117B38-E9EB-4916-8FA0-FE3CEB04428A}" srcOrd="0" destOrd="0" presId="urn:microsoft.com/office/officeart/2009/layout/CircleArrowProcess"/>
    <dgm:cxn modelId="{23171D03-0A47-4FF2-9D40-E4BEDCD2C3D8}" type="presParOf" srcId="{98CEACBF-D879-41E0-8A18-01D559F65B15}" destId="{1F7B3E26-A173-4E1A-8A8C-B7DE0360D857}" srcOrd="3" destOrd="0" presId="urn:microsoft.com/office/officeart/2009/layout/CircleArrowProcess"/>
    <dgm:cxn modelId="{BA77B4F6-AAA1-4ACF-A977-9716D0271A1D}" type="presParOf" srcId="{98CEACBF-D879-41E0-8A18-01D559F65B15}" destId="{577673CA-6D54-46F5-BD17-7CA91F654AF3}" srcOrd="4" destOrd="0" presId="urn:microsoft.com/office/officeart/2009/layout/CircleArrowProcess"/>
    <dgm:cxn modelId="{51F5B00E-D9F0-4332-974E-EB273899CEA0}" type="presParOf" srcId="{577673CA-6D54-46F5-BD17-7CA91F654AF3}" destId="{08CC23F4-17B5-4C66-8318-DEEC94F04C2A}" srcOrd="0" destOrd="0" presId="urn:microsoft.com/office/officeart/2009/layout/CircleArrowProcess"/>
    <dgm:cxn modelId="{90EB5954-9202-4EED-BD23-F5631A3FABE5}" type="presParOf" srcId="{98CEACBF-D879-41E0-8A18-01D559F65B15}" destId="{607B9886-BE9F-4CB3-A0F0-C126873C7345}" srcOrd="5" destOrd="0" presId="urn:microsoft.com/office/officeart/2009/layout/CircleArrowProcess"/>
    <dgm:cxn modelId="{78AF4900-B593-408C-948B-1036FDB944AA}" type="presParOf" srcId="{98CEACBF-D879-41E0-8A18-01D559F65B15}" destId="{6DD2B434-646B-4F7D-B320-965C2BAF60E7}" srcOrd="6" destOrd="0" presId="urn:microsoft.com/office/officeart/2009/layout/CircleArrowProcess"/>
    <dgm:cxn modelId="{E4B713E2-3521-4C58-A30E-0E0806B28CCB}" type="presParOf" srcId="{6DD2B434-646B-4F7D-B320-965C2BAF60E7}" destId="{DFBB8F0B-6AC9-4539-AC3B-A1C13A2E6570}" srcOrd="0" destOrd="0" presId="urn:microsoft.com/office/officeart/2009/layout/CircleArrowProcess"/>
    <dgm:cxn modelId="{CC0A3315-0371-4368-A203-8A2CEA91A396}" type="presParOf" srcId="{98CEACBF-D879-41E0-8A18-01D559F65B15}" destId="{F05954B7-F8D8-4D4B-920D-A8A3006BEF3A}" srcOrd="7" destOrd="0" presId="urn:microsoft.com/office/officeart/2009/layout/CircleArrowProcess"/>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C22945-B129-441F-9B31-6F142828346F}" type="doc">
      <dgm:prSet loTypeId="urn:microsoft.com/office/officeart/2005/8/layout/arrow2" loCatId="process" qsTypeId="urn:microsoft.com/office/officeart/2005/8/quickstyle/3d3" qsCatId="3D" csTypeId="urn:microsoft.com/office/officeart/2005/8/colors/accent1_2" csCatId="accent1" phldr="1"/>
      <dgm:spPr/>
    </dgm:pt>
    <dgm:pt modelId="{53A4A060-DECC-4F0B-B148-734CC2DFB7D3}">
      <dgm:prSet phldrT="[Testo]" custT="1"/>
      <dgm:spPr/>
      <dgm:t>
        <a:bodyPr/>
        <a:lstStyle/>
        <a:p>
          <a:r>
            <a:rPr lang="it-IT" sz="1100" dirty="0">
              <a:latin typeface="Garamond" panose="02020404030301010803" pitchFamily="18" charset="0"/>
            </a:rPr>
            <a:t>Linee Guida del 5 novembre 2013 sulle buone pratiche di distribuzione dei medicinali per uso umano (2013/C 343/01)  </a:t>
          </a:r>
          <a:r>
            <a:rPr lang="it-IT" sz="1100" b="1" dirty="0">
              <a:latin typeface="Garamond" panose="02020404030301010803" pitchFamily="18" charset="0"/>
            </a:rPr>
            <a:t>«Per la pianificazione del trasporto va applicato un approccio basato sui rischi.»</a:t>
          </a:r>
        </a:p>
      </dgm:t>
    </dgm:pt>
    <dgm:pt modelId="{6B3E5E26-3062-4043-A0E0-574D70B7265F}" type="parTrans" cxnId="{4F4B833B-92BF-45B9-844A-9AB37504B9C2}">
      <dgm:prSet/>
      <dgm:spPr/>
      <dgm:t>
        <a:bodyPr/>
        <a:lstStyle/>
        <a:p>
          <a:endParaRPr lang="it-IT"/>
        </a:p>
      </dgm:t>
    </dgm:pt>
    <dgm:pt modelId="{D6DED236-54E6-4905-8332-AA84DF5B51CD}" type="sibTrans" cxnId="{4F4B833B-92BF-45B9-844A-9AB37504B9C2}">
      <dgm:prSet/>
      <dgm:spPr/>
      <dgm:t>
        <a:bodyPr/>
        <a:lstStyle/>
        <a:p>
          <a:endParaRPr lang="it-IT"/>
        </a:p>
      </dgm:t>
    </dgm:pt>
    <dgm:pt modelId="{185FF3A3-3EA6-4523-98A3-89E648E3A84E}">
      <dgm:prSet phldrT="[Testo]" custT="1"/>
      <dgm:spPr/>
      <dgm:t>
        <a:bodyPr/>
        <a:lstStyle/>
        <a:p>
          <a:r>
            <a:rPr lang="it-IT" sz="1100" b="1" kern="1200" dirty="0">
              <a:latin typeface="Garamond" panose="02020404030301010803" pitchFamily="18" charset="0"/>
              <a:ea typeface="+mn-ea"/>
              <a:cs typeface="+mn-cs"/>
            </a:rPr>
            <a:t>Tematica sottoposta all’attenzione delle Istituzioni</a:t>
          </a:r>
        </a:p>
        <a:p>
          <a:r>
            <a:rPr lang="it-IT" sz="1100" kern="1200" dirty="0">
              <a:latin typeface="Garamond" panose="02020404030301010803" pitchFamily="18" charset="0"/>
            </a:rPr>
            <a:t>Ministero della Salute ed </a:t>
          </a:r>
          <a:r>
            <a:rPr lang="it-IT" sz="1100" kern="1200" dirty="0" err="1">
              <a:latin typeface="Garamond" panose="02020404030301010803" pitchFamily="18" charset="0"/>
            </a:rPr>
            <a:t>Aifa</a:t>
          </a:r>
          <a:r>
            <a:rPr lang="it-IT" sz="1100" kern="1200" dirty="0">
              <a:latin typeface="Garamond" panose="02020404030301010803" pitchFamily="18" charset="0"/>
            </a:rPr>
            <a:t> - Tavolo Tecnico Indisponibilità dei medicinali (TTI)</a:t>
          </a:r>
        </a:p>
      </dgm:t>
    </dgm:pt>
    <dgm:pt modelId="{DEE337A3-F129-4792-8CA6-0093FACB218A}" type="parTrans" cxnId="{513DF7FD-E561-4E9A-8BD7-7953DCD08C77}">
      <dgm:prSet/>
      <dgm:spPr/>
      <dgm:t>
        <a:bodyPr/>
        <a:lstStyle/>
        <a:p>
          <a:endParaRPr lang="it-IT"/>
        </a:p>
      </dgm:t>
    </dgm:pt>
    <dgm:pt modelId="{898C590A-3EC4-47E8-83F3-89A7AD529DE2}" type="sibTrans" cxnId="{513DF7FD-E561-4E9A-8BD7-7953DCD08C77}">
      <dgm:prSet/>
      <dgm:spPr/>
      <dgm:t>
        <a:bodyPr/>
        <a:lstStyle/>
        <a:p>
          <a:endParaRPr lang="it-IT"/>
        </a:p>
      </dgm:t>
    </dgm:pt>
    <dgm:pt modelId="{ECFB0EEC-0E4B-4B71-8A9E-A96C5BEFDFA9}">
      <dgm:prSet phldrT="[Testo]" custT="1"/>
      <dgm:spPr/>
      <dgm:t>
        <a:bodyPr/>
        <a:lstStyle/>
        <a:p>
          <a:pPr algn="l"/>
          <a:r>
            <a:rPr lang="it-IT" sz="1200" b="1" dirty="0">
              <a:latin typeface="Garamond" panose="02020404030301010803" pitchFamily="18" charset="0"/>
            </a:rPr>
            <a:t>Focus sulla distribuzione e i trasporti </a:t>
          </a:r>
        </a:p>
        <a:p>
          <a:pPr algn="l"/>
          <a:r>
            <a:rPr lang="it-IT" sz="1200" dirty="0">
              <a:latin typeface="Garamond" panose="02020404030301010803" pitchFamily="18" charset="0"/>
            </a:rPr>
            <a:t>In collaborazione con l’Osservatorio </a:t>
          </a:r>
          <a:r>
            <a:rPr lang="it-IT" sz="1200" dirty="0" err="1">
              <a:latin typeface="Garamond" panose="02020404030301010803" pitchFamily="18" charset="0"/>
            </a:rPr>
            <a:t>Contract</a:t>
          </a:r>
          <a:r>
            <a:rPr lang="it-IT" sz="1200" dirty="0">
              <a:latin typeface="Garamond" panose="02020404030301010803" pitchFamily="18" charset="0"/>
            </a:rPr>
            <a:t> </a:t>
          </a:r>
          <a:r>
            <a:rPr lang="it-IT" sz="1200" dirty="0" err="1">
              <a:latin typeface="Garamond" panose="02020404030301010803" pitchFamily="18" charset="0"/>
            </a:rPr>
            <a:t>Logistics</a:t>
          </a:r>
          <a:r>
            <a:rPr lang="it-IT" sz="1200" dirty="0">
              <a:latin typeface="Garamond" panose="02020404030301010803" pitchFamily="18" charset="0"/>
            </a:rPr>
            <a:t> «Gino </a:t>
          </a:r>
          <a:r>
            <a:rPr lang="it-IT" sz="1200" dirty="0" err="1">
              <a:latin typeface="Garamond" panose="02020404030301010803" pitchFamily="18" charset="0"/>
            </a:rPr>
            <a:t>Marchet</a:t>
          </a:r>
          <a:r>
            <a:rPr lang="it-IT" sz="1000" dirty="0">
              <a:latin typeface="Garamond" panose="02020404030301010803" pitchFamily="18" charset="0"/>
            </a:rPr>
            <a:t>» </a:t>
          </a:r>
        </a:p>
      </dgm:t>
    </dgm:pt>
    <dgm:pt modelId="{BC35F3C8-630C-4F74-ABEE-495E0034D626}" type="parTrans" cxnId="{2C374113-BF4B-45C9-A5C4-9F6DB042485A}">
      <dgm:prSet/>
      <dgm:spPr/>
      <dgm:t>
        <a:bodyPr/>
        <a:lstStyle/>
        <a:p>
          <a:endParaRPr lang="it-IT"/>
        </a:p>
      </dgm:t>
    </dgm:pt>
    <dgm:pt modelId="{0FA81CAB-9E26-44C1-AB53-152FFA6CCEF3}" type="sibTrans" cxnId="{2C374113-BF4B-45C9-A5C4-9F6DB042485A}">
      <dgm:prSet/>
      <dgm:spPr/>
      <dgm:t>
        <a:bodyPr/>
        <a:lstStyle/>
        <a:p>
          <a:endParaRPr lang="it-IT"/>
        </a:p>
      </dgm:t>
    </dgm:pt>
    <dgm:pt modelId="{CF05CB48-A766-417B-A04F-3311E2416314}" type="pres">
      <dgm:prSet presAssocID="{CEC22945-B129-441F-9B31-6F142828346F}" presName="arrowDiagram" presStyleCnt="0">
        <dgm:presLayoutVars>
          <dgm:chMax val="5"/>
          <dgm:dir/>
          <dgm:resizeHandles val="exact"/>
        </dgm:presLayoutVars>
      </dgm:prSet>
      <dgm:spPr/>
    </dgm:pt>
    <dgm:pt modelId="{5E253BC4-A9E8-4D10-A605-46F0AE38AC01}" type="pres">
      <dgm:prSet presAssocID="{CEC22945-B129-441F-9B31-6F142828346F}" presName="arrow" presStyleLbl="bgShp" presStyleIdx="0" presStyleCnt="1"/>
      <dgm:spPr/>
    </dgm:pt>
    <dgm:pt modelId="{85CE4F13-E487-4416-87E8-F3A11405045E}" type="pres">
      <dgm:prSet presAssocID="{CEC22945-B129-441F-9B31-6F142828346F}" presName="arrowDiagram3" presStyleCnt="0"/>
      <dgm:spPr/>
    </dgm:pt>
    <dgm:pt modelId="{450CCB5C-E3F7-497A-A5A4-30376C9C49C2}" type="pres">
      <dgm:prSet presAssocID="{53A4A060-DECC-4F0B-B148-734CC2DFB7D3}" presName="bullet3a" presStyleLbl="node1" presStyleIdx="0" presStyleCnt="3"/>
      <dgm:spPr/>
    </dgm:pt>
    <dgm:pt modelId="{E87C4110-8EF3-48C9-AAFA-1112CD7B946C}" type="pres">
      <dgm:prSet presAssocID="{53A4A060-DECC-4F0B-B148-734CC2DFB7D3}" presName="textBox3a" presStyleLbl="revTx" presStyleIdx="0" presStyleCnt="3" custLinFactNeighborX="3032" custLinFactNeighborY="977">
        <dgm:presLayoutVars>
          <dgm:bulletEnabled val="1"/>
        </dgm:presLayoutVars>
      </dgm:prSet>
      <dgm:spPr/>
    </dgm:pt>
    <dgm:pt modelId="{9DC74945-B836-42B9-B334-72C79F8F7CE0}" type="pres">
      <dgm:prSet presAssocID="{185FF3A3-3EA6-4523-98A3-89E648E3A84E}" presName="bullet3b" presStyleLbl="node1" presStyleIdx="1" presStyleCnt="3"/>
      <dgm:spPr/>
    </dgm:pt>
    <dgm:pt modelId="{8CBDE676-5B48-46E8-BEE2-C0676C6D6D0B}" type="pres">
      <dgm:prSet presAssocID="{185FF3A3-3EA6-4523-98A3-89E648E3A84E}" presName="textBox3b" presStyleLbl="revTx" presStyleIdx="1" presStyleCnt="3" custScaleY="76729" custLinFactNeighborX="8091" custLinFactNeighborY="-7788">
        <dgm:presLayoutVars>
          <dgm:bulletEnabled val="1"/>
        </dgm:presLayoutVars>
      </dgm:prSet>
      <dgm:spPr/>
    </dgm:pt>
    <dgm:pt modelId="{D5EB2607-40A4-4C97-82BD-163B2987BA2D}" type="pres">
      <dgm:prSet presAssocID="{ECFB0EEC-0E4B-4B71-8A9E-A96C5BEFDFA9}" presName="bullet3c" presStyleLbl="node1" presStyleIdx="2" presStyleCnt="3"/>
      <dgm:spPr/>
    </dgm:pt>
    <dgm:pt modelId="{4991AE44-BC3B-4727-8314-B5290990AEAC}" type="pres">
      <dgm:prSet presAssocID="{ECFB0EEC-0E4B-4B71-8A9E-A96C5BEFDFA9}" presName="textBox3c" presStyleLbl="revTx" presStyleIdx="2" presStyleCnt="3" custScaleY="53516" custLinFactNeighborX="-3678" custLinFactNeighborY="-8535">
        <dgm:presLayoutVars>
          <dgm:bulletEnabled val="1"/>
        </dgm:presLayoutVars>
      </dgm:prSet>
      <dgm:spPr/>
    </dgm:pt>
  </dgm:ptLst>
  <dgm:cxnLst>
    <dgm:cxn modelId="{2C374113-BF4B-45C9-A5C4-9F6DB042485A}" srcId="{CEC22945-B129-441F-9B31-6F142828346F}" destId="{ECFB0EEC-0E4B-4B71-8A9E-A96C5BEFDFA9}" srcOrd="2" destOrd="0" parTransId="{BC35F3C8-630C-4F74-ABEE-495E0034D626}" sibTransId="{0FA81CAB-9E26-44C1-AB53-152FFA6CCEF3}"/>
    <dgm:cxn modelId="{4F4B833B-92BF-45B9-844A-9AB37504B9C2}" srcId="{CEC22945-B129-441F-9B31-6F142828346F}" destId="{53A4A060-DECC-4F0B-B148-734CC2DFB7D3}" srcOrd="0" destOrd="0" parTransId="{6B3E5E26-3062-4043-A0E0-574D70B7265F}" sibTransId="{D6DED236-54E6-4905-8332-AA84DF5B51CD}"/>
    <dgm:cxn modelId="{6E15FD3F-C948-4F3C-B318-CB0A82798AB2}" type="presOf" srcId="{53A4A060-DECC-4F0B-B148-734CC2DFB7D3}" destId="{E87C4110-8EF3-48C9-AAFA-1112CD7B946C}" srcOrd="0" destOrd="0" presId="urn:microsoft.com/office/officeart/2005/8/layout/arrow2"/>
    <dgm:cxn modelId="{0C8FDE73-60A6-4CA4-8219-886B97A1D49E}" type="presOf" srcId="{ECFB0EEC-0E4B-4B71-8A9E-A96C5BEFDFA9}" destId="{4991AE44-BC3B-4727-8314-B5290990AEAC}" srcOrd="0" destOrd="0" presId="urn:microsoft.com/office/officeart/2005/8/layout/arrow2"/>
    <dgm:cxn modelId="{FC837A93-93E1-4B1F-A2AA-A7F8CD58A94F}" type="presOf" srcId="{CEC22945-B129-441F-9B31-6F142828346F}" destId="{CF05CB48-A766-417B-A04F-3311E2416314}" srcOrd="0" destOrd="0" presId="urn:microsoft.com/office/officeart/2005/8/layout/arrow2"/>
    <dgm:cxn modelId="{8F899ED2-56F5-4F18-851E-54F910D4464F}" type="presOf" srcId="{185FF3A3-3EA6-4523-98A3-89E648E3A84E}" destId="{8CBDE676-5B48-46E8-BEE2-C0676C6D6D0B}" srcOrd="0" destOrd="0" presId="urn:microsoft.com/office/officeart/2005/8/layout/arrow2"/>
    <dgm:cxn modelId="{513DF7FD-E561-4E9A-8BD7-7953DCD08C77}" srcId="{CEC22945-B129-441F-9B31-6F142828346F}" destId="{185FF3A3-3EA6-4523-98A3-89E648E3A84E}" srcOrd="1" destOrd="0" parTransId="{DEE337A3-F129-4792-8CA6-0093FACB218A}" sibTransId="{898C590A-3EC4-47E8-83F3-89A7AD529DE2}"/>
    <dgm:cxn modelId="{EE8298BC-42A2-49C8-8FEC-F8350A35784C}" type="presParOf" srcId="{CF05CB48-A766-417B-A04F-3311E2416314}" destId="{5E253BC4-A9E8-4D10-A605-46F0AE38AC01}" srcOrd="0" destOrd="0" presId="urn:microsoft.com/office/officeart/2005/8/layout/arrow2"/>
    <dgm:cxn modelId="{445A390D-415A-4956-9A01-9F7B57A52BD7}" type="presParOf" srcId="{CF05CB48-A766-417B-A04F-3311E2416314}" destId="{85CE4F13-E487-4416-87E8-F3A11405045E}" srcOrd="1" destOrd="0" presId="urn:microsoft.com/office/officeart/2005/8/layout/arrow2"/>
    <dgm:cxn modelId="{ABF64779-DB0B-401B-90C5-B5864C95E84A}" type="presParOf" srcId="{85CE4F13-E487-4416-87E8-F3A11405045E}" destId="{450CCB5C-E3F7-497A-A5A4-30376C9C49C2}" srcOrd="0" destOrd="0" presId="urn:microsoft.com/office/officeart/2005/8/layout/arrow2"/>
    <dgm:cxn modelId="{958E10C0-97C2-493F-8B5B-F4657C971972}" type="presParOf" srcId="{85CE4F13-E487-4416-87E8-F3A11405045E}" destId="{E87C4110-8EF3-48C9-AAFA-1112CD7B946C}" srcOrd="1" destOrd="0" presId="urn:microsoft.com/office/officeart/2005/8/layout/arrow2"/>
    <dgm:cxn modelId="{269382A8-1CC5-407A-8A2E-A6199FF5F823}" type="presParOf" srcId="{85CE4F13-E487-4416-87E8-F3A11405045E}" destId="{9DC74945-B836-42B9-B334-72C79F8F7CE0}" srcOrd="2" destOrd="0" presId="urn:microsoft.com/office/officeart/2005/8/layout/arrow2"/>
    <dgm:cxn modelId="{1700C837-336C-4A9E-A2C3-37FD8697A022}" type="presParOf" srcId="{85CE4F13-E487-4416-87E8-F3A11405045E}" destId="{8CBDE676-5B48-46E8-BEE2-C0676C6D6D0B}" srcOrd="3" destOrd="0" presId="urn:microsoft.com/office/officeart/2005/8/layout/arrow2"/>
    <dgm:cxn modelId="{C947295B-7BA0-405B-86B2-53132441419D}" type="presParOf" srcId="{85CE4F13-E487-4416-87E8-F3A11405045E}" destId="{D5EB2607-40A4-4C97-82BD-163B2987BA2D}" srcOrd="4" destOrd="0" presId="urn:microsoft.com/office/officeart/2005/8/layout/arrow2"/>
    <dgm:cxn modelId="{B65124E0-C08A-4356-8F81-6BFB0E547031}" type="presParOf" srcId="{85CE4F13-E487-4416-87E8-F3A11405045E}" destId="{4991AE44-BC3B-4727-8314-B5290990AEAC}" srcOrd="5" destOrd="0" presId="urn:microsoft.com/office/officeart/2005/8/layout/arrow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3F9ED1F-CD69-4B3C-B892-EB3BC57318BE}" type="doc">
      <dgm:prSet loTypeId="urn:microsoft.com/office/officeart/2005/8/layout/lProcess2" loCatId="relationship" qsTypeId="urn:microsoft.com/office/officeart/2005/8/quickstyle/simple5" qsCatId="simple" csTypeId="urn:microsoft.com/office/officeart/2005/8/colors/accent1_1" csCatId="accent1" phldr="1"/>
      <dgm:spPr/>
      <dgm:t>
        <a:bodyPr/>
        <a:lstStyle/>
        <a:p>
          <a:endParaRPr lang="it-IT"/>
        </a:p>
      </dgm:t>
    </dgm:pt>
    <dgm:pt modelId="{0D6FF591-C027-48FE-8B65-FBD81C9CCBC7}">
      <dgm:prSet phldrT="[Testo]" custT="1"/>
      <dgm:spPr/>
      <dgm:t>
        <a:bodyPr/>
        <a:lstStyle/>
        <a:p>
          <a:r>
            <a:rPr lang="it-IT" sz="1600" b="1" dirty="0">
              <a:latin typeface="Century Gothic" panose="020B0502020202020204" pitchFamily="34" charset="0"/>
            </a:rPr>
            <a:t>Focus sulla distribuzione ed i trasporti</a:t>
          </a:r>
        </a:p>
      </dgm:t>
    </dgm:pt>
    <dgm:pt modelId="{9FC040FD-CAC4-4022-B0E9-FE519379F054}" type="parTrans" cxnId="{FC1457C4-3B13-415C-B0A7-B655AC461BE9}">
      <dgm:prSet/>
      <dgm:spPr/>
      <dgm:t>
        <a:bodyPr/>
        <a:lstStyle/>
        <a:p>
          <a:endParaRPr lang="it-IT"/>
        </a:p>
      </dgm:t>
    </dgm:pt>
    <dgm:pt modelId="{79814545-9766-494A-9CE6-FD130D87BB64}" type="sibTrans" cxnId="{FC1457C4-3B13-415C-B0A7-B655AC461BE9}">
      <dgm:prSet/>
      <dgm:spPr/>
      <dgm:t>
        <a:bodyPr/>
        <a:lstStyle/>
        <a:p>
          <a:endParaRPr lang="it-IT"/>
        </a:p>
      </dgm:t>
    </dgm:pt>
    <dgm:pt modelId="{32768B47-C7A2-4978-A024-DE37D801DA08}">
      <dgm:prSet phldrT="[Testo]" custT="1"/>
      <dgm:spPr/>
      <dgm:t>
        <a:bodyPr/>
        <a:lstStyle/>
        <a:p>
          <a:r>
            <a:rPr lang="it-IT" sz="1200" dirty="0">
              <a:latin typeface="Century Gothic" panose="020B0502020202020204" pitchFamily="34" charset="0"/>
            </a:rPr>
            <a:t>Identificazione delle esigenze e delle criticità di settore</a:t>
          </a:r>
        </a:p>
      </dgm:t>
    </dgm:pt>
    <dgm:pt modelId="{ACFC5A31-1E9E-46C9-BC8A-BA90E1341FA3}" type="parTrans" cxnId="{FB01CBB0-674A-42C0-905C-1DC4C43CF6DC}">
      <dgm:prSet/>
      <dgm:spPr/>
      <dgm:t>
        <a:bodyPr/>
        <a:lstStyle/>
        <a:p>
          <a:endParaRPr lang="it-IT"/>
        </a:p>
      </dgm:t>
    </dgm:pt>
    <dgm:pt modelId="{7E473CB5-D5A5-4779-98F8-9F63DB62CA5C}" type="sibTrans" cxnId="{FB01CBB0-674A-42C0-905C-1DC4C43CF6DC}">
      <dgm:prSet/>
      <dgm:spPr/>
      <dgm:t>
        <a:bodyPr/>
        <a:lstStyle/>
        <a:p>
          <a:endParaRPr lang="it-IT"/>
        </a:p>
      </dgm:t>
    </dgm:pt>
    <dgm:pt modelId="{93648F2B-8678-417C-BF92-81D0B195ADCF}">
      <dgm:prSet phldrT="[Testo]" custT="1"/>
      <dgm:spPr/>
      <dgm:t>
        <a:bodyPr/>
        <a:lstStyle/>
        <a:p>
          <a:r>
            <a:rPr lang="it-IT" sz="1100" dirty="0">
              <a:latin typeface="Century Gothic" panose="020B0502020202020204" pitchFamily="34" charset="0"/>
            </a:rPr>
            <a:t>Approfondimento delle modalità di creazione di valore da parte dei fornitori di servizi logistici</a:t>
          </a:r>
        </a:p>
      </dgm:t>
    </dgm:pt>
    <dgm:pt modelId="{6CF40591-61FB-4AD6-92BB-CE7084389D41}" type="parTrans" cxnId="{26E952C2-F987-4838-9E62-9CA9282B2B76}">
      <dgm:prSet/>
      <dgm:spPr/>
      <dgm:t>
        <a:bodyPr/>
        <a:lstStyle/>
        <a:p>
          <a:endParaRPr lang="it-IT"/>
        </a:p>
      </dgm:t>
    </dgm:pt>
    <dgm:pt modelId="{4D128E9A-B47C-4E6F-843C-88E22F54B883}" type="sibTrans" cxnId="{26E952C2-F987-4838-9E62-9CA9282B2B76}">
      <dgm:prSet/>
      <dgm:spPr/>
      <dgm:t>
        <a:bodyPr/>
        <a:lstStyle/>
        <a:p>
          <a:endParaRPr lang="it-IT"/>
        </a:p>
      </dgm:t>
    </dgm:pt>
    <dgm:pt modelId="{E95C11A1-3AA3-48A3-9637-E72392A0EDA3}">
      <dgm:prSet phldrT="[Testo]" custT="1"/>
      <dgm:spPr/>
      <dgm:t>
        <a:bodyPr/>
        <a:lstStyle/>
        <a:p>
          <a:r>
            <a:rPr lang="it-IT" sz="1200" dirty="0">
              <a:latin typeface="Century Gothic" panose="020B0502020202020204" pitchFamily="34" charset="0"/>
            </a:rPr>
            <a:t>Esplorazione delle soluzioni cross settoriali</a:t>
          </a:r>
        </a:p>
      </dgm:t>
    </dgm:pt>
    <dgm:pt modelId="{653F1897-6A31-41D5-A914-98E64F1EBFF0}" type="parTrans" cxnId="{57677A32-089A-478C-89AB-F1E98F808F0E}">
      <dgm:prSet/>
      <dgm:spPr/>
      <dgm:t>
        <a:bodyPr/>
        <a:lstStyle/>
        <a:p>
          <a:endParaRPr lang="it-IT"/>
        </a:p>
      </dgm:t>
    </dgm:pt>
    <dgm:pt modelId="{9188BD50-4D80-4C51-A5F3-8A270105CF79}" type="sibTrans" cxnId="{57677A32-089A-478C-89AB-F1E98F808F0E}">
      <dgm:prSet/>
      <dgm:spPr/>
      <dgm:t>
        <a:bodyPr/>
        <a:lstStyle/>
        <a:p>
          <a:endParaRPr lang="it-IT"/>
        </a:p>
      </dgm:t>
    </dgm:pt>
    <dgm:pt modelId="{FA27BCBD-82FC-4561-A4FC-EA0D0D131195}" type="pres">
      <dgm:prSet presAssocID="{E3F9ED1F-CD69-4B3C-B892-EB3BC57318BE}" presName="theList" presStyleCnt="0">
        <dgm:presLayoutVars>
          <dgm:dir/>
          <dgm:animLvl val="lvl"/>
          <dgm:resizeHandles val="exact"/>
        </dgm:presLayoutVars>
      </dgm:prSet>
      <dgm:spPr/>
    </dgm:pt>
    <dgm:pt modelId="{D31E9DD0-4010-4893-AF34-F45064A8AAC7}" type="pres">
      <dgm:prSet presAssocID="{0D6FF591-C027-48FE-8B65-FBD81C9CCBC7}" presName="compNode" presStyleCnt="0"/>
      <dgm:spPr/>
    </dgm:pt>
    <dgm:pt modelId="{AAC67BDF-8CCF-4443-B266-B7BBA47400B6}" type="pres">
      <dgm:prSet presAssocID="{0D6FF591-C027-48FE-8B65-FBD81C9CCBC7}" presName="aNode" presStyleLbl="bgShp" presStyleIdx="0" presStyleCnt="1" custLinFactNeighborX="3468" custLinFactNeighborY="-46142"/>
      <dgm:spPr/>
    </dgm:pt>
    <dgm:pt modelId="{3686B94E-E89A-4AFB-BA81-412D1A99918D}" type="pres">
      <dgm:prSet presAssocID="{0D6FF591-C027-48FE-8B65-FBD81C9CCBC7}" presName="textNode" presStyleLbl="bgShp" presStyleIdx="0" presStyleCnt="1"/>
      <dgm:spPr/>
    </dgm:pt>
    <dgm:pt modelId="{7BC7878F-2323-49C5-9915-D5657022A66A}" type="pres">
      <dgm:prSet presAssocID="{0D6FF591-C027-48FE-8B65-FBD81C9CCBC7}" presName="compChildNode" presStyleCnt="0"/>
      <dgm:spPr/>
    </dgm:pt>
    <dgm:pt modelId="{538D61D7-0E84-495A-8D2A-54546E70E5E7}" type="pres">
      <dgm:prSet presAssocID="{0D6FF591-C027-48FE-8B65-FBD81C9CCBC7}" presName="theInnerList" presStyleCnt="0"/>
      <dgm:spPr/>
    </dgm:pt>
    <dgm:pt modelId="{B11D84BC-D53C-4871-B816-E3C6E02B3A1E}" type="pres">
      <dgm:prSet presAssocID="{32768B47-C7A2-4978-A024-DE37D801DA08}" presName="childNode" presStyleLbl="node1" presStyleIdx="0" presStyleCnt="3">
        <dgm:presLayoutVars>
          <dgm:bulletEnabled val="1"/>
        </dgm:presLayoutVars>
      </dgm:prSet>
      <dgm:spPr/>
    </dgm:pt>
    <dgm:pt modelId="{14A1AEE2-9410-41FD-BED4-21917DA3732A}" type="pres">
      <dgm:prSet presAssocID="{32768B47-C7A2-4978-A024-DE37D801DA08}" presName="aSpace2" presStyleCnt="0"/>
      <dgm:spPr/>
    </dgm:pt>
    <dgm:pt modelId="{523117EE-ED52-48C6-8B47-632289308A07}" type="pres">
      <dgm:prSet presAssocID="{93648F2B-8678-417C-BF92-81D0B195ADCF}" presName="childNode" presStyleLbl="node1" presStyleIdx="1" presStyleCnt="3">
        <dgm:presLayoutVars>
          <dgm:bulletEnabled val="1"/>
        </dgm:presLayoutVars>
      </dgm:prSet>
      <dgm:spPr/>
    </dgm:pt>
    <dgm:pt modelId="{DF067E19-1ED7-40A4-8975-6207F5018F68}" type="pres">
      <dgm:prSet presAssocID="{93648F2B-8678-417C-BF92-81D0B195ADCF}" presName="aSpace2" presStyleCnt="0"/>
      <dgm:spPr/>
    </dgm:pt>
    <dgm:pt modelId="{B91F39E4-332E-4861-A885-82F76A8236B3}" type="pres">
      <dgm:prSet presAssocID="{E95C11A1-3AA3-48A3-9637-E72392A0EDA3}" presName="childNode" presStyleLbl="node1" presStyleIdx="2" presStyleCnt="3">
        <dgm:presLayoutVars>
          <dgm:bulletEnabled val="1"/>
        </dgm:presLayoutVars>
      </dgm:prSet>
      <dgm:spPr/>
    </dgm:pt>
  </dgm:ptLst>
  <dgm:cxnLst>
    <dgm:cxn modelId="{3FBA5930-2247-4ED7-AB48-0C55EDFF7737}" type="presOf" srcId="{E95C11A1-3AA3-48A3-9637-E72392A0EDA3}" destId="{B91F39E4-332E-4861-A885-82F76A8236B3}" srcOrd="0" destOrd="0" presId="urn:microsoft.com/office/officeart/2005/8/layout/lProcess2"/>
    <dgm:cxn modelId="{57677A32-089A-478C-89AB-F1E98F808F0E}" srcId="{0D6FF591-C027-48FE-8B65-FBD81C9CCBC7}" destId="{E95C11A1-3AA3-48A3-9637-E72392A0EDA3}" srcOrd="2" destOrd="0" parTransId="{653F1897-6A31-41D5-A914-98E64F1EBFF0}" sibTransId="{9188BD50-4D80-4C51-A5F3-8A270105CF79}"/>
    <dgm:cxn modelId="{B450D34D-1576-4868-A144-2D6CAA39A9AB}" type="presOf" srcId="{0D6FF591-C027-48FE-8B65-FBD81C9CCBC7}" destId="{3686B94E-E89A-4AFB-BA81-412D1A99918D}" srcOrd="1" destOrd="0" presId="urn:microsoft.com/office/officeart/2005/8/layout/lProcess2"/>
    <dgm:cxn modelId="{F2844756-14D4-44CA-A35E-53CBECB79DFE}" type="presOf" srcId="{E3F9ED1F-CD69-4B3C-B892-EB3BC57318BE}" destId="{FA27BCBD-82FC-4561-A4FC-EA0D0D131195}" srcOrd="0" destOrd="0" presId="urn:microsoft.com/office/officeart/2005/8/layout/lProcess2"/>
    <dgm:cxn modelId="{6811D19C-37D4-4F67-BD1C-48A775C97E68}" type="presOf" srcId="{0D6FF591-C027-48FE-8B65-FBD81C9CCBC7}" destId="{AAC67BDF-8CCF-4443-B266-B7BBA47400B6}" srcOrd="0" destOrd="0" presId="urn:microsoft.com/office/officeart/2005/8/layout/lProcess2"/>
    <dgm:cxn modelId="{FB01CBB0-674A-42C0-905C-1DC4C43CF6DC}" srcId="{0D6FF591-C027-48FE-8B65-FBD81C9CCBC7}" destId="{32768B47-C7A2-4978-A024-DE37D801DA08}" srcOrd="0" destOrd="0" parTransId="{ACFC5A31-1E9E-46C9-BC8A-BA90E1341FA3}" sibTransId="{7E473CB5-D5A5-4779-98F8-9F63DB62CA5C}"/>
    <dgm:cxn modelId="{26E952C2-F987-4838-9E62-9CA9282B2B76}" srcId="{0D6FF591-C027-48FE-8B65-FBD81C9CCBC7}" destId="{93648F2B-8678-417C-BF92-81D0B195ADCF}" srcOrd="1" destOrd="0" parTransId="{6CF40591-61FB-4AD6-92BB-CE7084389D41}" sibTransId="{4D128E9A-B47C-4E6F-843C-88E22F54B883}"/>
    <dgm:cxn modelId="{534FC6C2-9F79-4CCC-8D09-3A335D1774F5}" type="presOf" srcId="{93648F2B-8678-417C-BF92-81D0B195ADCF}" destId="{523117EE-ED52-48C6-8B47-632289308A07}" srcOrd="0" destOrd="0" presId="urn:microsoft.com/office/officeart/2005/8/layout/lProcess2"/>
    <dgm:cxn modelId="{FC1457C4-3B13-415C-B0A7-B655AC461BE9}" srcId="{E3F9ED1F-CD69-4B3C-B892-EB3BC57318BE}" destId="{0D6FF591-C027-48FE-8B65-FBD81C9CCBC7}" srcOrd="0" destOrd="0" parTransId="{9FC040FD-CAC4-4022-B0E9-FE519379F054}" sibTransId="{79814545-9766-494A-9CE6-FD130D87BB64}"/>
    <dgm:cxn modelId="{ECED12ED-C924-41F4-8A41-B37EEB3805A1}" type="presOf" srcId="{32768B47-C7A2-4978-A024-DE37D801DA08}" destId="{B11D84BC-D53C-4871-B816-E3C6E02B3A1E}" srcOrd="0" destOrd="0" presId="urn:microsoft.com/office/officeart/2005/8/layout/lProcess2"/>
    <dgm:cxn modelId="{F6043C25-5D27-4A8A-B1C1-F54E0F65B066}" type="presParOf" srcId="{FA27BCBD-82FC-4561-A4FC-EA0D0D131195}" destId="{D31E9DD0-4010-4893-AF34-F45064A8AAC7}" srcOrd="0" destOrd="0" presId="urn:microsoft.com/office/officeart/2005/8/layout/lProcess2"/>
    <dgm:cxn modelId="{1784F108-EA3B-4C80-AF09-FEA2FBDDC3E4}" type="presParOf" srcId="{D31E9DD0-4010-4893-AF34-F45064A8AAC7}" destId="{AAC67BDF-8CCF-4443-B266-B7BBA47400B6}" srcOrd="0" destOrd="0" presId="urn:microsoft.com/office/officeart/2005/8/layout/lProcess2"/>
    <dgm:cxn modelId="{3D30A80D-8C4D-44C5-B6AB-F1D7F07A68FD}" type="presParOf" srcId="{D31E9DD0-4010-4893-AF34-F45064A8AAC7}" destId="{3686B94E-E89A-4AFB-BA81-412D1A99918D}" srcOrd="1" destOrd="0" presId="urn:microsoft.com/office/officeart/2005/8/layout/lProcess2"/>
    <dgm:cxn modelId="{BF404318-392B-407D-99A9-D4972A490B63}" type="presParOf" srcId="{D31E9DD0-4010-4893-AF34-F45064A8AAC7}" destId="{7BC7878F-2323-49C5-9915-D5657022A66A}" srcOrd="2" destOrd="0" presId="urn:microsoft.com/office/officeart/2005/8/layout/lProcess2"/>
    <dgm:cxn modelId="{E7A78D8D-1A97-4440-AE59-236CA667D704}" type="presParOf" srcId="{7BC7878F-2323-49C5-9915-D5657022A66A}" destId="{538D61D7-0E84-495A-8D2A-54546E70E5E7}" srcOrd="0" destOrd="0" presId="urn:microsoft.com/office/officeart/2005/8/layout/lProcess2"/>
    <dgm:cxn modelId="{55910FF6-9245-4BD5-B152-E21F04B11AFF}" type="presParOf" srcId="{538D61D7-0E84-495A-8D2A-54546E70E5E7}" destId="{B11D84BC-D53C-4871-B816-E3C6E02B3A1E}" srcOrd="0" destOrd="0" presId="urn:microsoft.com/office/officeart/2005/8/layout/lProcess2"/>
    <dgm:cxn modelId="{ACAD5265-266E-4F4C-9539-D84A5042F002}" type="presParOf" srcId="{538D61D7-0E84-495A-8D2A-54546E70E5E7}" destId="{14A1AEE2-9410-41FD-BED4-21917DA3732A}" srcOrd="1" destOrd="0" presId="urn:microsoft.com/office/officeart/2005/8/layout/lProcess2"/>
    <dgm:cxn modelId="{3FC03C39-3D37-46F2-BA05-06308E0E28A3}" type="presParOf" srcId="{538D61D7-0E84-495A-8D2A-54546E70E5E7}" destId="{523117EE-ED52-48C6-8B47-632289308A07}" srcOrd="2" destOrd="0" presId="urn:microsoft.com/office/officeart/2005/8/layout/lProcess2"/>
    <dgm:cxn modelId="{2F5BD0F0-EB58-40FA-91E3-BCECE10100A3}" type="presParOf" srcId="{538D61D7-0E84-495A-8D2A-54546E70E5E7}" destId="{DF067E19-1ED7-40A4-8975-6207F5018F68}" srcOrd="3" destOrd="0" presId="urn:microsoft.com/office/officeart/2005/8/layout/lProcess2"/>
    <dgm:cxn modelId="{486C6494-B72A-46B5-A3B3-9906D13B9F9F}" type="presParOf" srcId="{538D61D7-0E84-495A-8D2A-54546E70E5E7}" destId="{B91F39E4-332E-4861-A885-82F76A8236B3}"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EBB2D8C-C8F1-4AB0-A4EC-E8868EFB2A63}" type="doc">
      <dgm:prSet loTypeId="urn:microsoft.com/office/officeart/2005/8/layout/default" loCatId="list" qsTypeId="urn:microsoft.com/office/officeart/2005/8/quickstyle/simple3" qsCatId="simple" csTypeId="urn:microsoft.com/office/officeart/2005/8/colors/accent1_1" csCatId="accent1" phldr="1"/>
      <dgm:spPr/>
      <dgm:t>
        <a:bodyPr/>
        <a:lstStyle/>
        <a:p>
          <a:endParaRPr lang="it-IT"/>
        </a:p>
      </dgm:t>
    </dgm:pt>
    <dgm:pt modelId="{261ED3E0-E6BE-40FD-BCC7-EAFCD171D009}">
      <dgm:prSet phldrT="[Testo]" custT="1"/>
      <dgm:spPr/>
      <dgm:t>
        <a:bodyPr/>
        <a:lstStyle/>
        <a:p>
          <a:r>
            <a:rPr lang="it-IT" sz="1200" dirty="0">
              <a:solidFill>
                <a:srgbClr val="002060"/>
              </a:solidFill>
              <a:latin typeface="Century Gothic" panose="020B0502020202020204" pitchFamily="34" charset="0"/>
            </a:rPr>
            <a:t>Gli episodi criminosi sembravano essersi fermati dopo la prima crisi, quella esplosa tra il 2012 e il 2014, grazie all’operazione internazionale, soprannominata Volcano e coordinata dall’Agenzia italiana del farmaco</a:t>
          </a:r>
        </a:p>
      </dgm:t>
    </dgm:pt>
    <dgm:pt modelId="{4DA97299-FC7A-456B-9F3C-9313D166FC5C}" type="parTrans" cxnId="{A91F10D8-5499-4E15-842F-AE1651F9D099}">
      <dgm:prSet/>
      <dgm:spPr/>
      <dgm:t>
        <a:bodyPr/>
        <a:lstStyle/>
        <a:p>
          <a:endParaRPr lang="it-IT"/>
        </a:p>
      </dgm:t>
    </dgm:pt>
    <dgm:pt modelId="{8C1F17E2-3A31-49D6-BE1C-8CA948AC0224}" type="sibTrans" cxnId="{A91F10D8-5499-4E15-842F-AE1651F9D099}">
      <dgm:prSet/>
      <dgm:spPr/>
      <dgm:t>
        <a:bodyPr/>
        <a:lstStyle/>
        <a:p>
          <a:endParaRPr lang="it-IT"/>
        </a:p>
      </dgm:t>
    </dgm:pt>
    <dgm:pt modelId="{166D3E00-0AF7-4374-AC5A-F65645622E87}">
      <dgm:prSet phldrT="[Testo]" custT="1"/>
      <dgm:spPr/>
      <dgm:t>
        <a:bodyPr/>
        <a:lstStyle/>
        <a:p>
          <a:r>
            <a:rPr lang="it-IT" sz="1200" dirty="0">
              <a:solidFill>
                <a:srgbClr val="002060"/>
              </a:solidFill>
              <a:latin typeface="Century Gothic" panose="020B0502020202020204" pitchFamily="34" charset="0"/>
            </a:rPr>
            <a:t>La pausa è durata pochi anni, giusto il tempo - per i criminali - di riorganizzarsi e studiare nuovi meccanismi per superare i controlli. Da pochi mesi le bande hanno ripreso gli assalti ai tir, ai magazzini e le razzie nelle farmacie ospedaliere e private in Italia</a:t>
          </a:r>
        </a:p>
      </dgm:t>
    </dgm:pt>
    <dgm:pt modelId="{DF11186A-63F4-4B84-BCF5-CF13DC4036E0}" type="parTrans" cxnId="{1D84364D-FC81-4686-B855-EA8A3BAE8FCD}">
      <dgm:prSet/>
      <dgm:spPr/>
      <dgm:t>
        <a:bodyPr/>
        <a:lstStyle/>
        <a:p>
          <a:endParaRPr lang="it-IT"/>
        </a:p>
      </dgm:t>
    </dgm:pt>
    <dgm:pt modelId="{2CFC4379-CE01-4AFC-8843-5D45272D792E}" type="sibTrans" cxnId="{1D84364D-FC81-4686-B855-EA8A3BAE8FCD}">
      <dgm:prSet/>
      <dgm:spPr/>
      <dgm:t>
        <a:bodyPr/>
        <a:lstStyle/>
        <a:p>
          <a:endParaRPr lang="it-IT"/>
        </a:p>
      </dgm:t>
    </dgm:pt>
    <dgm:pt modelId="{BF7948F3-EE83-4B19-BA04-5302E74D63B5}">
      <dgm:prSet phldrT="[Testo]" custT="1"/>
      <dgm:spPr/>
      <dgm:t>
        <a:bodyPr/>
        <a:lstStyle/>
        <a:p>
          <a:r>
            <a:rPr lang="it-IT" sz="1200" dirty="0">
              <a:solidFill>
                <a:srgbClr val="002060"/>
              </a:solidFill>
              <a:latin typeface="Century Gothic" panose="020B0502020202020204" pitchFamily="34" charset="0"/>
            </a:rPr>
            <a:t>La collaborazione della Filiera con le Istituzioni anche nel  Tavolo TTI è massima come evidenziano le linee guida siglate e il Nuovo Protocollo di intesa in corso di elaborazione a cui stiamo collaborando insieme</a:t>
          </a:r>
        </a:p>
      </dgm:t>
    </dgm:pt>
    <dgm:pt modelId="{541DEA65-CE66-43B5-91A0-01FA91739FE6}" type="parTrans" cxnId="{8133E812-6B26-4807-843A-FCFB8230D544}">
      <dgm:prSet/>
      <dgm:spPr/>
      <dgm:t>
        <a:bodyPr/>
        <a:lstStyle/>
        <a:p>
          <a:endParaRPr lang="it-IT"/>
        </a:p>
      </dgm:t>
    </dgm:pt>
    <dgm:pt modelId="{29982C7A-3AE1-436A-A5FA-FBB642CF59BB}" type="sibTrans" cxnId="{8133E812-6B26-4807-843A-FCFB8230D544}">
      <dgm:prSet/>
      <dgm:spPr/>
      <dgm:t>
        <a:bodyPr/>
        <a:lstStyle/>
        <a:p>
          <a:endParaRPr lang="it-IT"/>
        </a:p>
      </dgm:t>
    </dgm:pt>
    <dgm:pt modelId="{8B1D30EC-C984-4463-81AD-EC490DEB5665}" type="pres">
      <dgm:prSet presAssocID="{BEBB2D8C-C8F1-4AB0-A4EC-E8868EFB2A63}" presName="diagram" presStyleCnt="0">
        <dgm:presLayoutVars>
          <dgm:dir/>
          <dgm:resizeHandles val="exact"/>
        </dgm:presLayoutVars>
      </dgm:prSet>
      <dgm:spPr/>
    </dgm:pt>
    <dgm:pt modelId="{23E0ED11-EC98-44D0-9872-EAFDFA94FCEC}" type="pres">
      <dgm:prSet presAssocID="{261ED3E0-E6BE-40FD-BCC7-EAFCD171D009}" presName="node" presStyleLbl="node1" presStyleIdx="0" presStyleCnt="3" custScaleX="183184">
        <dgm:presLayoutVars>
          <dgm:bulletEnabled val="1"/>
        </dgm:presLayoutVars>
      </dgm:prSet>
      <dgm:spPr/>
    </dgm:pt>
    <dgm:pt modelId="{1A0B74A4-D4B8-4A88-A80E-B7AA4E11BF53}" type="pres">
      <dgm:prSet presAssocID="{8C1F17E2-3A31-49D6-BE1C-8CA948AC0224}" presName="sibTrans" presStyleCnt="0"/>
      <dgm:spPr/>
    </dgm:pt>
    <dgm:pt modelId="{03C93F95-A450-4666-8B31-D96872EBC461}" type="pres">
      <dgm:prSet presAssocID="{166D3E00-0AF7-4374-AC5A-F65645622E87}" presName="node" presStyleLbl="node1" presStyleIdx="1" presStyleCnt="3" custScaleX="183184">
        <dgm:presLayoutVars>
          <dgm:bulletEnabled val="1"/>
        </dgm:presLayoutVars>
      </dgm:prSet>
      <dgm:spPr/>
    </dgm:pt>
    <dgm:pt modelId="{9DFBAEEA-00EE-4A36-83EA-8203D9944DBB}" type="pres">
      <dgm:prSet presAssocID="{2CFC4379-CE01-4AFC-8843-5D45272D792E}" presName="sibTrans" presStyleCnt="0"/>
      <dgm:spPr/>
    </dgm:pt>
    <dgm:pt modelId="{B995CAD1-DF63-48C3-9A37-AD19A8DE15E5}" type="pres">
      <dgm:prSet presAssocID="{BF7948F3-EE83-4B19-BA04-5302E74D63B5}" presName="node" presStyleLbl="node1" presStyleIdx="2" presStyleCnt="3" custScaleX="183184">
        <dgm:presLayoutVars>
          <dgm:bulletEnabled val="1"/>
        </dgm:presLayoutVars>
      </dgm:prSet>
      <dgm:spPr/>
    </dgm:pt>
  </dgm:ptLst>
  <dgm:cxnLst>
    <dgm:cxn modelId="{6041060B-0671-4164-9B93-1E5D91BF0270}" type="presOf" srcId="{BEBB2D8C-C8F1-4AB0-A4EC-E8868EFB2A63}" destId="{8B1D30EC-C984-4463-81AD-EC490DEB5665}" srcOrd="0" destOrd="0" presId="urn:microsoft.com/office/officeart/2005/8/layout/default"/>
    <dgm:cxn modelId="{8133E812-6B26-4807-843A-FCFB8230D544}" srcId="{BEBB2D8C-C8F1-4AB0-A4EC-E8868EFB2A63}" destId="{BF7948F3-EE83-4B19-BA04-5302E74D63B5}" srcOrd="2" destOrd="0" parTransId="{541DEA65-CE66-43B5-91A0-01FA91739FE6}" sibTransId="{29982C7A-3AE1-436A-A5FA-FBB642CF59BB}"/>
    <dgm:cxn modelId="{1D84364D-FC81-4686-B855-EA8A3BAE8FCD}" srcId="{BEBB2D8C-C8F1-4AB0-A4EC-E8868EFB2A63}" destId="{166D3E00-0AF7-4374-AC5A-F65645622E87}" srcOrd="1" destOrd="0" parTransId="{DF11186A-63F4-4B84-BCF5-CF13DC4036E0}" sibTransId="{2CFC4379-CE01-4AFC-8843-5D45272D792E}"/>
    <dgm:cxn modelId="{673A04A7-D572-473A-843B-7025ACDBF28F}" type="presOf" srcId="{261ED3E0-E6BE-40FD-BCC7-EAFCD171D009}" destId="{23E0ED11-EC98-44D0-9872-EAFDFA94FCEC}" srcOrd="0" destOrd="0" presId="urn:microsoft.com/office/officeart/2005/8/layout/default"/>
    <dgm:cxn modelId="{A91F10D8-5499-4E15-842F-AE1651F9D099}" srcId="{BEBB2D8C-C8F1-4AB0-A4EC-E8868EFB2A63}" destId="{261ED3E0-E6BE-40FD-BCC7-EAFCD171D009}" srcOrd="0" destOrd="0" parTransId="{4DA97299-FC7A-456B-9F3C-9313D166FC5C}" sibTransId="{8C1F17E2-3A31-49D6-BE1C-8CA948AC0224}"/>
    <dgm:cxn modelId="{C134A4E9-4694-4CE8-9196-920C56D1C842}" type="presOf" srcId="{166D3E00-0AF7-4374-AC5A-F65645622E87}" destId="{03C93F95-A450-4666-8B31-D96872EBC461}" srcOrd="0" destOrd="0" presId="urn:microsoft.com/office/officeart/2005/8/layout/default"/>
    <dgm:cxn modelId="{F5B2B2F8-BF63-4516-8688-9130CB6E99BA}" type="presOf" srcId="{BF7948F3-EE83-4B19-BA04-5302E74D63B5}" destId="{B995CAD1-DF63-48C3-9A37-AD19A8DE15E5}" srcOrd="0" destOrd="0" presId="urn:microsoft.com/office/officeart/2005/8/layout/default"/>
    <dgm:cxn modelId="{DA94C3FC-675D-4AD2-926E-34E49BB3481A}" type="presParOf" srcId="{8B1D30EC-C984-4463-81AD-EC490DEB5665}" destId="{23E0ED11-EC98-44D0-9872-EAFDFA94FCEC}" srcOrd="0" destOrd="0" presId="urn:microsoft.com/office/officeart/2005/8/layout/default"/>
    <dgm:cxn modelId="{E533981B-A95C-4349-BE33-6DADB2A0BD19}" type="presParOf" srcId="{8B1D30EC-C984-4463-81AD-EC490DEB5665}" destId="{1A0B74A4-D4B8-4A88-A80E-B7AA4E11BF53}" srcOrd="1" destOrd="0" presId="urn:microsoft.com/office/officeart/2005/8/layout/default"/>
    <dgm:cxn modelId="{0A78A0C8-D70A-439C-AEDA-2C409B850DC7}" type="presParOf" srcId="{8B1D30EC-C984-4463-81AD-EC490DEB5665}" destId="{03C93F95-A450-4666-8B31-D96872EBC461}" srcOrd="2" destOrd="0" presId="urn:microsoft.com/office/officeart/2005/8/layout/default"/>
    <dgm:cxn modelId="{9170F49A-7BC5-4782-B309-AF115A44A869}" type="presParOf" srcId="{8B1D30EC-C984-4463-81AD-EC490DEB5665}" destId="{9DFBAEEA-00EE-4A36-83EA-8203D9944DBB}" srcOrd="3" destOrd="0" presId="urn:microsoft.com/office/officeart/2005/8/layout/default"/>
    <dgm:cxn modelId="{8F732547-F963-4439-B5CF-9AA21D140CE5}" type="presParOf" srcId="{8B1D30EC-C984-4463-81AD-EC490DEB5665}" destId="{B995CAD1-DF63-48C3-9A37-AD19A8DE15E5}"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74A393-3770-4479-B257-EB8FB76FA711}"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it-IT"/>
        </a:p>
      </dgm:t>
    </dgm:pt>
    <dgm:pt modelId="{70C0B740-7CA2-4CC8-ADD1-F0397E884D48}">
      <dgm:prSet phldrT="[Testo]"/>
      <dgm:spPr/>
      <dgm:t>
        <a:bodyPr/>
        <a:lstStyle/>
        <a:p>
          <a:r>
            <a:rPr lang="it-IT" b="1" dirty="0" err="1">
              <a:latin typeface="Times New Roman" panose="02020603050405020304" pitchFamily="18" charset="0"/>
              <a:cs typeface="Times New Roman" panose="02020603050405020304" pitchFamily="18" charset="0"/>
            </a:rPr>
            <a:t>Assoram</a:t>
          </a:r>
          <a:r>
            <a:rPr lang="it-IT" b="1" dirty="0">
              <a:latin typeface="Times New Roman" panose="02020603050405020304" pitchFamily="18" charset="0"/>
              <a:cs typeface="Times New Roman" panose="02020603050405020304" pitchFamily="18" charset="0"/>
            </a:rPr>
            <a:t> partecipa stabilmente </a:t>
          </a:r>
          <a:r>
            <a:rPr lang="it-IT" dirty="0">
              <a:latin typeface="Times New Roman" panose="02020603050405020304" pitchFamily="18" charset="0"/>
              <a:cs typeface="Times New Roman" panose="02020603050405020304" pitchFamily="18" charset="0"/>
            </a:rPr>
            <a:t>ai tavoli tecnici della Task force Nazionale permanente antifalsificazione insieme alle altre associazioni di settore e ai rappresentanti del CNCU (Consiglio Nazionale Consumatori e Utenti)</a:t>
          </a:r>
          <a:endParaRPr lang="it-IT" dirty="0"/>
        </a:p>
      </dgm:t>
    </dgm:pt>
    <dgm:pt modelId="{D37251D7-A800-479A-97E0-E80CCE7A2E7A}" type="parTrans" cxnId="{AF26B77C-E545-4FAF-BF3B-A8B73485D066}">
      <dgm:prSet/>
      <dgm:spPr/>
      <dgm:t>
        <a:bodyPr/>
        <a:lstStyle/>
        <a:p>
          <a:endParaRPr lang="it-IT"/>
        </a:p>
      </dgm:t>
    </dgm:pt>
    <dgm:pt modelId="{E3B0D263-7754-4B37-ADA8-DBDA7501DDD8}" type="sibTrans" cxnId="{AF26B77C-E545-4FAF-BF3B-A8B73485D066}">
      <dgm:prSet/>
      <dgm:spPr/>
      <dgm:t>
        <a:bodyPr/>
        <a:lstStyle/>
        <a:p>
          <a:endParaRPr lang="it-IT"/>
        </a:p>
      </dgm:t>
    </dgm:pt>
    <dgm:pt modelId="{20188560-32EB-4E7C-A12A-77D50AFCD4CD}">
      <dgm:prSet phldrT="[Testo]"/>
      <dgm:spPr/>
      <dgm:t>
        <a:bodyPr/>
        <a:lstStyle/>
        <a:p>
          <a:r>
            <a:rPr lang="it-IT">
              <a:latin typeface="Times New Roman" panose="02020603050405020304" pitchFamily="18" charset="0"/>
              <a:cs typeface="Times New Roman" panose="02020603050405020304" pitchFamily="18" charset="0"/>
            </a:rPr>
            <a:t>Le riunioni hanno l’obiettivo di condividere, con un approccio pubblico/privato, le attività di contrasto  a contraffazione e altre forme di crimine farmaceutico, tra cui i FURTI</a:t>
          </a:r>
          <a:r>
            <a:rPr lang="it-IT"/>
            <a:t>.</a:t>
          </a:r>
          <a:endParaRPr lang="it-IT" dirty="0"/>
        </a:p>
      </dgm:t>
    </dgm:pt>
    <dgm:pt modelId="{CEF1C94E-E950-4D26-B6CC-B920921FF76B}" type="parTrans" cxnId="{363C798C-3F04-4097-A906-5C5478AAF597}">
      <dgm:prSet/>
      <dgm:spPr/>
      <dgm:t>
        <a:bodyPr/>
        <a:lstStyle/>
        <a:p>
          <a:endParaRPr lang="it-IT"/>
        </a:p>
      </dgm:t>
    </dgm:pt>
    <dgm:pt modelId="{867AA186-9D62-4F91-97D7-CF651CF478CD}" type="sibTrans" cxnId="{363C798C-3F04-4097-A906-5C5478AAF597}">
      <dgm:prSet/>
      <dgm:spPr/>
      <dgm:t>
        <a:bodyPr/>
        <a:lstStyle/>
        <a:p>
          <a:endParaRPr lang="it-IT"/>
        </a:p>
      </dgm:t>
    </dgm:pt>
    <dgm:pt modelId="{198E976E-0171-476E-994D-F2F851E72DA3}" type="pres">
      <dgm:prSet presAssocID="{B574A393-3770-4479-B257-EB8FB76FA711}" presName="diagram" presStyleCnt="0">
        <dgm:presLayoutVars>
          <dgm:dir/>
          <dgm:resizeHandles val="exact"/>
        </dgm:presLayoutVars>
      </dgm:prSet>
      <dgm:spPr/>
    </dgm:pt>
    <dgm:pt modelId="{6CE8E5DF-A1DF-4E02-BC65-2CA612A3DD32}" type="pres">
      <dgm:prSet presAssocID="{70C0B740-7CA2-4CC8-ADD1-F0397E884D48}" presName="node" presStyleLbl="node1" presStyleIdx="0" presStyleCnt="2">
        <dgm:presLayoutVars>
          <dgm:bulletEnabled val="1"/>
        </dgm:presLayoutVars>
      </dgm:prSet>
      <dgm:spPr/>
    </dgm:pt>
    <dgm:pt modelId="{FA6F8DB7-2F99-4D94-8418-0B911E030E16}" type="pres">
      <dgm:prSet presAssocID="{E3B0D263-7754-4B37-ADA8-DBDA7501DDD8}" presName="sibTrans" presStyleCnt="0"/>
      <dgm:spPr/>
    </dgm:pt>
    <dgm:pt modelId="{5FF8DC6D-EE96-430B-84E5-EE0F16998466}" type="pres">
      <dgm:prSet presAssocID="{20188560-32EB-4E7C-A12A-77D50AFCD4CD}" presName="node" presStyleLbl="node1" presStyleIdx="1" presStyleCnt="2">
        <dgm:presLayoutVars>
          <dgm:bulletEnabled val="1"/>
        </dgm:presLayoutVars>
      </dgm:prSet>
      <dgm:spPr/>
    </dgm:pt>
  </dgm:ptLst>
  <dgm:cxnLst>
    <dgm:cxn modelId="{8F629B71-15BD-4168-BA4D-574183DCBA74}" type="presOf" srcId="{B574A393-3770-4479-B257-EB8FB76FA711}" destId="{198E976E-0171-476E-994D-F2F851E72DA3}" srcOrd="0" destOrd="0" presId="urn:microsoft.com/office/officeart/2005/8/layout/default"/>
    <dgm:cxn modelId="{AF26B77C-E545-4FAF-BF3B-A8B73485D066}" srcId="{B574A393-3770-4479-B257-EB8FB76FA711}" destId="{70C0B740-7CA2-4CC8-ADD1-F0397E884D48}" srcOrd="0" destOrd="0" parTransId="{D37251D7-A800-479A-97E0-E80CCE7A2E7A}" sibTransId="{E3B0D263-7754-4B37-ADA8-DBDA7501DDD8}"/>
    <dgm:cxn modelId="{363C798C-3F04-4097-A906-5C5478AAF597}" srcId="{B574A393-3770-4479-B257-EB8FB76FA711}" destId="{20188560-32EB-4E7C-A12A-77D50AFCD4CD}" srcOrd="1" destOrd="0" parTransId="{CEF1C94E-E950-4D26-B6CC-B920921FF76B}" sibTransId="{867AA186-9D62-4F91-97D7-CF651CF478CD}"/>
    <dgm:cxn modelId="{6E4EB8A0-427A-4AE2-B671-68894F08129F}" type="presOf" srcId="{20188560-32EB-4E7C-A12A-77D50AFCD4CD}" destId="{5FF8DC6D-EE96-430B-84E5-EE0F16998466}" srcOrd="0" destOrd="0" presId="urn:microsoft.com/office/officeart/2005/8/layout/default"/>
    <dgm:cxn modelId="{92E156E3-7B0D-42E2-B118-D6B3593B4377}" type="presOf" srcId="{70C0B740-7CA2-4CC8-ADD1-F0397E884D48}" destId="{6CE8E5DF-A1DF-4E02-BC65-2CA612A3DD32}" srcOrd="0" destOrd="0" presId="urn:microsoft.com/office/officeart/2005/8/layout/default"/>
    <dgm:cxn modelId="{9DB77401-AB70-4F00-A98A-518227904F47}" type="presParOf" srcId="{198E976E-0171-476E-994D-F2F851E72DA3}" destId="{6CE8E5DF-A1DF-4E02-BC65-2CA612A3DD32}" srcOrd="0" destOrd="0" presId="urn:microsoft.com/office/officeart/2005/8/layout/default"/>
    <dgm:cxn modelId="{67E02106-D181-41B1-9DFF-1AFB16AB5804}" type="presParOf" srcId="{198E976E-0171-476E-994D-F2F851E72DA3}" destId="{FA6F8DB7-2F99-4D94-8418-0B911E030E16}" srcOrd="1" destOrd="0" presId="urn:microsoft.com/office/officeart/2005/8/layout/default"/>
    <dgm:cxn modelId="{BB9D3E12-2050-4D51-B9AF-EF3A7DE2B189}" type="presParOf" srcId="{198E976E-0171-476E-994D-F2F851E72DA3}" destId="{5FF8DC6D-EE96-430B-84E5-EE0F16998466}"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FC4BCD0-BFD9-441D-898A-E723BD3813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37DED916-8CF9-4670-801C-530ECB4C3A0C}">
      <dgm:prSet phldrT="[Testo]" custT="1"/>
      <dgm:spPr/>
      <dgm:t>
        <a:bodyPr/>
        <a:lstStyle/>
        <a:p>
          <a:pPr algn="ctr"/>
          <a:r>
            <a:rPr lang="it-IT" altLang="it-IT" sz="1000" b="1" dirty="0">
              <a:solidFill>
                <a:schemeClr val="bg1"/>
              </a:solidFill>
              <a:latin typeface="Garamond" panose="02020404030301010803" pitchFamily="18" charset="0"/>
            </a:rPr>
            <a:t>AREA DIREZIONE TECNICA E REGOLATORIA</a:t>
          </a:r>
          <a:endParaRPr lang="it-IT" sz="1000" dirty="0">
            <a:solidFill>
              <a:schemeClr val="bg1"/>
            </a:solidFill>
            <a:latin typeface="Garamond" panose="02020404030301010803" pitchFamily="18" charset="0"/>
          </a:endParaRPr>
        </a:p>
      </dgm:t>
    </dgm:pt>
    <dgm:pt modelId="{C8E1E407-D417-4697-8CB5-9280F959EDC7}" type="parTrans" cxnId="{C0D5337E-0A71-4159-ADEF-8597C4F2B4D8}">
      <dgm:prSet/>
      <dgm:spPr/>
      <dgm:t>
        <a:bodyPr/>
        <a:lstStyle/>
        <a:p>
          <a:endParaRPr lang="it-IT"/>
        </a:p>
      </dgm:t>
    </dgm:pt>
    <dgm:pt modelId="{B77BD9A9-0DA3-45A7-A9AF-207B6BC18FDB}" type="sibTrans" cxnId="{C0D5337E-0A71-4159-ADEF-8597C4F2B4D8}">
      <dgm:prSet/>
      <dgm:spPr/>
      <dgm:t>
        <a:bodyPr/>
        <a:lstStyle/>
        <a:p>
          <a:endParaRPr lang="it-IT"/>
        </a:p>
      </dgm:t>
    </dgm:pt>
    <dgm:pt modelId="{0406E288-8AB8-434F-AB53-2AB04337E097}" type="pres">
      <dgm:prSet presAssocID="{9FC4BCD0-BFD9-441D-898A-E723BD381368}" presName="linear" presStyleCnt="0">
        <dgm:presLayoutVars>
          <dgm:animLvl val="lvl"/>
          <dgm:resizeHandles val="exact"/>
        </dgm:presLayoutVars>
      </dgm:prSet>
      <dgm:spPr/>
    </dgm:pt>
    <dgm:pt modelId="{8C997AF6-B09B-45E1-BB77-3846C4682B2B}" type="pres">
      <dgm:prSet presAssocID="{37DED916-8CF9-4670-801C-530ECB4C3A0C}" presName="parentText" presStyleLbl="node1" presStyleIdx="0" presStyleCnt="1" custScaleX="100000" custScaleY="54940" custLinFactNeighborX="-1861" custLinFactNeighborY="-4983">
        <dgm:presLayoutVars>
          <dgm:chMax val="0"/>
          <dgm:bulletEnabled val="1"/>
        </dgm:presLayoutVars>
      </dgm:prSet>
      <dgm:spPr/>
    </dgm:pt>
  </dgm:ptLst>
  <dgm:cxnLst>
    <dgm:cxn modelId="{B1D43E28-5583-453A-B0E0-D83D35FDB3B4}" type="presOf" srcId="{37DED916-8CF9-4670-801C-530ECB4C3A0C}" destId="{8C997AF6-B09B-45E1-BB77-3846C4682B2B}" srcOrd="0" destOrd="0" presId="urn:microsoft.com/office/officeart/2005/8/layout/vList2"/>
    <dgm:cxn modelId="{C0D5337E-0A71-4159-ADEF-8597C4F2B4D8}" srcId="{9FC4BCD0-BFD9-441D-898A-E723BD381368}" destId="{37DED916-8CF9-4670-801C-530ECB4C3A0C}" srcOrd="0" destOrd="0" parTransId="{C8E1E407-D417-4697-8CB5-9280F959EDC7}" sibTransId="{B77BD9A9-0DA3-45A7-A9AF-207B6BC18FDB}"/>
    <dgm:cxn modelId="{C5789796-85C5-4E6A-8852-227D9D922F77}" type="presOf" srcId="{9FC4BCD0-BFD9-441D-898A-E723BD381368}" destId="{0406E288-8AB8-434F-AB53-2AB04337E097}" srcOrd="0" destOrd="0" presId="urn:microsoft.com/office/officeart/2005/8/layout/vList2"/>
    <dgm:cxn modelId="{CF15FDD7-AEEA-418C-B52C-4C5A78E55EFF}" type="presParOf" srcId="{0406E288-8AB8-434F-AB53-2AB04337E097}" destId="{8C997AF6-B09B-45E1-BB77-3846C4682B2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70398B9-2182-4489-81D4-51A062E6F877}" type="doc">
      <dgm:prSet loTypeId="urn:microsoft.com/office/officeart/2005/8/layout/cycle6" loCatId="cycle" qsTypeId="urn:microsoft.com/office/officeart/2005/8/quickstyle/3d2" qsCatId="3D" csTypeId="urn:microsoft.com/office/officeart/2005/8/colors/accent1_2" csCatId="accent1" phldr="1"/>
      <dgm:spPr/>
      <dgm:t>
        <a:bodyPr/>
        <a:lstStyle/>
        <a:p>
          <a:endParaRPr lang="it-IT"/>
        </a:p>
      </dgm:t>
    </dgm:pt>
    <dgm:pt modelId="{B443000C-C1B0-4D37-BBC3-64CD0276D157}">
      <dgm:prSet custT="1"/>
      <dgm:spPr/>
      <dgm:t>
        <a:bodyPr/>
        <a:lstStyle/>
        <a:p>
          <a:r>
            <a:rPr lang="it-IT" sz="900" dirty="0">
              <a:latin typeface="Garamond" panose="02020404030301010803" pitchFamily="18" charset="0"/>
              <a:cs typeface="Arial" panose="020B0604020202020204" pitchFamily="34" charset="0"/>
            </a:rPr>
            <a:t>Stimola le attività dell’Associazione volte al raggiungimento degli scopi formativi e di sviluppo</a:t>
          </a:r>
        </a:p>
      </dgm:t>
    </dgm:pt>
    <dgm:pt modelId="{9A55F6A6-D17D-4176-937D-6620F4E92396}" type="parTrans" cxnId="{E3F36987-9C81-4061-A473-46A6C30A2D60}">
      <dgm:prSet/>
      <dgm:spPr/>
      <dgm:t>
        <a:bodyPr/>
        <a:lstStyle/>
        <a:p>
          <a:endParaRPr lang="it-IT"/>
        </a:p>
      </dgm:t>
    </dgm:pt>
    <dgm:pt modelId="{1BD16FE0-EF84-463A-AD31-7ADABFA4E632}" type="sibTrans" cxnId="{E3F36987-9C81-4061-A473-46A6C30A2D60}">
      <dgm:prSet/>
      <dgm:spPr/>
      <dgm:t>
        <a:bodyPr/>
        <a:lstStyle/>
        <a:p>
          <a:endParaRPr lang="it-IT"/>
        </a:p>
      </dgm:t>
    </dgm:pt>
    <dgm:pt modelId="{90003B9F-D7B1-41C5-9C7A-FA612A7C5AF2}">
      <dgm:prSet phldrT="[Testo]" custT="1"/>
      <dgm:spPr/>
      <dgm:t>
        <a:bodyPr/>
        <a:lstStyle/>
        <a:p>
          <a:r>
            <a:rPr lang="it-IT" sz="900" dirty="0">
              <a:latin typeface="Garamond" panose="02020404030301010803" pitchFamily="18" charset="0"/>
              <a:cs typeface="Arial" panose="020B0604020202020204" pitchFamily="34" charset="0"/>
            </a:rPr>
            <a:t>È confronto e ricerca di sinergie con tutte le figure tecniche della Filiera </a:t>
          </a:r>
        </a:p>
      </dgm:t>
    </dgm:pt>
    <dgm:pt modelId="{1BA4601E-7A5C-43B9-B693-E4A03A33C18B}" type="parTrans" cxnId="{4773B3C3-1232-41F0-BA27-68615151823C}">
      <dgm:prSet/>
      <dgm:spPr/>
      <dgm:t>
        <a:bodyPr/>
        <a:lstStyle/>
        <a:p>
          <a:endParaRPr lang="it-IT"/>
        </a:p>
      </dgm:t>
    </dgm:pt>
    <dgm:pt modelId="{1140BE5D-7DD4-4F3B-A645-098469B4617F}" type="sibTrans" cxnId="{4773B3C3-1232-41F0-BA27-68615151823C}">
      <dgm:prSet/>
      <dgm:spPr/>
      <dgm:t>
        <a:bodyPr/>
        <a:lstStyle/>
        <a:p>
          <a:endParaRPr lang="it-IT"/>
        </a:p>
      </dgm:t>
    </dgm:pt>
    <dgm:pt modelId="{8849745D-3835-41E9-825C-654B7A8558D4}">
      <dgm:prSet phldrT="[Testo]" custT="1"/>
      <dgm:spPr/>
      <dgm:t>
        <a:bodyPr/>
        <a:lstStyle/>
        <a:p>
          <a:r>
            <a:rPr lang="it-IT" sz="900" dirty="0">
              <a:latin typeface="Garamond" panose="02020404030301010803" pitchFamily="18" charset="0"/>
              <a:cs typeface="Arial" panose="020B0604020202020204" pitchFamily="34" charset="0"/>
            </a:rPr>
            <a:t>Favorisce la formazione specifica sui temi di interesse della distribuzione </a:t>
          </a:r>
        </a:p>
      </dgm:t>
    </dgm:pt>
    <dgm:pt modelId="{E93256D8-7160-4BA2-93FB-417066BDDC49}" type="parTrans" cxnId="{6B06D968-D1DC-4F3E-83F2-3A8CDE890415}">
      <dgm:prSet/>
      <dgm:spPr/>
      <dgm:t>
        <a:bodyPr/>
        <a:lstStyle/>
        <a:p>
          <a:endParaRPr lang="it-IT"/>
        </a:p>
      </dgm:t>
    </dgm:pt>
    <dgm:pt modelId="{86580D3F-7D41-4D83-A645-16EC71AF50D8}" type="sibTrans" cxnId="{6B06D968-D1DC-4F3E-83F2-3A8CDE890415}">
      <dgm:prSet/>
      <dgm:spPr/>
      <dgm:t>
        <a:bodyPr/>
        <a:lstStyle/>
        <a:p>
          <a:endParaRPr lang="it-IT"/>
        </a:p>
      </dgm:t>
    </dgm:pt>
    <dgm:pt modelId="{3541D5CB-1E14-40E3-AFA7-840BCCC9A378}">
      <dgm:prSet custT="1"/>
      <dgm:spPr/>
      <dgm:t>
        <a:bodyPr/>
        <a:lstStyle/>
        <a:p>
          <a:r>
            <a:rPr lang="it-IT" sz="900" dirty="0">
              <a:latin typeface="Garamond" panose="02020404030301010803" pitchFamily="18" charset="0"/>
              <a:cs typeface="Arial" panose="020B0604020202020204" pitchFamily="34" charset="0"/>
            </a:rPr>
            <a:t>È strumento di crescita culturale e tecnica a vantaggio degli Associati e sede di condivisione delle competenze e delle professionalità interne all’Associazione</a:t>
          </a:r>
        </a:p>
      </dgm:t>
    </dgm:pt>
    <dgm:pt modelId="{BD4F2194-E0B6-4B62-B3C9-AA7ADD1E836B}" type="parTrans" cxnId="{9B3F198E-F6A9-47D4-82DB-78D844660168}">
      <dgm:prSet/>
      <dgm:spPr/>
      <dgm:t>
        <a:bodyPr/>
        <a:lstStyle/>
        <a:p>
          <a:endParaRPr lang="it-IT"/>
        </a:p>
      </dgm:t>
    </dgm:pt>
    <dgm:pt modelId="{9D52055A-CCF7-4429-BA4E-F2A700D650A8}" type="sibTrans" cxnId="{9B3F198E-F6A9-47D4-82DB-78D844660168}">
      <dgm:prSet/>
      <dgm:spPr/>
      <dgm:t>
        <a:bodyPr/>
        <a:lstStyle/>
        <a:p>
          <a:endParaRPr lang="it-IT"/>
        </a:p>
      </dgm:t>
    </dgm:pt>
    <dgm:pt modelId="{A064D7A6-566F-45CB-B2F0-1FDCA3D11FAA}" type="pres">
      <dgm:prSet presAssocID="{370398B9-2182-4489-81D4-51A062E6F877}" presName="cycle" presStyleCnt="0">
        <dgm:presLayoutVars>
          <dgm:dir/>
          <dgm:resizeHandles val="exact"/>
        </dgm:presLayoutVars>
      </dgm:prSet>
      <dgm:spPr/>
    </dgm:pt>
    <dgm:pt modelId="{A4DB2F33-66A6-441A-B2C9-99E32CB65077}" type="pres">
      <dgm:prSet presAssocID="{B443000C-C1B0-4D37-BBC3-64CD0276D157}" presName="node" presStyleLbl="node1" presStyleIdx="0" presStyleCnt="4" custScaleX="135217" custScaleY="149796" custLinFactNeighborX="-26445" custLinFactNeighborY="-21643">
        <dgm:presLayoutVars>
          <dgm:bulletEnabled val="1"/>
        </dgm:presLayoutVars>
      </dgm:prSet>
      <dgm:spPr/>
    </dgm:pt>
    <dgm:pt modelId="{EDC80D06-5C5F-4741-AFB9-90F781C82778}" type="pres">
      <dgm:prSet presAssocID="{B443000C-C1B0-4D37-BBC3-64CD0276D157}" presName="spNode" presStyleCnt="0"/>
      <dgm:spPr/>
    </dgm:pt>
    <dgm:pt modelId="{E1C97F7B-84C2-4D22-A5F5-426D16B1509D}" type="pres">
      <dgm:prSet presAssocID="{1BD16FE0-EF84-463A-AD31-7ADABFA4E632}" presName="sibTrans" presStyleLbl="sibTrans1D1" presStyleIdx="0" presStyleCnt="4"/>
      <dgm:spPr/>
    </dgm:pt>
    <dgm:pt modelId="{0EA3290A-8ACC-40B6-9C25-6C16F7B4A73F}" type="pres">
      <dgm:prSet presAssocID="{3541D5CB-1E14-40E3-AFA7-840BCCC9A378}" presName="node" presStyleLbl="node1" presStyleIdx="1" presStyleCnt="4" custScaleX="135217" custScaleY="149796">
        <dgm:presLayoutVars>
          <dgm:bulletEnabled val="1"/>
        </dgm:presLayoutVars>
      </dgm:prSet>
      <dgm:spPr/>
    </dgm:pt>
    <dgm:pt modelId="{CB34A312-720C-4CC1-A989-F745E5E9CE69}" type="pres">
      <dgm:prSet presAssocID="{3541D5CB-1E14-40E3-AFA7-840BCCC9A378}" presName="spNode" presStyleCnt="0"/>
      <dgm:spPr/>
    </dgm:pt>
    <dgm:pt modelId="{CC5D277E-FF6F-41E0-A8A6-0C988E0FC093}" type="pres">
      <dgm:prSet presAssocID="{9D52055A-CCF7-4429-BA4E-F2A700D650A8}" presName="sibTrans" presStyleLbl="sibTrans1D1" presStyleIdx="1" presStyleCnt="4"/>
      <dgm:spPr/>
    </dgm:pt>
    <dgm:pt modelId="{EFF91ED4-F6E9-4CBA-BC36-F2A9E4C07D80}" type="pres">
      <dgm:prSet presAssocID="{90003B9F-D7B1-41C5-9C7A-FA612A7C5AF2}" presName="node" presStyleLbl="node1" presStyleIdx="2" presStyleCnt="4" custScaleX="135217" custScaleY="149796" custRadScaleRad="94172" custRadScaleInc="4414">
        <dgm:presLayoutVars>
          <dgm:bulletEnabled val="1"/>
        </dgm:presLayoutVars>
      </dgm:prSet>
      <dgm:spPr/>
    </dgm:pt>
    <dgm:pt modelId="{D28633AA-D315-4581-A2B2-667C6BD46B80}" type="pres">
      <dgm:prSet presAssocID="{90003B9F-D7B1-41C5-9C7A-FA612A7C5AF2}" presName="spNode" presStyleCnt="0"/>
      <dgm:spPr/>
    </dgm:pt>
    <dgm:pt modelId="{56218D0F-2CC4-49A5-9EE3-A25DC9F435FA}" type="pres">
      <dgm:prSet presAssocID="{1140BE5D-7DD4-4F3B-A645-098469B4617F}" presName="sibTrans" presStyleLbl="sibTrans1D1" presStyleIdx="2" presStyleCnt="4"/>
      <dgm:spPr/>
    </dgm:pt>
    <dgm:pt modelId="{9893B766-74EF-4924-8CDB-27ADCCD7F8C6}" type="pres">
      <dgm:prSet presAssocID="{8849745D-3835-41E9-825C-654B7A8558D4}" presName="node" presStyleLbl="node1" presStyleIdx="3" presStyleCnt="4" custScaleX="135217" custScaleY="149796">
        <dgm:presLayoutVars>
          <dgm:bulletEnabled val="1"/>
        </dgm:presLayoutVars>
      </dgm:prSet>
      <dgm:spPr/>
    </dgm:pt>
    <dgm:pt modelId="{7F162B1D-36AD-4722-B248-4916B5AC0577}" type="pres">
      <dgm:prSet presAssocID="{8849745D-3835-41E9-825C-654B7A8558D4}" presName="spNode" presStyleCnt="0"/>
      <dgm:spPr/>
    </dgm:pt>
    <dgm:pt modelId="{6318EDC3-8D57-4ADB-A605-F9516779A369}" type="pres">
      <dgm:prSet presAssocID="{86580D3F-7D41-4D83-A645-16EC71AF50D8}" presName="sibTrans" presStyleLbl="sibTrans1D1" presStyleIdx="3" presStyleCnt="4"/>
      <dgm:spPr/>
    </dgm:pt>
  </dgm:ptLst>
  <dgm:cxnLst>
    <dgm:cxn modelId="{C5FC0F02-1DAB-4CD9-B497-088047FF0D91}" type="presOf" srcId="{90003B9F-D7B1-41C5-9C7A-FA612A7C5AF2}" destId="{EFF91ED4-F6E9-4CBA-BC36-F2A9E4C07D80}" srcOrd="0" destOrd="0" presId="urn:microsoft.com/office/officeart/2005/8/layout/cycle6"/>
    <dgm:cxn modelId="{0C8A2111-FADA-4A23-85B3-A0E82F2F5ACF}" type="presOf" srcId="{3541D5CB-1E14-40E3-AFA7-840BCCC9A378}" destId="{0EA3290A-8ACC-40B6-9C25-6C16F7B4A73F}" srcOrd="0" destOrd="0" presId="urn:microsoft.com/office/officeart/2005/8/layout/cycle6"/>
    <dgm:cxn modelId="{EA284A3F-F6FC-4D05-9A57-1F2DAB1C368D}" type="presOf" srcId="{86580D3F-7D41-4D83-A645-16EC71AF50D8}" destId="{6318EDC3-8D57-4ADB-A605-F9516779A369}" srcOrd="0" destOrd="0" presId="urn:microsoft.com/office/officeart/2005/8/layout/cycle6"/>
    <dgm:cxn modelId="{6B06D968-D1DC-4F3E-83F2-3A8CDE890415}" srcId="{370398B9-2182-4489-81D4-51A062E6F877}" destId="{8849745D-3835-41E9-825C-654B7A8558D4}" srcOrd="3" destOrd="0" parTransId="{E93256D8-7160-4BA2-93FB-417066BDDC49}" sibTransId="{86580D3F-7D41-4D83-A645-16EC71AF50D8}"/>
    <dgm:cxn modelId="{AF4B0D58-E808-4C8E-8D5D-07D71618BAE4}" type="presOf" srcId="{B443000C-C1B0-4D37-BBC3-64CD0276D157}" destId="{A4DB2F33-66A6-441A-B2C9-99E32CB65077}" srcOrd="0" destOrd="0" presId="urn:microsoft.com/office/officeart/2005/8/layout/cycle6"/>
    <dgm:cxn modelId="{97EF397C-1344-4AF1-A54C-86B88B67B3BE}" type="presOf" srcId="{1140BE5D-7DD4-4F3B-A645-098469B4617F}" destId="{56218D0F-2CC4-49A5-9EE3-A25DC9F435FA}" srcOrd="0" destOrd="0" presId="urn:microsoft.com/office/officeart/2005/8/layout/cycle6"/>
    <dgm:cxn modelId="{E3F36987-9C81-4061-A473-46A6C30A2D60}" srcId="{370398B9-2182-4489-81D4-51A062E6F877}" destId="{B443000C-C1B0-4D37-BBC3-64CD0276D157}" srcOrd="0" destOrd="0" parTransId="{9A55F6A6-D17D-4176-937D-6620F4E92396}" sibTransId="{1BD16FE0-EF84-463A-AD31-7ADABFA4E632}"/>
    <dgm:cxn modelId="{9B3F198E-F6A9-47D4-82DB-78D844660168}" srcId="{370398B9-2182-4489-81D4-51A062E6F877}" destId="{3541D5CB-1E14-40E3-AFA7-840BCCC9A378}" srcOrd="1" destOrd="0" parTransId="{BD4F2194-E0B6-4B62-B3C9-AA7ADD1E836B}" sibTransId="{9D52055A-CCF7-4429-BA4E-F2A700D650A8}"/>
    <dgm:cxn modelId="{D611FEB2-C6C4-43B0-86D2-8302FCA66757}" type="presOf" srcId="{9D52055A-CCF7-4429-BA4E-F2A700D650A8}" destId="{CC5D277E-FF6F-41E0-A8A6-0C988E0FC093}" srcOrd="0" destOrd="0" presId="urn:microsoft.com/office/officeart/2005/8/layout/cycle6"/>
    <dgm:cxn modelId="{4773B3C3-1232-41F0-BA27-68615151823C}" srcId="{370398B9-2182-4489-81D4-51A062E6F877}" destId="{90003B9F-D7B1-41C5-9C7A-FA612A7C5AF2}" srcOrd="2" destOrd="0" parTransId="{1BA4601E-7A5C-43B9-B693-E4A03A33C18B}" sibTransId="{1140BE5D-7DD4-4F3B-A645-098469B4617F}"/>
    <dgm:cxn modelId="{8890C5C7-AD4E-4570-AE5F-450C2DB2FD85}" type="presOf" srcId="{1BD16FE0-EF84-463A-AD31-7ADABFA4E632}" destId="{E1C97F7B-84C2-4D22-A5F5-426D16B1509D}" srcOrd="0" destOrd="0" presId="urn:microsoft.com/office/officeart/2005/8/layout/cycle6"/>
    <dgm:cxn modelId="{2DE023EA-4F3F-404A-8A3D-FD3B24BE6111}" type="presOf" srcId="{8849745D-3835-41E9-825C-654B7A8558D4}" destId="{9893B766-74EF-4924-8CDB-27ADCCD7F8C6}" srcOrd="0" destOrd="0" presId="urn:microsoft.com/office/officeart/2005/8/layout/cycle6"/>
    <dgm:cxn modelId="{1BC3E8F7-9B40-44F4-9DFF-193E116FB8AB}" type="presOf" srcId="{370398B9-2182-4489-81D4-51A062E6F877}" destId="{A064D7A6-566F-45CB-B2F0-1FDCA3D11FAA}" srcOrd="0" destOrd="0" presId="urn:microsoft.com/office/officeart/2005/8/layout/cycle6"/>
    <dgm:cxn modelId="{BB57839D-AC11-4146-8969-3B5AB2E49CA2}" type="presParOf" srcId="{A064D7A6-566F-45CB-B2F0-1FDCA3D11FAA}" destId="{A4DB2F33-66A6-441A-B2C9-99E32CB65077}" srcOrd="0" destOrd="0" presId="urn:microsoft.com/office/officeart/2005/8/layout/cycle6"/>
    <dgm:cxn modelId="{680D38C4-AB90-4968-BEA9-BC38640529E0}" type="presParOf" srcId="{A064D7A6-566F-45CB-B2F0-1FDCA3D11FAA}" destId="{EDC80D06-5C5F-4741-AFB9-90F781C82778}" srcOrd="1" destOrd="0" presId="urn:microsoft.com/office/officeart/2005/8/layout/cycle6"/>
    <dgm:cxn modelId="{933AE6A7-8FC7-49ED-91C9-7186D4E91573}" type="presParOf" srcId="{A064D7A6-566F-45CB-B2F0-1FDCA3D11FAA}" destId="{E1C97F7B-84C2-4D22-A5F5-426D16B1509D}" srcOrd="2" destOrd="0" presId="urn:microsoft.com/office/officeart/2005/8/layout/cycle6"/>
    <dgm:cxn modelId="{BAEA3420-5B52-412B-82F5-87FDC4C8F6C7}" type="presParOf" srcId="{A064D7A6-566F-45CB-B2F0-1FDCA3D11FAA}" destId="{0EA3290A-8ACC-40B6-9C25-6C16F7B4A73F}" srcOrd="3" destOrd="0" presId="urn:microsoft.com/office/officeart/2005/8/layout/cycle6"/>
    <dgm:cxn modelId="{0232AD30-7158-49FD-9457-A91601380F77}" type="presParOf" srcId="{A064D7A6-566F-45CB-B2F0-1FDCA3D11FAA}" destId="{CB34A312-720C-4CC1-A989-F745E5E9CE69}" srcOrd="4" destOrd="0" presId="urn:microsoft.com/office/officeart/2005/8/layout/cycle6"/>
    <dgm:cxn modelId="{0BE850E1-4324-42E1-8416-8F459AF5FAA7}" type="presParOf" srcId="{A064D7A6-566F-45CB-B2F0-1FDCA3D11FAA}" destId="{CC5D277E-FF6F-41E0-A8A6-0C988E0FC093}" srcOrd="5" destOrd="0" presId="urn:microsoft.com/office/officeart/2005/8/layout/cycle6"/>
    <dgm:cxn modelId="{E13EB953-65A9-4501-9B6C-B93BA2FC81A4}" type="presParOf" srcId="{A064D7A6-566F-45CB-B2F0-1FDCA3D11FAA}" destId="{EFF91ED4-F6E9-4CBA-BC36-F2A9E4C07D80}" srcOrd="6" destOrd="0" presId="urn:microsoft.com/office/officeart/2005/8/layout/cycle6"/>
    <dgm:cxn modelId="{D69B9493-00F6-4216-89EA-AE2269E02C94}" type="presParOf" srcId="{A064D7A6-566F-45CB-B2F0-1FDCA3D11FAA}" destId="{D28633AA-D315-4581-A2B2-667C6BD46B80}" srcOrd="7" destOrd="0" presId="urn:microsoft.com/office/officeart/2005/8/layout/cycle6"/>
    <dgm:cxn modelId="{5F8BBC41-A0B0-4A96-A419-E6B441CCA14A}" type="presParOf" srcId="{A064D7A6-566F-45CB-B2F0-1FDCA3D11FAA}" destId="{56218D0F-2CC4-49A5-9EE3-A25DC9F435FA}" srcOrd="8" destOrd="0" presId="urn:microsoft.com/office/officeart/2005/8/layout/cycle6"/>
    <dgm:cxn modelId="{8910FCCA-E0C4-4780-B5D1-3E50BCF56BB1}" type="presParOf" srcId="{A064D7A6-566F-45CB-B2F0-1FDCA3D11FAA}" destId="{9893B766-74EF-4924-8CDB-27ADCCD7F8C6}" srcOrd="9" destOrd="0" presId="urn:microsoft.com/office/officeart/2005/8/layout/cycle6"/>
    <dgm:cxn modelId="{3AACB74B-4E71-4BED-8BA5-BF868D23FE07}" type="presParOf" srcId="{A064D7A6-566F-45CB-B2F0-1FDCA3D11FAA}" destId="{7F162B1D-36AD-4722-B248-4916B5AC0577}" srcOrd="10" destOrd="0" presId="urn:microsoft.com/office/officeart/2005/8/layout/cycle6"/>
    <dgm:cxn modelId="{17812728-6685-4235-A755-839B2D07AD03}" type="presParOf" srcId="{A064D7A6-566F-45CB-B2F0-1FDCA3D11FAA}" destId="{6318EDC3-8D57-4ADB-A605-F9516779A369}" srcOrd="11" destOrd="0" presId="urn:microsoft.com/office/officeart/2005/8/layout/cycle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9FB756B-F2EB-4C21-A6ED-2282BA437AD3}" type="doc">
      <dgm:prSet loTypeId="urn:microsoft.com/office/officeart/2005/8/layout/radial3" loCatId="cycle" qsTypeId="urn:microsoft.com/office/officeart/2005/8/quickstyle/simple4" qsCatId="simple" csTypeId="urn:microsoft.com/office/officeart/2005/8/colors/accent1_2" csCatId="accent1" phldr="1"/>
      <dgm:spPr/>
      <dgm:t>
        <a:bodyPr/>
        <a:lstStyle/>
        <a:p>
          <a:endParaRPr lang="it-IT"/>
        </a:p>
      </dgm:t>
    </dgm:pt>
    <dgm:pt modelId="{C03E780B-37A0-4F55-92CE-64BA625D750D}">
      <dgm:prSet phldrT="[Testo]"/>
      <dgm:spPr/>
      <dgm:t>
        <a:bodyPr/>
        <a:lstStyle/>
        <a:p>
          <a:r>
            <a:rPr lang="it-IT" u="none"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The </a:t>
          </a:r>
          <a:r>
            <a:rPr lang="it-IT" u="none" dirty="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Falsified</a:t>
          </a:r>
          <a:r>
            <a:rPr lang="it-IT" u="none"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a:t>
          </a:r>
          <a:r>
            <a:rPr lang="it-IT" u="none" dirty="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Medicines</a:t>
          </a:r>
          <a:r>
            <a:rPr lang="it-IT" u="none"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Directive</a:t>
          </a:r>
          <a:endParaRPr lang="it-IT" u="none" dirty="0">
            <a:solidFill>
              <a:schemeClr val="bg1"/>
            </a:solidFill>
          </a:endParaRPr>
        </a:p>
      </dgm:t>
    </dgm:pt>
    <dgm:pt modelId="{90285F7E-C07E-4B34-9C5F-8C95C4E96557}" type="parTrans" cxnId="{9C3ED8B2-5733-4B06-85C1-432133914C2C}">
      <dgm:prSet/>
      <dgm:spPr/>
      <dgm:t>
        <a:bodyPr/>
        <a:lstStyle/>
        <a:p>
          <a:endParaRPr lang="it-IT"/>
        </a:p>
      </dgm:t>
    </dgm:pt>
    <dgm:pt modelId="{911729FF-A496-4203-BC72-AD006EF06BFB}" type="sibTrans" cxnId="{9C3ED8B2-5733-4B06-85C1-432133914C2C}">
      <dgm:prSet/>
      <dgm:spPr/>
      <dgm:t>
        <a:bodyPr/>
        <a:lstStyle/>
        <a:p>
          <a:endParaRPr lang="it-IT"/>
        </a:p>
      </dgm:t>
    </dgm:pt>
    <dgm:pt modelId="{BB8DCF43-3688-4E01-A7A6-0E989968C73A}" type="pres">
      <dgm:prSet presAssocID="{69FB756B-F2EB-4C21-A6ED-2282BA437AD3}" presName="composite" presStyleCnt="0">
        <dgm:presLayoutVars>
          <dgm:chMax val="1"/>
          <dgm:dir/>
          <dgm:resizeHandles val="exact"/>
        </dgm:presLayoutVars>
      </dgm:prSet>
      <dgm:spPr/>
    </dgm:pt>
    <dgm:pt modelId="{FB80DB47-0AE9-4437-A730-FBA9446A70DE}" type="pres">
      <dgm:prSet presAssocID="{69FB756B-F2EB-4C21-A6ED-2282BA437AD3}" presName="radial" presStyleCnt="0">
        <dgm:presLayoutVars>
          <dgm:animLvl val="ctr"/>
        </dgm:presLayoutVars>
      </dgm:prSet>
      <dgm:spPr/>
    </dgm:pt>
    <dgm:pt modelId="{D6BDD664-2042-49AE-BE66-479FE9925709}" type="pres">
      <dgm:prSet presAssocID="{C03E780B-37A0-4F55-92CE-64BA625D750D}" presName="centerShape" presStyleLbl="vennNode1" presStyleIdx="0" presStyleCnt="1"/>
      <dgm:spPr/>
    </dgm:pt>
  </dgm:ptLst>
  <dgm:cxnLst>
    <dgm:cxn modelId="{D8A23E08-91B5-4430-BFE8-0B6158A9CEC3}" type="presOf" srcId="{69FB756B-F2EB-4C21-A6ED-2282BA437AD3}" destId="{BB8DCF43-3688-4E01-A7A6-0E989968C73A}" srcOrd="0" destOrd="0" presId="urn:microsoft.com/office/officeart/2005/8/layout/radial3"/>
    <dgm:cxn modelId="{AB69EE58-7107-43AA-A35D-72AF00993CC7}" type="presOf" srcId="{C03E780B-37A0-4F55-92CE-64BA625D750D}" destId="{D6BDD664-2042-49AE-BE66-479FE9925709}" srcOrd="0" destOrd="0" presId="urn:microsoft.com/office/officeart/2005/8/layout/radial3"/>
    <dgm:cxn modelId="{9C3ED8B2-5733-4B06-85C1-432133914C2C}" srcId="{69FB756B-F2EB-4C21-A6ED-2282BA437AD3}" destId="{C03E780B-37A0-4F55-92CE-64BA625D750D}" srcOrd="0" destOrd="0" parTransId="{90285F7E-C07E-4B34-9C5F-8C95C4E96557}" sibTransId="{911729FF-A496-4203-BC72-AD006EF06BFB}"/>
    <dgm:cxn modelId="{5AE8DE6D-72B8-4B6F-B097-99BB9128B48D}" type="presParOf" srcId="{BB8DCF43-3688-4E01-A7A6-0E989968C73A}" destId="{FB80DB47-0AE9-4437-A730-FBA9446A70DE}" srcOrd="0" destOrd="0" presId="urn:microsoft.com/office/officeart/2005/8/layout/radial3"/>
    <dgm:cxn modelId="{DE7ED27D-E9D4-44E7-9513-22291141A117}" type="presParOf" srcId="{FB80DB47-0AE9-4437-A730-FBA9446A70DE}" destId="{D6BDD664-2042-49AE-BE66-479FE9925709}" srcOrd="0"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1718F2-64F4-4DFC-A7C9-DC67E47899AA}" type="doc">
      <dgm:prSet loTypeId="urn:microsoft.com/office/officeart/2005/8/layout/default" loCatId="list" qsTypeId="urn:microsoft.com/office/officeart/2005/8/quickstyle/simple4" qsCatId="simple" csTypeId="urn:microsoft.com/office/officeart/2005/8/colors/accent3_1" csCatId="accent3" phldr="1"/>
      <dgm:spPr/>
      <dgm:t>
        <a:bodyPr/>
        <a:lstStyle/>
        <a:p>
          <a:endParaRPr lang="it-IT"/>
        </a:p>
      </dgm:t>
    </dgm:pt>
    <dgm:pt modelId="{31DB3BDB-6BD3-4EE9-B2B7-A50166C5BB8E}">
      <dgm:prSet phldrT="[Testo]" custT="1"/>
      <dgm:spPr>
        <a:solidFill>
          <a:schemeClr val="bg1"/>
        </a:solidFill>
      </dgm:spPr>
      <dgm:t>
        <a:bodyPr/>
        <a:lstStyle/>
        <a:p>
          <a:r>
            <a:rPr lang="it-IT" sz="1100" b="0" i="0" u="none" kern="1200" dirty="0">
              <a:solidFill>
                <a:srgbClr val="002060"/>
              </a:solidFill>
              <a:latin typeface="Bahnschrift" panose="020B0502040204020203" pitchFamily="34" charset="0"/>
              <a:ea typeface="+mn-ea"/>
              <a:cs typeface="Arial" panose="020B0604020202020204" pitchFamily="34" charset="0"/>
            </a:rPr>
            <a:t>favoriamo la diffusione di processi distributivi GDP conformi agli standard europei</a:t>
          </a:r>
        </a:p>
      </dgm:t>
    </dgm:pt>
    <dgm:pt modelId="{06D1EF18-7109-4737-9AD3-F6FE2A3D6D0C}" type="parTrans" cxnId="{1D5E81E5-693B-42E6-824C-09AD2629C23F}">
      <dgm:prSet/>
      <dgm:spPr/>
      <dgm:t>
        <a:bodyPr/>
        <a:lstStyle/>
        <a:p>
          <a:endParaRPr lang="it-IT"/>
        </a:p>
      </dgm:t>
    </dgm:pt>
    <dgm:pt modelId="{1DC8437A-68B3-424B-ADF5-298297F4B515}" type="sibTrans" cxnId="{1D5E81E5-693B-42E6-824C-09AD2629C23F}">
      <dgm:prSet/>
      <dgm:spPr/>
      <dgm:t>
        <a:bodyPr/>
        <a:lstStyle/>
        <a:p>
          <a:endParaRPr lang="it-IT"/>
        </a:p>
      </dgm:t>
    </dgm:pt>
    <dgm:pt modelId="{53CB9695-D8EA-4F49-963D-BCDE3E799CA9}" type="pres">
      <dgm:prSet presAssocID="{141718F2-64F4-4DFC-A7C9-DC67E47899AA}" presName="diagram" presStyleCnt="0">
        <dgm:presLayoutVars>
          <dgm:dir/>
          <dgm:resizeHandles val="exact"/>
        </dgm:presLayoutVars>
      </dgm:prSet>
      <dgm:spPr/>
    </dgm:pt>
    <dgm:pt modelId="{145E1052-8478-434D-B035-DB742082D87C}" type="pres">
      <dgm:prSet presAssocID="{31DB3BDB-6BD3-4EE9-B2B7-A50166C5BB8E}" presName="node" presStyleLbl="node1" presStyleIdx="0" presStyleCnt="1" custScaleX="93689" custScaleY="52242" custLinFactNeighborX="1565" custLinFactNeighborY="-100">
        <dgm:presLayoutVars>
          <dgm:bulletEnabled val="1"/>
        </dgm:presLayoutVars>
      </dgm:prSet>
      <dgm:spPr>
        <a:prstGeom prst="roundRect">
          <a:avLst/>
        </a:prstGeom>
      </dgm:spPr>
    </dgm:pt>
  </dgm:ptLst>
  <dgm:cxnLst>
    <dgm:cxn modelId="{1399D709-BEF4-42B7-9AF6-A84180E62DD6}" type="presOf" srcId="{141718F2-64F4-4DFC-A7C9-DC67E47899AA}" destId="{53CB9695-D8EA-4F49-963D-BCDE3E799CA9}" srcOrd="0" destOrd="0" presId="urn:microsoft.com/office/officeart/2005/8/layout/default"/>
    <dgm:cxn modelId="{6BD9CF35-2B26-4A10-A5B9-03B112A7D1F3}" type="presOf" srcId="{31DB3BDB-6BD3-4EE9-B2B7-A50166C5BB8E}" destId="{145E1052-8478-434D-B035-DB742082D87C}" srcOrd="0" destOrd="0" presId="urn:microsoft.com/office/officeart/2005/8/layout/default"/>
    <dgm:cxn modelId="{1D5E81E5-693B-42E6-824C-09AD2629C23F}" srcId="{141718F2-64F4-4DFC-A7C9-DC67E47899AA}" destId="{31DB3BDB-6BD3-4EE9-B2B7-A50166C5BB8E}" srcOrd="0" destOrd="0" parTransId="{06D1EF18-7109-4737-9AD3-F6FE2A3D6D0C}" sibTransId="{1DC8437A-68B3-424B-ADF5-298297F4B515}"/>
    <dgm:cxn modelId="{6E0D16B8-1585-439F-B3A3-847D039C135B}" type="presParOf" srcId="{53CB9695-D8EA-4F49-963D-BCDE3E799CA9}" destId="{145E1052-8478-434D-B035-DB742082D87C}" srcOrd="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5A048B-EEB0-441B-B25F-5F468E7B42B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t-IT"/>
        </a:p>
      </dgm:t>
    </dgm:pt>
    <dgm:pt modelId="{026BBDC9-EA40-4DF8-8041-3DC1F0876FCE}">
      <dgm:prSet phldrT="[Testo]" custT="1"/>
      <dgm:spPr>
        <a:solidFill>
          <a:schemeClr val="bg1"/>
        </a:solidFill>
        <a:ln>
          <a:noFill/>
        </a:ln>
      </dgm:spPr>
      <dgm:t>
        <a:bodyPr/>
        <a:lstStyle/>
        <a:p>
          <a:pPr marL="0" lvl="0" algn="ctr" defTabSz="914400" rtl="0" eaLnBrk="1" latinLnBrk="1" hangingPunct="1">
            <a:lnSpc>
              <a:spcPct val="90000"/>
            </a:lnSpc>
            <a:spcBef>
              <a:spcPct val="0"/>
            </a:spcBef>
            <a:spcAft>
              <a:spcPct val="35000"/>
            </a:spcAft>
            <a:buNone/>
          </a:pPr>
          <a:r>
            <a:rPr lang="it-IT" sz="2000" b="1" i="0" u="none" kern="1200" dirty="0">
              <a:solidFill>
                <a:schemeClr val="accent2">
                  <a:lumMod val="75000"/>
                </a:schemeClr>
              </a:solidFill>
            </a:rPr>
            <a:t>						</a:t>
          </a:r>
          <a:r>
            <a:rPr lang="it-IT" sz="2400" b="1" kern="1200" dirty="0">
              <a:solidFill>
                <a:srgbClr val="002060"/>
              </a:solidFill>
              <a:effectLst>
                <a:outerShdw blurRad="38100" dist="38100" dir="2700000" algn="tl">
                  <a:srgbClr val="000000">
                    <a:alpha val="43137"/>
                  </a:srgbClr>
                </a:outerShdw>
              </a:effectLst>
              <a:latin typeface="Century Gothic" panose="020B0502020202020204" pitchFamily="34" charset="0"/>
              <a:ea typeface="+mn-ea"/>
              <a:cs typeface="+mn-cs"/>
            </a:rPr>
            <a:t>CHI SIAMO</a:t>
          </a:r>
        </a:p>
        <a:p>
          <a:pPr marL="0" lvl="0" algn="just" defTabSz="400050">
            <a:lnSpc>
              <a:spcPct val="90000"/>
            </a:lnSpc>
            <a:spcBef>
              <a:spcPct val="0"/>
            </a:spcBef>
            <a:spcAft>
              <a:spcPct val="35000"/>
            </a:spcAft>
            <a:buNone/>
          </a:pPr>
          <a:r>
            <a:rPr lang="it-IT" sz="1100" b="1" i="0" u="none" kern="1200" dirty="0">
              <a:solidFill>
                <a:srgbClr val="002060"/>
              </a:solidFill>
              <a:latin typeface="Bahnschrift" panose="020B0502040204020203" pitchFamily="34" charset="0"/>
            </a:rPr>
            <a:t>L’</a:t>
          </a:r>
          <a:r>
            <a:rPr lang="it-IT" sz="1100" b="1" kern="1200" dirty="0">
              <a:solidFill>
                <a:srgbClr val="002060"/>
              </a:solidFill>
              <a:latin typeface="Bahnschrift" panose="020B0502040204020203" pitchFamily="34" charset="0"/>
              <a:cs typeface="Arial" panose="020B0604020202020204" pitchFamily="34" charset="0"/>
            </a:rPr>
            <a:t>Associazione nazionale degli Operatori Commerciali e Logistici della distribuzione primaria dei prodotti farmaceutici e parafarmaceutici ad uso umano e veterinario.</a:t>
          </a:r>
        </a:p>
        <a:p>
          <a:pPr marL="0" lvl="0" algn="just" defTabSz="400050">
            <a:lnSpc>
              <a:spcPct val="90000"/>
            </a:lnSpc>
            <a:spcBef>
              <a:spcPct val="0"/>
            </a:spcBef>
            <a:spcAft>
              <a:spcPct val="35000"/>
            </a:spcAft>
            <a:buNone/>
          </a:pPr>
          <a:r>
            <a:rPr lang="it-IT" sz="1100" b="0" kern="1200" dirty="0">
              <a:solidFill>
                <a:srgbClr val="002060"/>
              </a:solidFill>
              <a:latin typeface="Bahnschrift" panose="020B0502040204020203" pitchFamily="34" charset="0"/>
              <a:cs typeface="Arial" panose="020B0604020202020204" pitchFamily="34" charset="0"/>
            </a:rPr>
            <a:t>Dal 2017 rappresentiamo anche gli Associati Aggregati, le altre realtà imprenditoriali con re</a:t>
          </a:r>
          <a:r>
            <a:rPr lang="it-IT" sz="1100" b="0" i="0" u="none" kern="1200" dirty="0">
              <a:solidFill>
                <a:srgbClr val="002060"/>
              </a:solidFill>
              <a:latin typeface="Bahnschrift" panose="020B0502040204020203" pitchFamily="34" charset="0"/>
              <a:cs typeface="Arial" panose="020B0604020202020204" pitchFamily="34" charset="0"/>
            </a:rPr>
            <a:t>quisiti di affinità e complementarietà con le attività svolte dagli Associati Ordinari.</a:t>
          </a:r>
          <a:endParaRPr lang="it-IT" sz="1100" b="0" kern="1200" dirty="0">
            <a:solidFill>
              <a:srgbClr val="002060"/>
            </a:solidFill>
            <a:latin typeface="Bahnschrift" panose="020B0502040204020203" pitchFamily="34" charset="0"/>
            <a:cs typeface="Arial" panose="020B0604020202020204" pitchFamily="34" charset="0"/>
          </a:endParaRPr>
        </a:p>
        <a:p>
          <a:pPr marL="0" lvl="0" algn="just" defTabSz="400050">
            <a:lnSpc>
              <a:spcPct val="90000"/>
            </a:lnSpc>
            <a:spcBef>
              <a:spcPct val="0"/>
            </a:spcBef>
            <a:spcAft>
              <a:spcPct val="35000"/>
            </a:spcAft>
            <a:buNone/>
          </a:pPr>
          <a:r>
            <a:rPr lang="it-IT" sz="1100" b="0" kern="1200" dirty="0" err="1">
              <a:solidFill>
                <a:srgbClr val="002060"/>
              </a:solidFill>
              <a:latin typeface="Bahnschrift" panose="020B0502040204020203" pitchFamily="34" charset="0"/>
              <a:cs typeface="Arial" panose="020B0604020202020204" pitchFamily="34" charset="0"/>
            </a:rPr>
            <a:t>Assoram</a:t>
          </a:r>
          <a:r>
            <a:rPr lang="it-IT" sz="1100" b="0" kern="1200" dirty="0">
              <a:solidFill>
                <a:srgbClr val="002060"/>
              </a:solidFill>
              <a:latin typeface="Bahnschrift" panose="020B0502040204020203" pitchFamily="34" charset="0"/>
              <a:cs typeface="Arial" panose="020B0604020202020204" pitchFamily="34" charset="0"/>
            </a:rPr>
            <a:t> è Associazione riconosciuta ed iscritta nel Registro delle Persone Giuridiche al n.1252/2017  (Prefettura di Roma prot. n. 413688 del 22.11.17).</a:t>
          </a:r>
        </a:p>
      </dgm:t>
    </dgm:pt>
    <dgm:pt modelId="{DA36D785-2171-4F14-BE67-E7AEFCBD29B4}" type="parTrans" cxnId="{7C6F7ADD-E8E7-42D0-BE86-26F4345AEF35}">
      <dgm:prSet/>
      <dgm:spPr/>
      <dgm:t>
        <a:bodyPr/>
        <a:lstStyle/>
        <a:p>
          <a:endParaRPr lang="it-IT"/>
        </a:p>
      </dgm:t>
    </dgm:pt>
    <dgm:pt modelId="{5A304140-095C-475C-8BF0-7A0BAC41DC83}" type="sibTrans" cxnId="{7C6F7ADD-E8E7-42D0-BE86-26F4345AEF35}">
      <dgm:prSet/>
      <dgm:spPr/>
      <dgm:t>
        <a:bodyPr/>
        <a:lstStyle/>
        <a:p>
          <a:endParaRPr lang="it-IT"/>
        </a:p>
      </dgm:t>
    </dgm:pt>
    <dgm:pt modelId="{F7B44F72-EA5F-486E-BF41-D28DE75C1D97}" type="pres">
      <dgm:prSet presAssocID="{195A048B-EEB0-441B-B25F-5F468E7B42BC}" presName="diagram" presStyleCnt="0">
        <dgm:presLayoutVars>
          <dgm:dir/>
          <dgm:resizeHandles val="exact"/>
        </dgm:presLayoutVars>
      </dgm:prSet>
      <dgm:spPr/>
    </dgm:pt>
    <dgm:pt modelId="{43135BE6-69D8-40C5-AEE1-380D905B1825}" type="pres">
      <dgm:prSet presAssocID="{026BBDC9-EA40-4DF8-8041-3DC1F0876FCE}" presName="node" presStyleLbl="node1" presStyleIdx="0" presStyleCnt="1" custLinFactNeighborY="-2348">
        <dgm:presLayoutVars>
          <dgm:bulletEnabled val="1"/>
        </dgm:presLayoutVars>
      </dgm:prSet>
      <dgm:spPr/>
    </dgm:pt>
  </dgm:ptLst>
  <dgm:cxnLst>
    <dgm:cxn modelId="{D9906147-77BE-4AF1-8646-281FDE1A6D11}" type="presOf" srcId="{195A048B-EEB0-441B-B25F-5F468E7B42BC}" destId="{F7B44F72-EA5F-486E-BF41-D28DE75C1D97}" srcOrd="0" destOrd="0" presId="urn:microsoft.com/office/officeart/2005/8/layout/default"/>
    <dgm:cxn modelId="{AAD82592-4C37-4DF6-8BB4-EC7AB49EB763}" type="presOf" srcId="{026BBDC9-EA40-4DF8-8041-3DC1F0876FCE}" destId="{43135BE6-69D8-40C5-AEE1-380D905B1825}" srcOrd="0" destOrd="0" presId="urn:microsoft.com/office/officeart/2005/8/layout/default"/>
    <dgm:cxn modelId="{7C6F7ADD-E8E7-42D0-BE86-26F4345AEF35}" srcId="{195A048B-EEB0-441B-B25F-5F468E7B42BC}" destId="{026BBDC9-EA40-4DF8-8041-3DC1F0876FCE}" srcOrd="0" destOrd="0" parTransId="{DA36D785-2171-4F14-BE67-E7AEFCBD29B4}" sibTransId="{5A304140-095C-475C-8BF0-7A0BAC41DC83}"/>
    <dgm:cxn modelId="{881F0372-A7B1-4D2F-908A-4248A2A9A0C7}" type="presParOf" srcId="{F7B44F72-EA5F-486E-BF41-D28DE75C1D97}" destId="{43135BE6-69D8-40C5-AEE1-380D905B1825}" srcOrd="0" destOrd="0" presId="urn:microsoft.com/office/officeart/2005/8/layout/default"/>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1718F2-64F4-4DFC-A7C9-DC67E47899AA}" type="doc">
      <dgm:prSet loTypeId="urn:microsoft.com/office/officeart/2005/8/layout/default" loCatId="list" qsTypeId="urn:microsoft.com/office/officeart/2005/8/quickstyle/simple4" qsCatId="simple" csTypeId="urn:microsoft.com/office/officeart/2005/8/colors/accent3_1" csCatId="accent3" phldr="1"/>
      <dgm:spPr/>
      <dgm:t>
        <a:bodyPr/>
        <a:lstStyle/>
        <a:p>
          <a:endParaRPr lang="it-IT"/>
        </a:p>
      </dgm:t>
    </dgm:pt>
    <dgm:pt modelId="{31DB3BDB-6BD3-4EE9-B2B7-A50166C5BB8E}">
      <dgm:prSet phldrT="[Testo]" custT="1"/>
      <dgm:spPr>
        <a:solidFill>
          <a:schemeClr val="bg1"/>
        </a:solidFill>
      </dgm:spPr>
      <dgm:t>
        <a:bodyPr/>
        <a:lstStyle/>
        <a:p>
          <a:pPr marL="0" lvl="0" indent="0" algn="ctr" defTabSz="488950">
            <a:lnSpc>
              <a:spcPct val="90000"/>
            </a:lnSpc>
            <a:spcBef>
              <a:spcPct val="0"/>
            </a:spcBef>
            <a:spcAft>
              <a:spcPct val="35000"/>
            </a:spcAft>
            <a:buNone/>
          </a:pPr>
          <a:r>
            <a:rPr lang="it-IT" sz="1100" b="0" i="0" u="none" kern="1200" dirty="0">
              <a:solidFill>
                <a:srgbClr val="002060"/>
              </a:solidFill>
              <a:latin typeface="Bahnschrift" panose="020B0502040204020203" pitchFamily="34" charset="0"/>
              <a:ea typeface="+mn-ea"/>
              <a:cs typeface="Arial" panose="020B0604020202020204" pitchFamily="34" charset="0"/>
            </a:rPr>
            <a:t>promuoviamo la costante sinergia Stakeholders-Istituzioni  a livello nazionale ed internazionale</a:t>
          </a:r>
        </a:p>
      </dgm:t>
    </dgm:pt>
    <dgm:pt modelId="{06D1EF18-7109-4737-9AD3-F6FE2A3D6D0C}" type="parTrans" cxnId="{1D5E81E5-693B-42E6-824C-09AD2629C23F}">
      <dgm:prSet/>
      <dgm:spPr/>
      <dgm:t>
        <a:bodyPr/>
        <a:lstStyle/>
        <a:p>
          <a:endParaRPr lang="it-IT"/>
        </a:p>
      </dgm:t>
    </dgm:pt>
    <dgm:pt modelId="{1DC8437A-68B3-424B-ADF5-298297F4B515}" type="sibTrans" cxnId="{1D5E81E5-693B-42E6-824C-09AD2629C23F}">
      <dgm:prSet/>
      <dgm:spPr/>
      <dgm:t>
        <a:bodyPr/>
        <a:lstStyle/>
        <a:p>
          <a:endParaRPr lang="it-IT"/>
        </a:p>
      </dgm:t>
    </dgm:pt>
    <dgm:pt modelId="{53CB9695-D8EA-4F49-963D-BCDE3E799CA9}" type="pres">
      <dgm:prSet presAssocID="{141718F2-64F4-4DFC-A7C9-DC67E47899AA}" presName="diagram" presStyleCnt="0">
        <dgm:presLayoutVars>
          <dgm:dir/>
          <dgm:resizeHandles val="exact"/>
        </dgm:presLayoutVars>
      </dgm:prSet>
      <dgm:spPr/>
    </dgm:pt>
    <dgm:pt modelId="{145E1052-8478-434D-B035-DB742082D87C}" type="pres">
      <dgm:prSet presAssocID="{31DB3BDB-6BD3-4EE9-B2B7-A50166C5BB8E}" presName="node" presStyleLbl="node1" presStyleIdx="0" presStyleCnt="1" custScaleX="207708" custScaleY="80863" custLinFactNeighborX="-105" custLinFactNeighborY="7746">
        <dgm:presLayoutVars>
          <dgm:bulletEnabled val="1"/>
        </dgm:presLayoutVars>
      </dgm:prSet>
      <dgm:spPr>
        <a:prstGeom prst="roundRect">
          <a:avLst/>
        </a:prstGeom>
      </dgm:spPr>
    </dgm:pt>
  </dgm:ptLst>
  <dgm:cxnLst>
    <dgm:cxn modelId="{B160DB42-9B62-4457-812C-69C80E59AC06}" type="presOf" srcId="{141718F2-64F4-4DFC-A7C9-DC67E47899AA}" destId="{53CB9695-D8EA-4F49-963D-BCDE3E799CA9}" srcOrd="0" destOrd="0" presId="urn:microsoft.com/office/officeart/2005/8/layout/default"/>
    <dgm:cxn modelId="{08DACCC9-831E-4DBC-9182-D92F31AFB9B9}" type="presOf" srcId="{31DB3BDB-6BD3-4EE9-B2B7-A50166C5BB8E}" destId="{145E1052-8478-434D-B035-DB742082D87C}" srcOrd="0" destOrd="0" presId="urn:microsoft.com/office/officeart/2005/8/layout/default"/>
    <dgm:cxn modelId="{1D5E81E5-693B-42E6-824C-09AD2629C23F}" srcId="{141718F2-64F4-4DFC-A7C9-DC67E47899AA}" destId="{31DB3BDB-6BD3-4EE9-B2B7-A50166C5BB8E}" srcOrd="0" destOrd="0" parTransId="{06D1EF18-7109-4737-9AD3-F6FE2A3D6D0C}" sibTransId="{1DC8437A-68B3-424B-ADF5-298297F4B515}"/>
    <dgm:cxn modelId="{061BDB16-ECA7-4B53-A758-2C81F1BD94D5}" type="presParOf" srcId="{53CB9695-D8EA-4F49-963D-BCDE3E799CA9}" destId="{145E1052-8478-434D-B035-DB742082D87C}" srcOrd="0" destOrd="0" presId="urn:microsoft.com/office/officeart/2005/8/layout/defaul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1718F2-64F4-4DFC-A7C9-DC67E47899AA}" type="doc">
      <dgm:prSet loTypeId="urn:microsoft.com/office/officeart/2005/8/layout/default" loCatId="list" qsTypeId="urn:microsoft.com/office/officeart/2005/8/quickstyle/simple4" qsCatId="simple" csTypeId="urn:microsoft.com/office/officeart/2005/8/colors/accent3_1" csCatId="accent3" phldr="1"/>
      <dgm:spPr/>
      <dgm:t>
        <a:bodyPr/>
        <a:lstStyle/>
        <a:p>
          <a:endParaRPr lang="it-IT"/>
        </a:p>
      </dgm:t>
    </dgm:pt>
    <dgm:pt modelId="{31DB3BDB-6BD3-4EE9-B2B7-A50166C5BB8E}">
      <dgm:prSet phldrT="[Testo]" custT="1"/>
      <dgm:spPr>
        <a:solidFill>
          <a:schemeClr val="bg1"/>
        </a:solidFill>
      </dgm:spPr>
      <dgm:t>
        <a:bodyPr/>
        <a:lstStyle/>
        <a:p>
          <a:pPr marL="0" lvl="0" indent="0" algn="ctr" defTabSz="488950">
            <a:lnSpc>
              <a:spcPct val="90000"/>
            </a:lnSpc>
            <a:spcBef>
              <a:spcPct val="0"/>
            </a:spcBef>
            <a:spcAft>
              <a:spcPct val="35000"/>
            </a:spcAft>
            <a:buNone/>
          </a:pPr>
          <a:r>
            <a:rPr lang="it-IT" sz="1100" b="0" i="0" u="none" kern="1200" dirty="0">
              <a:solidFill>
                <a:srgbClr val="002060"/>
              </a:solidFill>
              <a:latin typeface="Bahnschrift" panose="020B0502040204020203" pitchFamily="34" charset="0"/>
              <a:ea typeface="+mn-ea"/>
              <a:cs typeface="Arial" panose="020B0604020202020204" pitchFamily="34" charset="0"/>
            </a:rPr>
            <a:t>guardiamo al futuro individuando misure idonee e sostenibili per  gestire le continue evoluzioni del settore</a:t>
          </a:r>
        </a:p>
      </dgm:t>
    </dgm:pt>
    <dgm:pt modelId="{06D1EF18-7109-4737-9AD3-F6FE2A3D6D0C}" type="parTrans" cxnId="{1D5E81E5-693B-42E6-824C-09AD2629C23F}">
      <dgm:prSet/>
      <dgm:spPr/>
      <dgm:t>
        <a:bodyPr/>
        <a:lstStyle/>
        <a:p>
          <a:endParaRPr lang="it-IT"/>
        </a:p>
      </dgm:t>
    </dgm:pt>
    <dgm:pt modelId="{1DC8437A-68B3-424B-ADF5-298297F4B515}" type="sibTrans" cxnId="{1D5E81E5-693B-42E6-824C-09AD2629C23F}">
      <dgm:prSet/>
      <dgm:spPr/>
      <dgm:t>
        <a:bodyPr/>
        <a:lstStyle/>
        <a:p>
          <a:endParaRPr lang="it-IT"/>
        </a:p>
      </dgm:t>
    </dgm:pt>
    <dgm:pt modelId="{53CB9695-D8EA-4F49-963D-BCDE3E799CA9}" type="pres">
      <dgm:prSet presAssocID="{141718F2-64F4-4DFC-A7C9-DC67E47899AA}" presName="diagram" presStyleCnt="0">
        <dgm:presLayoutVars>
          <dgm:dir/>
          <dgm:resizeHandles val="exact"/>
        </dgm:presLayoutVars>
      </dgm:prSet>
      <dgm:spPr/>
    </dgm:pt>
    <dgm:pt modelId="{145E1052-8478-434D-B035-DB742082D87C}" type="pres">
      <dgm:prSet presAssocID="{31DB3BDB-6BD3-4EE9-B2B7-A50166C5BB8E}" presName="node" presStyleLbl="node1" presStyleIdx="0" presStyleCnt="1" custScaleX="207708" custScaleY="141547" custLinFactNeighborX="6823" custLinFactNeighborY="-72">
        <dgm:presLayoutVars>
          <dgm:bulletEnabled val="1"/>
        </dgm:presLayoutVars>
      </dgm:prSet>
      <dgm:spPr>
        <a:prstGeom prst="roundRect">
          <a:avLst/>
        </a:prstGeom>
      </dgm:spPr>
    </dgm:pt>
  </dgm:ptLst>
  <dgm:cxnLst>
    <dgm:cxn modelId="{9FC4C55F-F832-4C79-B5CA-4A38F74A4C84}" type="presOf" srcId="{31DB3BDB-6BD3-4EE9-B2B7-A50166C5BB8E}" destId="{145E1052-8478-434D-B035-DB742082D87C}" srcOrd="0" destOrd="0" presId="urn:microsoft.com/office/officeart/2005/8/layout/default"/>
    <dgm:cxn modelId="{85A4249B-A56B-4ACB-BC37-00A8BA206A8D}" type="presOf" srcId="{141718F2-64F4-4DFC-A7C9-DC67E47899AA}" destId="{53CB9695-D8EA-4F49-963D-BCDE3E799CA9}" srcOrd="0" destOrd="0" presId="urn:microsoft.com/office/officeart/2005/8/layout/default"/>
    <dgm:cxn modelId="{1D5E81E5-693B-42E6-824C-09AD2629C23F}" srcId="{141718F2-64F4-4DFC-A7C9-DC67E47899AA}" destId="{31DB3BDB-6BD3-4EE9-B2B7-A50166C5BB8E}" srcOrd="0" destOrd="0" parTransId="{06D1EF18-7109-4737-9AD3-F6FE2A3D6D0C}" sibTransId="{1DC8437A-68B3-424B-ADF5-298297F4B515}"/>
    <dgm:cxn modelId="{AE6127EB-82BB-4650-84C2-EBC4A3081DE7}" type="presParOf" srcId="{53CB9695-D8EA-4F49-963D-BCDE3E799CA9}" destId="{145E1052-8478-434D-B035-DB742082D87C}" srcOrd="0" destOrd="0" presId="urn:microsoft.com/office/officeart/2005/8/layout/defaul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5DC877-73AE-4114-943D-4D18F4C19683}" type="doc">
      <dgm:prSet loTypeId="urn:microsoft.com/office/officeart/2005/8/layout/radial6" loCatId="cycle" qsTypeId="urn:microsoft.com/office/officeart/2005/8/quickstyle/3d1" qsCatId="3D" csTypeId="urn:microsoft.com/office/officeart/2005/8/colors/accent0_2" csCatId="mainScheme" phldr="1"/>
      <dgm:spPr/>
      <dgm:t>
        <a:bodyPr/>
        <a:lstStyle/>
        <a:p>
          <a:endParaRPr lang="it-IT"/>
        </a:p>
      </dgm:t>
    </dgm:pt>
    <dgm:pt modelId="{DB1A5117-AD2C-4485-BD0E-EF66B19EC709}">
      <dgm:prSet phldrT="[Testo]" custT="1"/>
      <dgm:spPr/>
      <dgm:t>
        <a:bodyPr/>
        <a:lstStyle/>
        <a:p>
          <a:r>
            <a:rPr lang="it-IT" sz="800" b="0">
              <a:latin typeface="Bahnschrift" panose="020B0502040204020203" pitchFamily="34" charset="0"/>
              <a:ea typeface="Tahoma" panose="020B0604030504040204" pitchFamily="34" charset="0"/>
              <a:cs typeface="Tahoma" panose="020B0604030504040204" pitchFamily="34" charset="0"/>
            </a:rPr>
            <a:t>CONCESSIONARIO DI </a:t>
          </a:r>
        </a:p>
        <a:p>
          <a:r>
            <a:rPr lang="it-IT" sz="800" b="0">
              <a:latin typeface="Bahnschrift" panose="020B0502040204020203" pitchFamily="34" charset="0"/>
              <a:ea typeface="Tahoma" panose="020B0604030504040204" pitchFamily="34" charset="0"/>
              <a:cs typeface="Tahoma" panose="020B0604030504040204" pitchFamily="34" charset="0"/>
            </a:rPr>
            <a:t>VENDITA</a:t>
          </a:r>
          <a:endParaRPr lang="it-IT" sz="800" b="0" dirty="0">
            <a:latin typeface="Bahnschrift" panose="020B0502040204020203" pitchFamily="34" charset="0"/>
            <a:ea typeface="Tahoma" panose="020B0604030504040204" pitchFamily="34" charset="0"/>
            <a:cs typeface="Tahoma" panose="020B0604030504040204" pitchFamily="34" charset="0"/>
          </a:endParaRPr>
        </a:p>
      </dgm:t>
    </dgm:pt>
    <dgm:pt modelId="{3C3307C0-5CCC-4079-91AC-FC16D1563107}" type="parTrans" cxnId="{DF1CDE68-A71F-4B95-BAEF-0B847AB9361C}">
      <dgm:prSet/>
      <dgm:spPr/>
      <dgm:t>
        <a:bodyPr/>
        <a:lstStyle/>
        <a:p>
          <a:endParaRPr lang="it-IT"/>
        </a:p>
      </dgm:t>
    </dgm:pt>
    <dgm:pt modelId="{54EE8578-FE98-4730-AE69-DBF5E34A3591}" type="sibTrans" cxnId="{DF1CDE68-A71F-4B95-BAEF-0B847AB9361C}">
      <dgm:prSet/>
      <dgm:spPr/>
      <dgm:t>
        <a:bodyPr/>
        <a:lstStyle/>
        <a:p>
          <a:endParaRPr lang="it-IT"/>
        </a:p>
      </dgm:t>
    </dgm:pt>
    <dgm:pt modelId="{B436513A-5DB9-4977-A2C9-A18F52550DD9}">
      <dgm:prSet phldrT="[Testo]" custT="1"/>
      <dgm:spPr/>
      <dgm:t>
        <a:bodyPr/>
        <a:lstStyle/>
        <a:p>
          <a:r>
            <a:rPr lang="it-IT" sz="800" b="0">
              <a:latin typeface="Bahnschrift" panose="020B0502040204020203" pitchFamily="34" charset="0"/>
              <a:ea typeface="Tahoma" panose="020B0604030504040204" pitchFamily="34" charset="0"/>
              <a:cs typeface="Tahoma" panose="020B0604030504040204" pitchFamily="34" charset="0"/>
            </a:rPr>
            <a:t>TRASPORTO</a:t>
          </a:r>
          <a:endParaRPr lang="it-IT" sz="800" b="0" dirty="0">
            <a:latin typeface="Bahnschrift" panose="020B0502040204020203" pitchFamily="34" charset="0"/>
            <a:ea typeface="Tahoma" panose="020B0604030504040204" pitchFamily="34" charset="0"/>
            <a:cs typeface="Tahoma" panose="020B0604030504040204" pitchFamily="34" charset="0"/>
          </a:endParaRPr>
        </a:p>
      </dgm:t>
    </dgm:pt>
    <dgm:pt modelId="{F2A95BCA-34B3-4B5D-9DD5-56BC2888A4DB}" type="parTrans" cxnId="{20816DB5-A379-4551-B0D9-499397B7249A}">
      <dgm:prSet/>
      <dgm:spPr/>
      <dgm:t>
        <a:bodyPr/>
        <a:lstStyle/>
        <a:p>
          <a:endParaRPr lang="it-IT"/>
        </a:p>
      </dgm:t>
    </dgm:pt>
    <dgm:pt modelId="{C2E7B8CC-E5CD-402F-BDED-7CA015799931}" type="sibTrans" cxnId="{20816DB5-A379-4551-B0D9-499397B7249A}">
      <dgm:prSet/>
      <dgm:spPr/>
      <dgm:t>
        <a:bodyPr/>
        <a:lstStyle/>
        <a:p>
          <a:endParaRPr lang="it-IT"/>
        </a:p>
      </dgm:t>
    </dgm:pt>
    <dgm:pt modelId="{C942857D-9599-4AA6-A124-A57A7B693280}">
      <dgm:prSet phldrT="[Testo]" custT="1"/>
      <dgm:spPr/>
      <dgm:t>
        <a:bodyPr/>
        <a:lstStyle/>
        <a:p>
          <a:r>
            <a:rPr lang="it-IT" sz="800" b="0">
              <a:latin typeface="Bahnschrift" panose="020B0502040204020203" pitchFamily="34" charset="0"/>
              <a:ea typeface="Tahoma" panose="020B0604030504040204" pitchFamily="34" charset="0"/>
              <a:cs typeface="Tahoma" panose="020B0604030504040204" pitchFamily="34" charset="0"/>
            </a:rPr>
            <a:t>TAVOLO TECNICO INDISPONIBILITÀ AIFA  </a:t>
          </a:r>
          <a:endParaRPr lang="it-IT" sz="800" b="0" dirty="0">
            <a:latin typeface="Bahnschrift" panose="020B0502040204020203" pitchFamily="34" charset="0"/>
            <a:ea typeface="Tahoma" panose="020B0604030504040204" pitchFamily="34" charset="0"/>
            <a:cs typeface="Tahoma" panose="020B0604030504040204" pitchFamily="34" charset="0"/>
          </a:endParaRPr>
        </a:p>
      </dgm:t>
    </dgm:pt>
    <dgm:pt modelId="{EDCD71EF-3EE9-4C27-A3EB-E8533E22CED6}" type="parTrans" cxnId="{C809D15C-D579-4C06-A0F2-5C3B13EF357A}">
      <dgm:prSet/>
      <dgm:spPr/>
      <dgm:t>
        <a:bodyPr/>
        <a:lstStyle/>
        <a:p>
          <a:endParaRPr lang="it-IT"/>
        </a:p>
      </dgm:t>
    </dgm:pt>
    <dgm:pt modelId="{F5AB08B8-291B-4DD6-A35B-97AF68DB80E7}" type="sibTrans" cxnId="{C809D15C-D579-4C06-A0F2-5C3B13EF357A}">
      <dgm:prSet/>
      <dgm:spPr/>
      <dgm:t>
        <a:bodyPr/>
        <a:lstStyle/>
        <a:p>
          <a:endParaRPr lang="it-IT"/>
        </a:p>
      </dgm:t>
    </dgm:pt>
    <dgm:pt modelId="{BEA1599D-FBA1-47F3-88CB-3FF07B5BBA54}">
      <dgm:prSet phldrT="[Testo]" custT="1"/>
      <dgm:spPr/>
      <dgm:t>
        <a:bodyPr/>
        <a:lstStyle/>
        <a:p>
          <a:r>
            <a:rPr lang="it-IT" sz="800" b="0">
              <a:latin typeface="Bahnschrift" panose="020B0502040204020203" pitchFamily="34" charset="0"/>
              <a:ea typeface="Tahoma" panose="020B0604030504040204" pitchFamily="34" charset="0"/>
              <a:cs typeface="Tahoma" panose="020B0604030504040204" pitchFamily="34" charset="0"/>
            </a:rPr>
            <a:t>FURTI MEDICINALI</a:t>
          </a:r>
          <a:endParaRPr lang="it-IT" sz="800" b="0" dirty="0">
            <a:latin typeface="Bahnschrift" panose="020B0502040204020203" pitchFamily="34" charset="0"/>
            <a:ea typeface="Tahoma" panose="020B0604030504040204" pitchFamily="34" charset="0"/>
            <a:cs typeface="Tahoma" panose="020B0604030504040204" pitchFamily="34" charset="0"/>
          </a:endParaRPr>
        </a:p>
      </dgm:t>
    </dgm:pt>
    <dgm:pt modelId="{492166EF-0F07-459D-9A57-FEC5162425B4}" type="parTrans" cxnId="{95C6C721-C6DD-4252-8F5D-805FD8900660}">
      <dgm:prSet/>
      <dgm:spPr/>
      <dgm:t>
        <a:bodyPr/>
        <a:lstStyle/>
        <a:p>
          <a:endParaRPr lang="it-IT"/>
        </a:p>
      </dgm:t>
    </dgm:pt>
    <dgm:pt modelId="{6B61CCC8-6CF9-4DEA-B438-AAFEF766C044}" type="sibTrans" cxnId="{95C6C721-C6DD-4252-8F5D-805FD8900660}">
      <dgm:prSet/>
      <dgm:spPr/>
      <dgm:t>
        <a:bodyPr/>
        <a:lstStyle/>
        <a:p>
          <a:endParaRPr lang="it-IT"/>
        </a:p>
      </dgm:t>
    </dgm:pt>
    <dgm:pt modelId="{8EA2B884-D867-4C67-B610-2F6BE84BF7D7}">
      <dgm:prSet phldrT="[Testo]" custT="1"/>
      <dgm:spPr/>
      <dgm:t>
        <a:bodyPr/>
        <a:lstStyle/>
        <a:p>
          <a:r>
            <a:rPr lang="it-IT" sz="800" b="0">
              <a:latin typeface="Bahnschrift" panose="020B0502040204020203" pitchFamily="34" charset="0"/>
              <a:ea typeface="Tahoma" panose="020B0604030504040204" pitchFamily="34" charset="0"/>
              <a:cs typeface="Tahoma" panose="020B0604030504040204" pitchFamily="34" charset="0"/>
            </a:rPr>
            <a:t>COMMISSIONI OPERATIVE ASSORAM </a:t>
          </a:r>
          <a:endParaRPr lang="it-IT" sz="800" b="0" dirty="0">
            <a:latin typeface="Bahnschrift" panose="020B0502040204020203" pitchFamily="34" charset="0"/>
            <a:ea typeface="Tahoma" panose="020B0604030504040204" pitchFamily="34" charset="0"/>
            <a:cs typeface="Tahoma" panose="020B0604030504040204" pitchFamily="34" charset="0"/>
          </a:endParaRPr>
        </a:p>
      </dgm:t>
    </dgm:pt>
    <dgm:pt modelId="{4946F08B-F628-4A11-A402-02A62B426B38}" type="parTrans" cxnId="{31E1DFB5-6A75-407B-A182-C976A2526878}">
      <dgm:prSet/>
      <dgm:spPr/>
      <dgm:t>
        <a:bodyPr/>
        <a:lstStyle/>
        <a:p>
          <a:endParaRPr lang="it-IT"/>
        </a:p>
      </dgm:t>
    </dgm:pt>
    <dgm:pt modelId="{AF275686-03E0-4D36-96D3-7858E956F330}" type="sibTrans" cxnId="{31E1DFB5-6A75-407B-A182-C976A2526878}">
      <dgm:prSet/>
      <dgm:spPr/>
      <dgm:t>
        <a:bodyPr/>
        <a:lstStyle/>
        <a:p>
          <a:endParaRPr lang="it-IT"/>
        </a:p>
      </dgm:t>
    </dgm:pt>
    <dgm:pt modelId="{221BA354-3C0E-4E48-A9C4-3B3EB77C38E4}">
      <dgm:prSet phldrT="[Testo]" custT="1"/>
      <dgm:spPr/>
      <dgm:t>
        <a:bodyPr/>
        <a:lstStyle/>
        <a:p>
          <a:r>
            <a:rPr lang="it-IT" sz="800" b="0">
              <a:latin typeface="Bahnschrift" panose="020B0502040204020203" pitchFamily="34" charset="0"/>
              <a:ea typeface="Tahoma" panose="020B0604030504040204" pitchFamily="34" charset="0"/>
              <a:cs typeface="Tahoma" panose="020B0604030504040204" pitchFamily="34" charset="0"/>
            </a:rPr>
            <a:t>TAVOLI ISTITUZIONALI PER AREE TEMATICHE</a:t>
          </a:r>
          <a:endParaRPr lang="it-IT" sz="800" b="0" dirty="0">
            <a:latin typeface="Bahnschrift" panose="020B0502040204020203" pitchFamily="34" charset="0"/>
            <a:ea typeface="Tahoma" panose="020B0604030504040204" pitchFamily="34" charset="0"/>
            <a:cs typeface="Tahoma" panose="020B0604030504040204" pitchFamily="34" charset="0"/>
          </a:endParaRPr>
        </a:p>
      </dgm:t>
    </dgm:pt>
    <dgm:pt modelId="{684C6DED-C860-476A-951C-4A605A51FDF3}" type="parTrans" cxnId="{072C48F8-0867-480D-B45C-E2EB47D962B4}">
      <dgm:prSet/>
      <dgm:spPr/>
      <dgm:t>
        <a:bodyPr/>
        <a:lstStyle/>
        <a:p>
          <a:endParaRPr lang="it-IT"/>
        </a:p>
      </dgm:t>
    </dgm:pt>
    <dgm:pt modelId="{BC539F5F-8C29-4C34-9A11-5E7467D1B73A}" type="sibTrans" cxnId="{072C48F8-0867-480D-B45C-E2EB47D962B4}">
      <dgm:prSet/>
      <dgm:spPr/>
      <dgm:t>
        <a:bodyPr/>
        <a:lstStyle/>
        <a:p>
          <a:endParaRPr lang="it-IT"/>
        </a:p>
      </dgm:t>
    </dgm:pt>
    <dgm:pt modelId="{C0A0548B-F04C-4202-895D-41621D650C88}">
      <dgm:prSet phldrT="[Testo]" custT="1"/>
      <dgm:spPr/>
      <dgm:t>
        <a:bodyPr/>
        <a:lstStyle/>
        <a:p>
          <a:pPr>
            <a:spcAft>
              <a:spcPts val="0"/>
            </a:spcAft>
          </a:pPr>
          <a:r>
            <a:rPr lang="it-IT" sz="800" b="0">
              <a:latin typeface="Bahnschrift" panose="020B0502040204020203" pitchFamily="34" charset="0"/>
              <a:ea typeface="Tahoma" panose="020B0604030504040204" pitchFamily="34" charset="0"/>
              <a:cs typeface="Tahoma" panose="020B0604030504040204" pitchFamily="34" charset="0"/>
            </a:rPr>
            <a:t>SINERGIA</a:t>
          </a:r>
        </a:p>
        <a:p>
          <a:pPr>
            <a:spcAft>
              <a:spcPct val="35000"/>
            </a:spcAft>
          </a:pPr>
          <a:r>
            <a:rPr lang="it-IT" sz="800" b="0">
              <a:latin typeface="Bahnschrift" panose="020B0502040204020203" pitchFamily="34" charset="0"/>
              <a:ea typeface="Tahoma" panose="020B0604030504040204" pitchFamily="34" charset="0"/>
              <a:cs typeface="Tahoma" panose="020B0604030504040204" pitchFamily="34" charset="0"/>
            </a:rPr>
            <a:t>CON SIGLE DI </a:t>
          </a:r>
          <a:r>
            <a:rPr lang="it-IT" sz="700" b="0">
              <a:latin typeface="Bahnschrift" panose="020B0502040204020203" pitchFamily="34" charset="0"/>
              <a:ea typeface="Tahoma" panose="020B0604030504040204" pitchFamily="34" charset="0"/>
              <a:cs typeface="Tahoma" panose="020B0604030504040204" pitchFamily="34" charset="0"/>
            </a:rPr>
            <a:t>RAPPRESENTANZA</a:t>
          </a:r>
          <a:endParaRPr lang="it-IT" sz="800" b="0" dirty="0">
            <a:latin typeface="Bahnschrift" panose="020B0502040204020203" pitchFamily="34" charset="0"/>
            <a:ea typeface="Tahoma" panose="020B0604030504040204" pitchFamily="34" charset="0"/>
            <a:cs typeface="Tahoma" panose="020B0604030504040204" pitchFamily="34" charset="0"/>
          </a:endParaRPr>
        </a:p>
      </dgm:t>
    </dgm:pt>
    <dgm:pt modelId="{F9A91310-5F97-42E1-A66B-E834E9DEC034}" type="parTrans" cxnId="{587978CD-C53D-4C6B-833E-2474A5EC7AA2}">
      <dgm:prSet/>
      <dgm:spPr/>
      <dgm:t>
        <a:bodyPr/>
        <a:lstStyle/>
        <a:p>
          <a:endParaRPr lang="it-IT"/>
        </a:p>
      </dgm:t>
    </dgm:pt>
    <dgm:pt modelId="{6E181377-2DD5-4C80-B03A-BDD2C11D9C97}" type="sibTrans" cxnId="{587978CD-C53D-4C6B-833E-2474A5EC7AA2}">
      <dgm:prSet/>
      <dgm:spPr/>
      <dgm:t>
        <a:bodyPr/>
        <a:lstStyle/>
        <a:p>
          <a:endParaRPr lang="it-IT"/>
        </a:p>
      </dgm:t>
    </dgm:pt>
    <dgm:pt modelId="{3913CC52-AE73-40E0-B033-EFC7AEBB3655}">
      <dgm:prSet phldrT="[Testo]" custT="1"/>
      <dgm:spPr/>
      <dgm:t>
        <a:bodyPr/>
        <a:lstStyle/>
        <a:p>
          <a:r>
            <a:rPr lang="it-IT" sz="800" b="0">
              <a:latin typeface="Bahnschrift" panose="020B0502040204020203" pitchFamily="34" charset="0"/>
              <a:ea typeface="Tahoma" panose="020B0604030504040204" pitchFamily="34" charset="0"/>
              <a:cs typeface="Tahoma" panose="020B0604030504040204" pitchFamily="34" charset="0"/>
            </a:rPr>
            <a:t>LOGISTICA OSPEDALIERA</a:t>
          </a:r>
          <a:endParaRPr lang="it-IT" sz="800" b="0" dirty="0">
            <a:latin typeface="Bahnschrift" panose="020B0502040204020203" pitchFamily="34" charset="0"/>
            <a:ea typeface="Tahoma" panose="020B0604030504040204" pitchFamily="34" charset="0"/>
            <a:cs typeface="Tahoma" panose="020B0604030504040204" pitchFamily="34" charset="0"/>
          </a:endParaRPr>
        </a:p>
      </dgm:t>
    </dgm:pt>
    <dgm:pt modelId="{A99790CF-6F84-4106-84C0-B6BBDE03EE39}" type="parTrans" cxnId="{1E11F4F0-0AFF-485A-9156-2FDD9F3FE481}">
      <dgm:prSet/>
      <dgm:spPr/>
      <dgm:t>
        <a:bodyPr/>
        <a:lstStyle/>
        <a:p>
          <a:endParaRPr lang="it-IT"/>
        </a:p>
      </dgm:t>
    </dgm:pt>
    <dgm:pt modelId="{DC39C72A-4645-47CA-AB2C-2E69D6288465}" type="sibTrans" cxnId="{1E11F4F0-0AFF-485A-9156-2FDD9F3FE481}">
      <dgm:prSet/>
      <dgm:spPr/>
      <dgm:t>
        <a:bodyPr/>
        <a:lstStyle/>
        <a:p>
          <a:endParaRPr lang="it-IT"/>
        </a:p>
      </dgm:t>
    </dgm:pt>
    <dgm:pt modelId="{D82F9863-EDEB-4B0B-AD98-61E782C6715C}">
      <dgm:prSet phldrT="[Testo]" custT="1"/>
      <dgm:spPr/>
      <dgm:t>
        <a:bodyPr/>
        <a:lstStyle/>
        <a:p>
          <a:r>
            <a:rPr lang="it-IT" sz="700" b="0">
              <a:latin typeface="Bahnschrift" panose="020B0502040204020203" pitchFamily="34" charset="0"/>
              <a:ea typeface="Tahoma" panose="020B0604030504040204" pitchFamily="34" charset="0"/>
              <a:cs typeface="Tahoma" panose="020B0604030504040204" pitchFamily="34" charset="0"/>
            </a:rPr>
            <a:t>COMUNICAZIONE E FORMAZIONE</a:t>
          </a:r>
          <a:endParaRPr lang="it-IT" sz="700" b="0" dirty="0">
            <a:latin typeface="Bahnschrift" panose="020B0502040204020203" pitchFamily="34" charset="0"/>
            <a:ea typeface="Tahoma" panose="020B0604030504040204" pitchFamily="34" charset="0"/>
            <a:cs typeface="Tahoma" panose="020B0604030504040204" pitchFamily="34" charset="0"/>
          </a:endParaRPr>
        </a:p>
      </dgm:t>
    </dgm:pt>
    <dgm:pt modelId="{A1C0693E-FFC0-496F-92C5-21E51080019A}" type="parTrans" cxnId="{B2D0C8F9-0A73-4D89-B592-FFA58B8385D2}">
      <dgm:prSet/>
      <dgm:spPr/>
      <dgm:t>
        <a:bodyPr/>
        <a:lstStyle/>
        <a:p>
          <a:endParaRPr lang="it-IT"/>
        </a:p>
      </dgm:t>
    </dgm:pt>
    <dgm:pt modelId="{26FCCA03-B313-4CFE-8F3E-AE99081FF262}" type="sibTrans" cxnId="{B2D0C8F9-0A73-4D89-B592-FFA58B8385D2}">
      <dgm:prSet/>
      <dgm:spPr/>
      <dgm:t>
        <a:bodyPr/>
        <a:lstStyle/>
        <a:p>
          <a:endParaRPr lang="it-IT"/>
        </a:p>
      </dgm:t>
    </dgm:pt>
    <dgm:pt modelId="{A72BE87A-DF90-4B04-A004-55550071B70F}">
      <dgm:prSet phldrT="[Testo]" custT="1"/>
      <dgm:spPr/>
      <dgm:t>
        <a:bodyPr/>
        <a:lstStyle/>
        <a:p>
          <a:r>
            <a:rPr lang="it-IT" sz="800" b="0">
              <a:latin typeface="Bahnschrift" panose="020B0502040204020203" pitchFamily="34" charset="0"/>
              <a:ea typeface="Tahoma" panose="020B0604030504040204" pitchFamily="34" charset="0"/>
              <a:cs typeface="Tahoma" panose="020B0604030504040204" pitchFamily="34" charset="0"/>
            </a:rPr>
            <a:t>SERIALIZZAZIONE</a:t>
          </a:r>
          <a:endParaRPr lang="it-IT" sz="900" b="0" dirty="0">
            <a:latin typeface="Bahnschrift" panose="020B0502040204020203" pitchFamily="34" charset="0"/>
            <a:ea typeface="Tahoma" panose="020B0604030504040204" pitchFamily="34" charset="0"/>
            <a:cs typeface="Tahoma" panose="020B0604030504040204" pitchFamily="34" charset="0"/>
          </a:endParaRPr>
        </a:p>
      </dgm:t>
    </dgm:pt>
    <dgm:pt modelId="{FEE768A6-960A-493B-8829-C4735CC481D0}" type="parTrans" cxnId="{FF4FEA4E-23C6-42B1-8B1E-EADF41794F6C}">
      <dgm:prSet/>
      <dgm:spPr/>
      <dgm:t>
        <a:bodyPr/>
        <a:lstStyle/>
        <a:p>
          <a:endParaRPr lang="it-IT"/>
        </a:p>
      </dgm:t>
    </dgm:pt>
    <dgm:pt modelId="{122C2B7D-CA22-4712-A998-8C4F1FD53DEB}" type="sibTrans" cxnId="{FF4FEA4E-23C6-42B1-8B1E-EADF41794F6C}">
      <dgm:prSet/>
      <dgm:spPr/>
      <dgm:t>
        <a:bodyPr/>
        <a:lstStyle/>
        <a:p>
          <a:endParaRPr lang="it-IT"/>
        </a:p>
      </dgm:t>
    </dgm:pt>
    <dgm:pt modelId="{18A8E95F-5209-40B3-8691-1A6DE1C89140}">
      <dgm:prSet phldrT="[Testo]" custT="1"/>
      <dgm:spPr/>
      <dgm:t>
        <a:bodyPr/>
        <a:lstStyle/>
        <a:p>
          <a:pPr>
            <a:lnSpc>
              <a:spcPct val="100000"/>
            </a:lnSpc>
            <a:spcAft>
              <a:spcPts val="0"/>
            </a:spcAft>
          </a:pPr>
          <a:r>
            <a:rPr lang="it-IT" sz="800" b="0">
              <a:latin typeface="Bahnschrift" panose="020B0502040204020203" pitchFamily="34" charset="0"/>
              <a:ea typeface="Tahoma" panose="020B0604030504040204" pitchFamily="34" charset="0"/>
              <a:cs typeface="Tahoma" panose="020B0604030504040204" pitchFamily="34" charset="0"/>
            </a:rPr>
            <a:t>CODICE ETICO</a:t>
          </a:r>
          <a:endParaRPr lang="it-IT" sz="800" b="0" dirty="0">
            <a:latin typeface="Bahnschrift" panose="020B0502040204020203" pitchFamily="34" charset="0"/>
            <a:ea typeface="Tahoma" panose="020B0604030504040204" pitchFamily="34" charset="0"/>
            <a:cs typeface="Tahoma" panose="020B0604030504040204" pitchFamily="34" charset="0"/>
          </a:endParaRPr>
        </a:p>
      </dgm:t>
    </dgm:pt>
    <dgm:pt modelId="{CB067EAC-FD2D-47BA-8C4F-9DC62A5A2FED}" type="parTrans" cxnId="{FFAB72C2-0218-4E2E-968F-D520853B95E7}">
      <dgm:prSet/>
      <dgm:spPr/>
      <dgm:t>
        <a:bodyPr/>
        <a:lstStyle/>
        <a:p>
          <a:endParaRPr lang="it-IT"/>
        </a:p>
      </dgm:t>
    </dgm:pt>
    <dgm:pt modelId="{56615FB3-4632-4611-8141-A67FE2D470D3}" type="sibTrans" cxnId="{FFAB72C2-0218-4E2E-968F-D520853B95E7}">
      <dgm:prSet/>
      <dgm:spPr/>
      <dgm:t>
        <a:bodyPr/>
        <a:lstStyle/>
        <a:p>
          <a:endParaRPr lang="it-IT"/>
        </a:p>
      </dgm:t>
    </dgm:pt>
    <dgm:pt modelId="{2D72306D-B566-443B-84C1-A5B4FA4FB67B}">
      <dgm:prSet phldrT="[Testo]" custT="1"/>
      <dgm:spPr/>
      <dgm:t>
        <a:bodyPr/>
        <a:lstStyle/>
        <a:p>
          <a:r>
            <a:rPr lang="it-IT" sz="800" b="0">
              <a:latin typeface="Bahnschrift" panose="020B0502040204020203" pitchFamily="34" charset="0"/>
              <a:ea typeface="Tahoma" panose="020B0604030504040204" pitchFamily="34" charset="0"/>
              <a:cs typeface="Tahoma" panose="020B0604030504040204" pitchFamily="34" charset="0"/>
            </a:rPr>
            <a:t>PARTNERSHIP</a:t>
          </a:r>
        </a:p>
        <a:p>
          <a:r>
            <a:rPr lang="it-IT" sz="800" b="0">
              <a:latin typeface="Bahnschrift" panose="020B0502040204020203" pitchFamily="34" charset="0"/>
              <a:ea typeface="Tahoma" panose="020B0604030504040204" pitchFamily="34" charset="0"/>
              <a:cs typeface="Tahoma" panose="020B0604030504040204" pitchFamily="34" charset="0"/>
            </a:rPr>
            <a:t>DAFNE</a:t>
          </a:r>
          <a:endParaRPr lang="it-IT" sz="800" b="0" dirty="0">
            <a:latin typeface="Bahnschrift" panose="020B0502040204020203" pitchFamily="34" charset="0"/>
            <a:ea typeface="Tahoma" panose="020B0604030504040204" pitchFamily="34" charset="0"/>
            <a:cs typeface="Tahoma" panose="020B0604030504040204" pitchFamily="34" charset="0"/>
          </a:endParaRPr>
        </a:p>
      </dgm:t>
    </dgm:pt>
    <dgm:pt modelId="{932B7727-2B5B-4AA0-9088-14D6627698F2}" type="parTrans" cxnId="{03FC012B-C1AC-490F-950B-C170C03F03D4}">
      <dgm:prSet/>
      <dgm:spPr/>
      <dgm:t>
        <a:bodyPr/>
        <a:lstStyle/>
        <a:p>
          <a:endParaRPr lang="it-IT"/>
        </a:p>
      </dgm:t>
    </dgm:pt>
    <dgm:pt modelId="{BF179177-EF15-4E3F-9331-B0958DA95E7D}" type="sibTrans" cxnId="{03FC012B-C1AC-490F-950B-C170C03F03D4}">
      <dgm:prSet/>
      <dgm:spPr/>
      <dgm:t>
        <a:bodyPr/>
        <a:lstStyle/>
        <a:p>
          <a:endParaRPr lang="it-IT"/>
        </a:p>
      </dgm:t>
    </dgm:pt>
    <dgm:pt modelId="{597DB3CF-2A44-4075-86A6-BAD19453EA0E}">
      <dgm:prSet phldrT="[Testo]" custT="1"/>
      <dgm:spPr/>
      <dgm:t>
        <a:bodyPr/>
        <a:lstStyle/>
        <a:p>
          <a:endParaRPr lang="it-IT" sz="700" b="0" dirty="0">
            <a:solidFill>
              <a:srgbClr val="002060"/>
            </a:solidFill>
            <a:latin typeface="Bahnschrift" panose="020B0502040204020203" pitchFamily="34" charset="0"/>
            <a:ea typeface="Tahoma" panose="020B0604030504040204" pitchFamily="34" charset="0"/>
            <a:cs typeface="Tahoma" panose="020B0604030504040204" pitchFamily="34" charset="0"/>
          </a:endParaRPr>
        </a:p>
      </dgm:t>
    </dgm:pt>
    <dgm:pt modelId="{1049352C-4D27-43FD-A567-527AC1BA2CC4}" type="parTrans" cxnId="{458561BC-30F8-482C-A1DF-6FCDC78788D3}">
      <dgm:prSet/>
      <dgm:spPr/>
      <dgm:t>
        <a:bodyPr/>
        <a:lstStyle/>
        <a:p>
          <a:endParaRPr lang="it-IT"/>
        </a:p>
      </dgm:t>
    </dgm:pt>
    <dgm:pt modelId="{9C4C4D9D-28D0-42D9-A31C-42E70BED2E0D}" type="sibTrans" cxnId="{458561BC-30F8-482C-A1DF-6FCDC78788D3}">
      <dgm:prSet/>
      <dgm:spPr/>
      <dgm:t>
        <a:bodyPr/>
        <a:lstStyle/>
        <a:p>
          <a:endParaRPr lang="it-IT"/>
        </a:p>
      </dgm:t>
    </dgm:pt>
    <dgm:pt modelId="{2AEFD798-1C9F-4EE5-A71F-B9130D63B666}" type="pres">
      <dgm:prSet presAssocID="{0F5DC877-73AE-4114-943D-4D18F4C19683}" presName="Name0" presStyleCnt="0">
        <dgm:presLayoutVars>
          <dgm:chMax val="1"/>
          <dgm:dir/>
          <dgm:animLvl val="ctr"/>
          <dgm:resizeHandles val="exact"/>
        </dgm:presLayoutVars>
      </dgm:prSet>
      <dgm:spPr/>
    </dgm:pt>
    <dgm:pt modelId="{74EE6410-8A40-41F7-B9C5-00709CE3A6A8}" type="pres">
      <dgm:prSet presAssocID="{597DB3CF-2A44-4075-86A6-BAD19453EA0E}" presName="centerShape" presStyleLbl="node0" presStyleIdx="0" presStyleCnt="1" custScaleX="209532" custScaleY="174117"/>
      <dgm:spPr/>
    </dgm:pt>
    <dgm:pt modelId="{3AD4FFE8-BD74-4754-8D5A-CDBC6780C3DD}" type="pres">
      <dgm:prSet presAssocID="{DB1A5117-AD2C-4485-BD0E-EF66B19EC709}" presName="node" presStyleLbl="node1" presStyleIdx="0" presStyleCnt="12" custScaleX="165227" custScaleY="129380">
        <dgm:presLayoutVars>
          <dgm:bulletEnabled val="1"/>
        </dgm:presLayoutVars>
      </dgm:prSet>
      <dgm:spPr/>
    </dgm:pt>
    <dgm:pt modelId="{C48AF939-F42A-49DE-A76D-B53BF8EEBC14}" type="pres">
      <dgm:prSet presAssocID="{DB1A5117-AD2C-4485-BD0E-EF66B19EC709}" presName="dummy" presStyleCnt="0"/>
      <dgm:spPr/>
    </dgm:pt>
    <dgm:pt modelId="{0F5D38A5-2510-49AC-8E47-D8A5B9538002}" type="pres">
      <dgm:prSet presAssocID="{54EE8578-FE98-4730-AE69-DBF5E34A3591}" presName="sibTrans" presStyleLbl="sibTrans2D1" presStyleIdx="0" presStyleCnt="12"/>
      <dgm:spPr/>
    </dgm:pt>
    <dgm:pt modelId="{44C24B51-5EAC-4B95-AF4F-410A83E6EE24}" type="pres">
      <dgm:prSet presAssocID="{B436513A-5DB9-4977-A2C9-A18F52550DD9}" presName="node" presStyleLbl="node1" presStyleIdx="1" presStyleCnt="12" custScaleX="148880" custScaleY="129380">
        <dgm:presLayoutVars>
          <dgm:bulletEnabled val="1"/>
        </dgm:presLayoutVars>
      </dgm:prSet>
      <dgm:spPr/>
    </dgm:pt>
    <dgm:pt modelId="{5BD2BF5F-0335-4439-8D12-D0AF13D09F3E}" type="pres">
      <dgm:prSet presAssocID="{B436513A-5DB9-4977-A2C9-A18F52550DD9}" presName="dummy" presStyleCnt="0"/>
      <dgm:spPr/>
    </dgm:pt>
    <dgm:pt modelId="{77463E57-3848-4CAC-83EC-10764E8EE6CD}" type="pres">
      <dgm:prSet presAssocID="{C2E7B8CC-E5CD-402F-BDED-7CA015799931}" presName="sibTrans" presStyleLbl="sibTrans2D1" presStyleIdx="1" presStyleCnt="12"/>
      <dgm:spPr/>
    </dgm:pt>
    <dgm:pt modelId="{D63A4BE4-BBE9-4907-AE90-81854EFA00ED}" type="pres">
      <dgm:prSet presAssocID="{C942857D-9599-4AA6-A124-A57A7B693280}" presName="node" presStyleLbl="node1" presStyleIdx="2" presStyleCnt="12" custScaleX="148880" custScaleY="129380">
        <dgm:presLayoutVars>
          <dgm:bulletEnabled val="1"/>
        </dgm:presLayoutVars>
      </dgm:prSet>
      <dgm:spPr/>
    </dgm:pt>
    <dgm:pt modelId="{BBD38385-08BB-4E71-8F49-D1CC571FEDD9}" type="pres">
      <dgm:prSet presAssocID="{C942857D-9599-4AA6-A124-A57A7B693280}" presName="dummy" presStyleCnt="0"/>
      <dgm:spPr/>
    </dgm:pt>
    <dgm:pt modelId="{01C17E25-9902-4D7E-BFD1-22EBBA2F89BA}" type="pres">
      <dgm:prSet presAssocID="{F5AB08B8-291B-4DD6-A35B-97AF68DB80E7}" presName="sibTrans" presStyleLbl="sibTrans2D1" presStyleIdx="2" presStyleCnt="12"/>
      <dgm:spPr/>
    </dgm:pt>
    <dgm:pt modelId="{6B908EB0-18EA-4D5B-930E-F84ABAD1AB8B}" type="pres">
      <dgm:prSet presAssocID="{BEA1599D-FBA1-47F3-88CB-3FF07B5BBA54}" presName="node" presStyleLbl="node1" presStyleIdx="3" presStyleCnt="12" custScaleX="148880" custScaleY="129380" custRadScaleRad="101214" custRadScaleInc="-12635">
        <dgm:presLayoutVars>
          <dgm:bulletEnabled val="1"/>
        </dgm:presLayoutVars>
      </dgm:prSet>
      <dgm:spPr/>
    </dgm:pt>
    <dgm:pt modelId="{EBEC7248-A99A-408B-936E-980D25217D4B}" type="pres">
      <dgm:prSet presAssocID="{BEA1599D-FBA1-47F3-88CB-3FF07B5BBA54}" presName="dummy" presStyleCnt="0"/>
      <dgm:spPr/>
    </dgm:pt>
    <dgm:pt modelId="{26195433-9682-4B2C-B20D-3F64494DF730}" type="pres">
      <dgm:prSet presAssocID="{6B61CCC8-6CF9-4DEA-B438-AAFEF766C044}" presName="sibTrans" presStyleLbl="sibTrans2D1" presStyleIdx="3" presStyleCnt="12"/>
      <dgm:spPr/>
    </dgm:pt>
    <dgm:pt modelId="{F0C31AF4-CA07-4923-99B0-440444BAF954}" type="pres">
      <dgm:prSet presAssocID="{8EA2B884-D867-4C67-B610-2F6BE84BF7D7}" presName="node" presStyleLbl="node1" presStyleIdx="4" presStyleCnt="12" custScaleX="148880" custScaleY="129380">
        <dgm:presLayoutVars>
          <dgm:bulletEnabled val="1"/>
        </dgm:presLayoutVars>
      </dgm:prSet>
      <dgm:spPr/>
    </dgm:pt>
    <dgm:pt modelId="{53B552E1-4428-4BDC-A4C8-50F6CCBB45F9}" type="pres">
      <dgm:prSet presAssocID="{8EA2B884-D867-4C67-B610-2F6BE84BF7D7}" presName="dummy" presStyleCnt="0"/>
      <dgm:spPr/>
    </dgm:pt>
    <dgm:pt modelId="{B7211D18-152A-4E50-8773-6C9333572134}" type="pres">
      <dgm:prSet presAssocID="{AF275686-03E0-4D36-96D3-7858E956F330}" presName="sibTrans" presStyleLbl="sibTrans2D1" presStyleIdx="4" presStyleCnt="12"/>
      <dgm:spPr/>
    </dgm:pt>
    <dgm:pt modelId="{E864D6EE-C885-46AA-A5D8-CC2B397DFFF9}" type="pres">
      <dgm:prSet presAssocID="{221BA354-3C0E-4E48-A9C4-3B3EB77C38E4}" presName="node" presStyleLbl="node1" presStyleIdx="5" presStyleCnt="12" custScaleX="148880" custScaleY="129380">
        <dgm:presLayoutVars>
          <dgm:bulletEnabled val="1"/>
        </dgm:presLayoutVars>
      </dgm:prSet>
      <dgm:spPr/>
    </dgm:pt>
    <dgm:pt modelId="{2670480A-03B6-4522-B54D-E8816957B65A}" type="pres">
      <dgm:prSet presAssocID="{221BA354-3C0E-4E48-A9C4-3B3EB77C38E4}" presName="dummy" presStyleCnt="0"/>
      <dgm:spPr/>
    </dgm:pt>
    <dgm:pt modelId="{8AD23B75-1A26-4639-A3CE-EDE9E51CB2B1}" type="pres">
      <dgm:prSet presAssocID="{BC539F5F-8C29-4C34-9A11-5E7467D1B73A}" presName="sibTrans" presStyleLbl="sibTrans2D1" presStyleIdx="5" presStyleCnt="12"/>
      <dgm:spPr/>
    </dgm:pt>
    <dgm:pt modelId="{CC3B6DB1-9F38-4C8C-9DC2-93497A94B96E}" type="pres">
      <dgm:prSet presAssocID="{C0A0548B-F04C-4202-895D-41621D650C88}" presName="node" presStyleLbl="node1" presStyleIdx="6" presStyleCnt="12" custScaleX="142129" custScaleY="109867">
        <dgm:presLayoutVars>
          <dgm:bulletEnabled val="1"/>
        </dgm:presLayoutVars>
      </dgm:prSet>
      <dgm:spPr/>
    </dgm:pt>
    <dgm:pt modelId="{6B2C682C-414C-4EB8-AEF0-189067861FE4}" type="pres">
      <dgm:prSet presAssocID="{C0A0548B-F04C-4202-895D-41621D650C88}" presName="dummy" presStyleCnt="0"/>
      <dgm:spPr/>
    </dgm:pt>
    <dgm:pt modelId="{17C00496-6A90-4D18-A629-052E1F1DAA20}" type="pres">
      <dgm:prSet presAssocID="{6E181377-2DD5-4C80-B03A-BDD2C11D9C97}" presName="sibTrans" presStyleLbl="sibTrans2D1" presStyleIdx="6" presStyleCnt="12"/>
      <dgm:spPr/>
    </dgm:pt>
    <dgm:pt modelId="{C2BFFE74-7870-415A-9AAC-FB4CB2834648}" type="pres">
      <dgm:prSet presAssocID="{3913CC52-AE73-40E0-B033-EFC7AEBB3655}" presName="node" presStyleLbl="node1" presStyleIdx="7" presStyleCnt="12" custScaleX="148880" custScaleY="129380">
        <dgm:presLayoutVars>
          <dgm:bulletEnabled val="1"/>
        </dgm:presLayoutVars>
      </dgm:prSet>
      <dgm:spPr/>
    </dgm:pt>
    <dgm:pt modelId="{429D5B9E-701E-467B-AAF4-BB7063D33EC1}" type="pres">
      <dgm:prSet presAssocID="{3913CC52-AE73-40E0-B033-EFC7AEBB3655}" presName="dummy" presStyleCnt="0"/>
      <dgm:spPr/>
    </dgm:pt>
    <dgm:pt modelId="{58FD0634-31AC-40C7-934B-E2FC554EB077}" type="pres">
      <dgm:prSet presAssocID="{DC39C72A-4645-47CA-AB2C-2E69D6288465}" presName="sibTrans" presStyleLbl="sibTrans2D1" presStyleIdx="7" presStyleCnt="12"/>
      <dgm:spPr/>
    </dgm:pt>
    <dgm:pt modelId="{09746A48-843F-4DB3-A6F2-21D0ECF736EB}" type="pres">
      <dgm:prSet presAssocID="{18A8E95F-5209-40B3-8691-1A6DE1C89140}" presName="node" presStyleLbl="node1" presStyleIdx="8" presStyleCnt="12" custScaleX="148880" custScaleY="129380">
        <dgm:presLayoutVars>
          <dgm:bulletEnabled val="1"/>
        </dgm:presLayoutVars>
      </dgm:prSet>
      <dgm:spPr/>
    </dgm:pt>
    <dgm:pt modelId="{821EDEE8-7E1C-4304-93B3-15E58F9B9327}" type="pres">
      <dgm:prSet presAssocID="{18A8E95F-5209-40B3-8691-1A6DE1C89140}" presName="dummy" presStyleCnt="0"/>
      <dgm:spPr/>
    </dgm:pt>
    <dgm:pt modelId="{63499320-A483-4B05-BF8A-3D437D611FAF}" type="pres">
      <dgm:prSet presAssocID="{56615FB3-4632-4611-8141-A67FE2D470D3}" presName="sibTrans" presStyleLbl="sibTrans2D1" presStyleIdx="8" presStyleCnt="12"/>
      <dgm:spPr/>
    </dgm:pt>
    <dgm:pt modelId="{B85584DD-C175-41DF-B112-06A914663B54}" type="pres">
      <dgm:prSet presAssocID="{D82F9863-EDEB-4B0B-AD98-61E782C6715C}" presName="node" presStyleLbl="node1" presStyleIdx="9" presStyleCnt="12" custScaleX="148880" custScaleY="129380">
        <dgm:presLayoutVars>
          <dgm:bulletEnabled val="1"/>
        </dgm:presLayoutVars>
      </dgm:prSet>
      <dgm:spPr/>
    </dgm:pt>
    <dgm:pt modelId="{6C9F254F-FF36-4A03-8858-A0723D381EC0}" type="pres">
      <dgm:prSet presAssocID="{D82F9863-EDEB-4B0B-AD98-61E782C6715C}" presName="dummy" presStyleCnt="0"/>
      <dgm:spPr/>
    </dgm:pt>
    <dgm:pt modelId="{95DE84BA-1CD0-4678-BF35-165722383E26}" type="pres">
      <dgm:prSet presAssocID="{26FCCA03-B313-4CFE-8F3E-AE99081FF262}" presName="sibTrans" presStyleLbl="sibTrans2D1" presStyleIdx="9" presStyleCnt="12"/>
      <dgm:spPr/>
    </dgm:pt>
    <dgm:pt modelId="{1347DF26-3C37-4CD7-9184-9DB043BDB424}" type="pres">
      <dgm:prSet presAssocID="{2D72306D-B566-443B-84C1-A5B4FA4FB67B}" presName="node" presStyleLbl="node1" presStyleIdx="10" presStyleCnt="12" custScaleX="148880" custScaleY="129380">
        <dgm:presLayoutVars>
          <dgm:bulletEnabled val="1"/>
        </dgm:presLayoutVars>
      </dgm:prSet>
      <dgm:spPr/>
    </dgm:pt>
    <dgm:pt modelId="{FF05D658-CABF-4F12-878B-2CB2F58F8E84}" type="pres">
      <dgm:prSet presAssocID="{2D72306D-B566-443B-84C1-A5B4FA4FB67B}" presName="dummy" presStyleCnt="0"/>
      <dgm:spPr/>
    </dgm:pt>
    <dgm:pt modelId="{D44AED22-62A8-421A-BAA3-4D41B317B0E0}" type="pres">
      <dgm:prSet presAssocID="{BF179177-EF15-4E3F-9331-B0958DA95E7D}" presName="sibTrans" presStyleLbl="sibTrans2D1" presStyleIdx="10" presStyleCnt="12"/>
      <dgm:spPr/>
    </dgm:pt>
    <dgm:pt modelId="{2AFE1EE4-35CA-4FC3-836E-F8364AD524C1}" type="pres">
      <dgm:prSet presAssocID="{A72BE87A-DF90-4B04-A004-55550071B70F}" presName="node" presStyleLbl="node1" presStyleIdx="11" presStyleCnt="12" custScaleX="155878" custScaleY="129380" custRadScaleRad="102251" custRadScaleInc="-21170">
        <dgm:presLayoutVars>
          <dgm:bulletEnabled val="1"/>
        </dgm:presLayoutVars>
      </dgm:prSet>
      <dgm:spPr/>
    </dgm:pt>
    <dgm:pt modelId="{4EF5B78F-09ED-45C8-8C5F-2B004B40DB85}" type="pres">
      <dgm:prSet presAssocID="{A72BE87A-DF90-4B04-A004-55550071B70F}" presName="dummy" presStyleCnt="0"/>
      <dgm:spPr/>
    </dgm:pt>
    <dgm:pt modelId="{3D55AAF8-1F49-44ED-9C99-789B1EBC8A6A}" type="pres">
      <dgm:prSet presAssocID="{122C2B7D-CA22-4712-A998-8C4F1FD53DEB}" presName="sibTrans" presStyleLbl="sibTrans2D1" presStyleIdx="11" presStyleCnt="12"/>
      <dgm:spPr/>
    </dgm:pt>
  </dgm:ptLst>
  <dgm:cxnLst>
    <dgm:cxn modelId="{95C6C721-C6DD-4252-8F5D-805FD8900660}" srcId="{597DB3CF-2A44-4075-86A6-BAD19453EA0E}" destId="{BEA1599D-FBA1-47F3-88CB-3FF07B5BBA54}" srcOrd="3" destOrd="0" parTransId="{492166EF-0F07-459D-9A57-FEC5162425B4}" sibTransId="{6B61CCC8-6CF9-4DEA-B438-AAFEF766C044}"/>
    <dgm:cxn modelId="{4EC9C424-2E9D-4AAD-A1F3-BCB8FCED398F}" type="presOf" srcId="{8EA2B884-D867-4C67-B610-2F6BE84BF7D7}" destId="{F0C31AF4-CA07-4923-99B0-440444BAF954}" srcOrd="0" destOrd="0" presId="urn:microsoft.com/office/officeart/2005/8/layout/radial6"/>
    <dgm:cxn modelId="{17F94E25-521F-445B-B08B-0833519D7451}" type="presOf" srcId="{DC39C72A-4645-47CA-AB2C-2E69D6288465}" destId="{58FD0634-31AC-40C7-934B-E2FC554EB077}" srcOrd="0" destOrd="0" presId="urn:microsoft.com/office/officeart/2005/8/layout/radial6"/>
    <dgm:cxn modelId="{03FC012B-C1AC-490F-950B-C170C03F03D4}" srcId="{597DB3CF-2A44-4075-86A6-BAD19453EA0E}" destId="{2D72306D-B566-443B-84C1-A5B4FA4FB67B}" srcOrd="10" destOrd="0" parTransId="{932B7727-2B5B-4AA0-9088-14D6627698F2}" sibTransId="{BF179177-EF15-4E3F-9331-B0958DA95E7D}"/>
    <dgm:cxn modelId="{4E57FB2C-13FE-459C-9F3A-E42AEEE9A8CB}" type="presOf" srcId="{DB1A5117-AD2C-4485-BD0E-EF66B19EC709}" destId="{3AD4FFE8-BD74-4754-8D5A-CDBC6780C3DD}" srcOrd="0" destOrd="0" presId="urn:microsoft.com/office/officeart/2005/8/layout/radial6"/>
    <dgm:cxn modelId="{A942FB2F-9372-4959-8A6E-8B7D733C13BB}" type="presOf" srcId="{18A8E95F-5209-40B3-8691-1A6DE1C89140}" destId="{09746A48-843F-4DB3-A6F2-21D0ECF736EB}" srcOrd="0" destOrd="0" presId="urn:microsoft.com/office/officeart/2005/8/layout/radial6"/>
    <dgm:cxn modelId="{9CE5ED38-556F-43C3-88A1-74566EF6257C}" type="presOf" srcId="{54EE8578-FE98-4730-AE69-DBF5E34A3591}" destId="{0F5D38A5-2510-49AC-8E47-D8A5B9538002}" srcOrd="0" destOrd="0" presId="urn:microsoft.com/office/officeart/2005/8/layout/radial6"/>
    <dgm:cxn modelId="{C809D15C-D579-4C06-A0F2-5C3B13EF357A}" srcId="{597DB3CF-2A44-4075-86A6-BAD19453EA0E}" destId="{C942857D-9599-4AA6-A124-A57A7B693280}" srcOrd="2" destOrd="0" parTransId="{EDCD71EF-3EE9-4C27-A3EB-E8533E22CED6}" sibTransId="{F5AB08B8-291B-4DD6-A35B-97AF68DB80E7}"/>
    <dgm:cxn modelId="{F21F6B60-E789-4F2C-A4A5-6FD3AB33D2E6}" type="presOf" srcId="{BEA1599D-FBA1-47F3-88CB-3FF07B5BBA54}" destId="{6B908EB0-18EA-4D5B-930E-F84ABAD1AB8B}" srcOrd="0" destOrd="0" presId="urn:microsoft.com/office/officeart/2005/8/layout/radial6"/>
    <dgm:cxn modelId="{5A187864-8672-4FF9-9A1F-12293280A243}" type="presOf" srcId="{C942857D-9599-4AA6-A124-A57A7B693280}" destId="{D63A4BE4-BBE9-4907-AE90-81854EFA00ED}" srcOrd="0" destOrd="0" presId="urn:microsoft.com/office/officeart/2005/8/layout/radial6"/>
    <dgm:cxn modelId="{73313B45-F0CE-4B71-8E10-A4947BC8991B}" type="presOf" srcId="{D82F9863-EDEB-4B0B-AD98-61E782C6715C}" destId="{B85584DD-C175-41DF-B112-06A914663B54}" srcOrd="0" destOrd="0" presId="urn:microsoft.com/office/officeart/2005/8/layout/radial6"/>
    <dgm:cxn modelId="{DF1CDE68-A71F-4B95-BAEF-0B847AB9361C}" srcId="{597DB3CF-2A44-4075-86A6-BAD19453EA0E}" destId="{DB1A5117-AD2C-4485-BD0E-EF66B19EC709}" srcOrd="0" destOrd="0" parTransId="{3C3307C0-5CCC-4079-91AC-FC16D1563107}" sibTransId="{54EE8578-FE98-4730-AE69-DBF5E34A3591}"/>
    <dgm:cxn modelId="{FF4FEA4E-23C6-42B1-8B1E-EADF41794F6C}" srcId="{597DB3CF-2A44-4075-86A6-BAD19453EA0E}" destId="{A72BE87A-DF90-4B04-A004-55550071B70F}" srcOrd="11" destOrd="0" parTransId="{FEE768A6-960A-493B-8829-C4735CC481D0}" sibTransId="{122C2B7D-CA22-4712-A998-8C4F1FD53DEB}"/>
    <dgm:cxn modelId="{A672D555-A79E-48D2-B304-FAF3D9D3E0B7}" type="presOf" srcId="{26FCCA03-B313-4CFE-8F3E-AE99081FF262}" destId="{95DE84BA-1CD0-4678-BF35-165722383E26}" srcOrd="0" destOrd="0" presId="urn:microsoft.com/office/officeart/2005/8/layout/radial6"/>
    <dgm:cxn modelId="{B4583076-C519-4A3C-9F02-51C3B4039B71}" type="presOf" srcId="{AF275686-03E0-4D36-96D3-7858E956F330}" destId="{B7211D18-152A-4E50-8773-6C9333572134}" srcOrd="0" destOrd="0" presId="urn:microsoft.com/office/officeart/2005/8/layout/radial6"/>
    <dgm:cxn modelId="{EE9CF07D-5A65-4469-9203-44199E14AD56}" type="presOf" srcId="{C2E7B8CC-E5CD-402F-BDED-7CA015799931}" destId="{77463E57-3848-4CAC-83EC-10764E8EE6CD}" srcOrd="0" destOrd="0" presId="urn:microsoft.com/office/officeart/2005/8/layout/radial6"/>
    <dgm:cxn modelId="{6B06087F-3612-42F7-A39B-C210C282ABBF}" type="presOf" srcId="{3913CC52-AE73-40E0-B033-EFC7AEBB3655}" destId="{C2BFFE74-7870-415A-9AAC-FB4CB2834648}" srcOrd="0" destOrd="0" presId="urn:microsoft.com/office/officeart/2005/8/layout/radial6"/>
    <dgm:cxn modelId="{44CA2882-9829-4BBD-AE13-DA49782FB905}" type="presOf" srcId="{BF179177-EF15-4E3F-9331-B0958DA95E7D}" destId="{D44AED22-62A8-421A-BAA3-4D41B317B0E0}" srcOrd="0" destOrd="0" presId="urn:microsoft.com/office/officeart/2005/8/layout/radial6"/>
    <dgm:cxn modelId="{0629BF85-23A9-4F28-A1B5-766A7A56525A}" type="presOf" srcId="{597DB3CF-2A44-4075-86A6-BAD19453EA0E}" destId="{74EE6410-8A40-41F7-B9C5-00709CE3A6A8}" srcOrd="0" destOrd="0" presId="urn:microsoft.com/office/officeart/2005/8/layout/radial6"/>
    <dgm:cxn modelId="{21666390-A619-4C2C-8804-DE98E5A09B97}" type="presOf" srcId="{2D72306D-B566-443B-84C1-A5B4FA4FB67B}" destId="{1347DF26-3C37-4CD7-9184-9DB043BDB424}" srcOrd="0" destOrd="0" presId="urn:microsoft.com/office/officeart/2005/8/layout/radial6"/>
    <dgm:cxn modelId="{EF2906B0-56BF-4D2B-8450-87E3D5A27603}" type="presOf" srcId="{221BA354-3C0E-4E48-A9C4-3B3EB77C38E4}" destId="{E864D6EE-C885-46AA-A5D8-CC2B397DFFF9}" srcOrd="0" destOrd="0" presId="urn:microsoft.com/office/officeart/2005/8/layout/radial6"/>
    <dgm:cxn modelId="{20816DB5-A379-4551-B0D9-499397B7249A}" srcId="{597DB3CF-2A44-4075-86A6-BAD19453EA0E}" destId="{B436513A-5DB9-4977-A2C9-A18F52550DD9}" srcOrd="1" destOrd="0" parTransId="{F2A95BCA-34B3-4B5D-9DD5-56BC2888A4DB}" sibTransId="{C2E7B8CC-E5CD-402F-BDED-7CA015799931}"/>
    <dgm:cxn modelId="{31E1DFB5-6A75-407B-A182-C976A2526878}" srcId="{597DB3CF-2A44-4075-86A6-BAD19453EA0E}" destId="{8EA2B884-D867-4C67-B610-2F6BE84BF7D7}" srcOrd="4" destOrd="0" parTransId="{4946F08B-F628-4A11-A402-02A62B426B38}" sibTransId="{AF275686-03E0-4D36-96D3-7858E956F330}"/>
    <dgm:cxn modelId="{458561BC-30F8-482C-A1DF-6FCDC78788D3}" srcId="{0F5DC877-73AE-4114-943D-4D18F4C19683}" destId="{597DB3CF-2A44-4075-86A6-BAD19453EA0E}" srcOrd="0" destOrd="0" parTransId="{1049352C-4D27-43FD-A567-527AC1BA2CC4}" sibTransId="{9C4C4D9D-28D0-42D9-A31C-42E70BED2E0D}"/>
    <dgm:cxn modelId="{47DAE9BD-6C9F-4901-AB02-A2EF8DFA7EAF}" type="presOf" srcId="{122C2B7D-CA22-4712-A998-8C4F1FD53DEB}" destId="{3D55AAF8-1F49-44ED-9C99-789B1EBC8A6A}" srcOrd="0" destOrd="0" presId="urn:microsoft.com/office/officeart/2005/8/layout/radial6"/>
    <dgm:cxn modelId="{51E060C0-4DBF-4F8D-B232-BE604D31B0C3}" type="presOf" srcId="{F5AB08B8-291B-4DD6-A35B-97AF68DB80E7}" destId="{01C17E25-9902-4D7E-BFD1-22EBBA2F89BA}" srcOrd="0" destOrd="0" presId="urn:microsoft.com/office/officeart/2005/8/layout/radial6"/>
    <dgm:cxn modelId="{FFAB72C2-0218-4E2E-968F-D520853B95E7}" srcId="{597DB3CF-2A44-4075-86A6-BAD19453EA0E}" destId="{18A8E95F-5209-40B3-8691-1A6DE1C89140}" srcOrd="8" destOrd="0" parTransId="{CB067EAC-FD2D-47BA-8C4F-9DC62A5A2FED}" sibTransId="{56615FB3-4632-4611-8141-A67FE2D470D3}"/>
    <dgm:cxn modelId="{01E969C9-9F52-4B7B-AECF-D0438FD005D2}" type="presOf" srcId="{BC539F5F-8C29-4C34-9A11-5E7467D1B73A}" destId="{8AD23B75-1A26-4639-A3CE-EDE9E51CB2B1}" srcOrd="0" destOrd="0" presId="urn:microsoft.com/office/officeart/2005/8/layout/radial6"/>
    <dgm:cxn modelId="{6989A1CC-1545-4E0B-ACAF-FD4807A88F3A}" type="presOf" srcId="{B436513A-5DB9-4977-A2C9-A18F52550DD9}" destId="{44C24B51-5EAC-4B95-AF4F-410A83E6EE24}" srcOrd="0" destOrd="0" presId="urn:microsoft.com/office/officeart/2005/8/layout/radial6"/>
    <dgm:cxn modelId="{587978CD-C53D-4C6B-833E-2474A5EC7AA2}" srcId="{597DB3CF-2A44-4075-86A6-BAD19453EA0E}" destId="{C0A0548B-F04C-4202-895D-41621D650C88}" srcOrd="6" destOrd="0" parTransId="{F9A91310-5F97-42E1-A66B-E834E9DEC034}" sibTransId="{6E181377-2DD5-4C80-B03A-BDD2C11D9C97}"/>
    <dgm:cxn modelId="{3F4F7CCE-D54E-4768-AEFB-16DAAD2430BD}" type="presOf" srcId="{6E181377-2DD5-4C80-B03A-BDD2C11D9C97}" destId="{17C00496-6A90-4D18-A629-052E1F1DAA20}" srcOrd="0" destOrd="0" presId="urn:microsoft.com/office/officeart/2005/8/layout/radial6"/>
    <dgm:cxn modelId="{E01B58D0-FB47-423E-ACEF-ADB5FD10A654}" type="presOf" srcId="{C0A0548B-F04C-4202-895D-41621D650C88}" destId="{CC3B6DB1-9F38-4C8C-9DC2-93497A94B96E}" srcOrd="0" destOrd="0" presId="urn:microsoft.com/office/officeart/2005/8/layout/radial6"/>
    <dgm:cxn modelId="{8FC412D4-A287-45DC-9EC6-4A7E5F4E5032}" type="presOf" srcId="{6B61CCC8-6CF9-4DEA-B438-AAFEF766C044}" destId="{26195433-9682-4B2C-B20D-3F64494DF730}" srcOrd="0" destOrd="0" presId="urn:microsoft.com/office/officeart/2005/8/layout/radial6"/>
    <dgm:cxn modelId="{3AB734D4-BF8D-40D4-8AAE-4B24932B4F00}" type="presOf" srcId="{0F5DC877-73AE-4114-943D-4D18F4C19683}" destId="{2AEFD798-1C9F-4EE5-A71F-B9130D63B666}" srcOrd="0" destOrd="0" presId="urn:microsoft.com/office/officeart/2005/8/layout/radial6"/>
    <dgm:cxn modelId="{1E11F4F0-0AFF-485A-9156-2FDD9F3FE481}" srcId="{597DB3CF-2A44-4075-86A6-BAD19453EA0E}" destId="{3913CC52-AE73-40E0-B033-EFC7AEBB3655}" srcOrd="7" destOrd="0" parTransId="{A99790CF-6F84-4106-84C0-B6BBDE03EE39}" sibTransId="{DC39C72A-4645-47CA-AB2C-2E69D6288465}"/>
    <dgm:cxn modelId="{2368C7F6-1D27-44EB-8820-60CF038602AF}" type="presOf" srcId="{56615FB3-4632-4611-8141-A67FE2D470D3}" destId="{63499320-A483-4B05-BF8A-3D437D611FAF}" srcOrd="0" destOrd="0" presId="urn:microsoft.com/office/officeart/2005/8/layout/radial6"/>
    <dgm:cxn modelId="{072C48F8-0867-480D-B45C-E2EB47D962B4}" srcId="{597DB3CF-2A44-4075-86A6-BAD19453EA0E}" destId="{221BA354-3C0E-4E48-A9C4-3B3EB77C38E4}" srcOrd="5" destOrd="0" parTransId="{684C6DED-C860-476A-951C-4A605A51FDF3}" sibTransId="{BC539F5F-8C29-4C34-9A11-5E7467D1B73A}"/>
    <dgm:cxn modelId="{B2D0C8F9-0A73-4D89-B592-FFA58B8385D2}" srcId="{597DB3CF-2A44-4075-86A6-BAD19453EA0E}" destId="{D82F9863-EDEB-4B0B-AD98-61E782C6715C}" srcOrd="9" destOrd="0" parTransId="{A1C0693E-FFC0-496F-92C5-21E51080019A}" sibTransId="{26FCCA03-B313-4CFE-8F3E-AE99081FF262}"/>
    <dgm:cxn modelId="{3A7D58FC-1518-4407-98B5-1096B9C1CFD0}" type="presOf" srcId="{A72BE87A-DF90-4B04-A004-55550071B70F}" destId="{2AFE1EE4-35CA-4FC3-836E-F8364AD524C1}" srcOrd="0" destOrd="0" presId="urn:microsoft.com/office/officeart/2005/8/layout/radial6"/>
    <dgm:cxn modelId="{5182D5B4-B96A-4DC7-AE35-11812E487A48}" type="presParOf" srcId="{2AEFD798-1C9F-4EE5-A71F-B9130D63B666}" destId="{74EE6410-8A40-41F7-B9C5-00709CE3A6A8}" srcOrd="0" destOrd="0" presId="urn:microsoft.com/office/officeart/2005/8/layout/radial6"/>
    <dgm:cxn modelId="{D3014498-B662-4C81-AF40-5380B2B14E05}" type="presParOf" srcId="{2AEFD798-1C9F-4EE5-A71F-B9130D63B666}" destId="{3AD4FFE8-BD74-4754-8D5A-CDBC6780C3DD}" srcOrd="1" destOrd="0" presId="urn:microsoft.com/office/officeart/2005/8/layout/radial6"/>
    <dgm:cxn modelId="{FD76839B-D950-44AA-BD0C-2EF4B5C4CBF6}" type="presParOf" srcId="{2AEFD798-1C9F-4EE5-A71F-B9130D63B666}" destId="{C48AF939-F42A-49DE-A76D-B53BF8EEBC14}" srcOrd="2" destOrd="0" presId="urn:microsoft.com/office/officeart/2005/8/layout/radial6"/>
    <dgm:cxn modelId="{74FE945E-E3DB-4771-A9D2-3BBA9C4187C7}" type="presParOf" srcId="{2AEFD798-1C9F-4EE5-A71F-B9130D63B666}" destId="{0F5D38A5-2510-49AC-8E47-D8A5B9538002}" srcOrd="3" destOrd="0" presId="urn:microsoft.com/office/officeart/2005/8/layout/radial6"/>
    <dgm:cxn modelId="{AEE47F02-D36F-4941-BB9B-9E0508BAA927}" type="presParOf" srcId="{2AEFD798-1C9F-4EE5-A71F-B9130D63B666}" destId="{44C24B51-5EAC-4B95-AF4F-410A83E6EE24}" srcOrd="4" destOrd="0" presId="urn:microsoft.com/office/officeart/2005/8/layout/radial6"/>
    <dgm:cxn modelId="{44D77368-CDCD-42B1-BDC3-43D5A4985092}" type="presParOf" srcId="{2AEFD798-1C9F-4EE5-A71F-B9130D63B666}" destId="{5BD2BF5F-0335-4439-8D12-D0AF13D09F3E}" srcOrd="5" destOrd="0" presId="urn:microsoft.com/office/officeart/2005/8/layout/radial6"/>
    <dgm:cxn modelId="{8EA562B1-F0B4-4EB2-B941-F845386F9B5A}" type="presParOf" srcId="{2AEFD798-1C9F-4EE5-A71F-B9130D63B666}" destId="{77463E57-3848-4CAC-83EC-10764E8EE6CD}" srcOrd="6" destOrd="0" presId="urn:microsoft.com/office/officeart/2005/8/layout/radial6"/>
    <dgm:cxn modelId="{6F431396-55D8-4250-BA5D-64AC5CE1114D}" type="presParOf" srcId="{2AEFD798-1C9F-4EE5-A71F-B9130D63B666}" destId="{D63A4BE4-BBE9-4907-AE90-81854EFA00ED}" srcOrd="7" destOrd="0" presId="urn:microsoft.com/office/officeart/2005/8/layout/radial6"/>
    <dgm:cxn modelId="{AEF74B9E-97F8-48F2-85B8-3FD5E7F31D44}" type="presParOf" srcId="{2AEFD798-1C9F-4EE5-A71F-B9130D63B666}" destId="{BBD38385-08BB-4E71-8F49-D1CC571FEDD9}" srcOrd="8" destOrd="0" presId="urn:microsoft.com/office/officeart/2005/8/layout/radial6"/>
    <dgm:cxn modelId="{A7E58F40-2281-4439-8179-9F56617325CE}" type="presParOf" srcId="{2AEFD798-1C9F-4EE5-A71F-B9130D63B666}" destId="{01C17E25-9902-4D7E-BFD1-22EBBA2F89BA}" srcOrd="9" destOrd="0" presId="urn:microsoft.com/office/officeart/2005/8/layout/radial6"/>
    <dgm:cxn modelId="{5BF6EB62-01FE-49FF-A343-496D10F8DCC8}" type="presParOf" srcId="{2AEFD798-1C9F-4EE5-A71F-B9130D63B666}" destId="{6B908EB0-18EA-4D5B-930E-F84ABAD1AB8B}" srcOrd="10" destOrd="0" presId="urn:microsoft.com/office/officeart/2005/8/layout/radial6"/>
    <dgm:cxn modelId="{2E21890F-58E7-48D0-A312-E4C35EC1FE68}" type="presParOf" srcId="{2AEFD798-1C9F-4EE5-A71F-B9130D63B666}" destId="{EBEC7248-A99A-408B-936E-980D25217D4B}" srcOrd="11" destOrd="0" presId="urn:microsoft.com/office/officeart/2005/8/layout/radial6"/>
    <dgm:cxn modelId="{744F6279-C22A-443F-8D8E-7AA1BC773704}" type="presParOf" srcId="{2AEFD798-1C9F-4EE5-A71F-B9130D63B666}" destId="{26195433-9682-4B2C-B20D-3F64494DF730}" srcOrd="12" destOrd="0" presId="urn:microsoft.com/office/officeart/2005/8/layout/radial6"/>
    <dgm:cxn modelId="{5BBA7A86-B476-4071-AF46-7B8A45D912A2}" type="presParOf" srcId="{2AEFD798-1C9F-4EE5-A71F-B9130D63B666}" destId="{F0C31AF4-CA07-4923-99B0-440444BAF954}" srcOrd="13" destOrd="0" presId="urn:microsoft.com/office/officeart/2005/8/layout/radial6"/>
    <dgm:cxn modelId="{49E684B2-F017-42C6-A9CC-CCA1B3D338BD}" type="presParOf" srcId="{2AEFD798-1C9F-4EE5-A71F-B9130D63B666}" destId="{53B552E1-4428-4BDC-A4C8-50F6CCBB45F9}" srcOrd="14" destOrd="0" presId="urn:microsoft.com/office/officeart/2005/8/layout/radial6"/>
    <dgm:cxn modelId="{6EEDEB5E-15EA-4B2A-B57F-FB08E3F3A08F}" type="presParOf" srcId="{2AEFD798-1C9F-4EE5-A71F-B9130D63B666}" destId="{B7211D18-152A-4E50-8773-6C9333572134}" srcOrd="15" destOrd="0" presId="urn:microsoft.com/office/officeart/2005/8/layout/radial6"/>
    <dgm:cxn modelId="{491DDBAE-B08C-4987-9675-E0622B614746}" type="presParOf" srcId="{2AEFD798-1C9F-4EE5-A71F-B9130D63B666}" destId="{E864D6EE-C885-46AA-A5D8-CC2B397DFFF9}" srcOrd="16" destOrd="0" presId="urn:microsoft.com/office/officeart/2005/8/layout/radial6"/>
    <dgm:cxn modelId="{A5AB4752-8EC2-4B18-9AD7-3DD33F35F813}" type="presParOf" srcId="{2AEFD798-1C9F-4EE5-A71F-B9130D63B666}" destId="{2670480A-03B6-4522-B54D-E8816957B65A}" srcOrd="17" destOrd="0" presId="urn:microsoft.com/office/officeart/2005/8/layout/radial6"/>
    <dgm:cxn modelId="{A9ECE5BC-2B45-4B18-BF6C-BF7E551F09E5}" type="presParOf" srcId="{2AEFD798-1C9F-4EE5-A71F-B9130D63B666}" destId="{8AD23B75-1A26-4639-A3CE-EDE9E51CB2B1}" srcOrd="18" destOrd="0" presId="urn:microsoft.com/office/officeart/2005/8/layout/radial6"/>
    <dgm:cxn modelId="{277B0602-C09E-4E2B-9981-852E128FC6BD}" type="presParOf" srcId="{2AEFD798-1C9F-4EE5-A71F-B9130D63B666}" destId="{CC3B6DB1-9F38-4C8C-9DC2-93497A94B96E}" srcOrd="19" destOrd="0" presId="urn:microsoft.com/office/officeart/2005/8/layout/radial6"/>
    <dgm:cxn modelId="{BAE149FE-7AA2-42FF-80C1-03D5CD86E61D}" type="presParOf" srcId="{2AEFD798-1C9F-4EE5-A71F-B9130D63B666}" destId="{6B2C682C-414C-4EB8-AEF0-189067861FE4}" srcOrd="20" destOrd="0" presId="urn:microsoft.com/office/officeart/2005/8/layout/radial6"/>
    <dgm:cxn modelId="{2D626A91-6D3D-45BA-AD6A-91631EEF44DD}" type="presParOf" srcId="{2AEFD798-1C9F-4EE5-A71F-B9130D63B666}" destId="{17C00496-6A90-4D18-A629-052E1F1DAA20}" srcOrd="21" destOrd="0" presId="urn:microsoft.com/office/officeart/2005/8/layout/radial6"/>
    <dgm:cxn modelId="{CA7DD50A-DCDB-47B1-8F72-A2D0FCC17A5C}" type="presParOf" srcId="{2AEFD798-1C9F-4EE5-A71F-B9130D63B666}" destId="{C2BFFE74-7870-415A-9AAC-FB4CB2834648}" srcOrd="22" destOrd="0" presId="urn:microsoft.com/office/officeart/2005/8/layout/radial6"/>
    <dgm:cxn modelId="{26EE71B1-BE75-43C7-8B5F-C3F521E854D5}" type="presParOf" srcId="{2AEFD798-1C9F-4EE5-A71F-B9130D63B666}" destId="{429D5B9E-701E-467B-AAF4-BB7063D33EC1}" srcOrd="23" destOrd="0" presId="urn:microsoft.com/office/officeart/2005/8/layout/radial6"/>
    <dgm:cxn modelId="{2CE028B3-534D-4F60-877C-5BAFA6D52D1B}" type="presParOf" srcId="{2AEFD798-1C9F-4EE5-A71F-B9130D63B666}" destId="{58FD0634-31AC-40C7-934B-E2FC554EB077}" srcOrd="24" destOrd="0" presId="urn:microsoft.com/office/officeart/2005/8/layout/radial6"/>
    <dgm:cxn modelId="{385CDB9F-4C0C-4B8F-8BBD-D6508C8550AE}" type="presParOf" srcId="{2AEFD798-1C9F-4EE5-A71F-B9130D63B666}" destId="{09746A48-843F-4DB3-A6F2-21D0ECF736EB}" srcOrd="25" destOrd="0" presId="urn:microsoft.com/office/officeart/2005/8/layout/radial6"/>
    <dgm:cxn modelId="{750F997B-7067-4536-860C-393DB0674CB2}" type="presParOf" srcId="{2AEFD798-1C9F-4EE5-A71F-B9130D63B666}" destId="{821EDEE8-7E1C-4304-93B3-15E58F9B9327}" srcOrd="26" destOrd="0" presId="urn:microsoft.com/office/officeart/2005/8/layout/radial6"/>
    <dgm:cxn modelId="{184C8336-7047-41B9-9620-3B35F8C0BF32}" type="presParOf" srcId="{2AEFD798-1C9F-4EE5-A71F-B9130D63B666}" destId="{63499320-A483-4B05-BF8A-3D437D611FAF}" srcOrd="27" destOrd="0" presId="urn:microsoft.com/office/officeart/2005/8/layout/radial6"/>
    <dgm:cxn modelId="{65B38B72-321F-49D3-861E-BE3DCFB0C6F3}" type="presParOf" srcId="{2AEFD798-1C9F-4EE5-A71F-B9130D63B666}" destId="{B85584DD-C175-41DF-B112-06A914663B54}" srcOrd="28" destOrd="0" presId="urn:microsoft.com/office/officeart/2005/8/layout/radial6"/>
    <dgm:cxn modelId="{49AB40B5-6CEF-4D5F-B51B-26B9CED0532A}" type="presParOf" srcId="{2AEFD798-1C9F-4EE5-A71F-B9130D63B666}" destId="{6C9F254F-FF36-4A03-8858-A0723D381EC0}" srcOrd="29" destOrd="0" presId="urn:microsoft.com/office/officeart/2005/8/layout/radial6"/>
    <dgm:cxn modelId="{82ABDB51-6B2C-41E4-996C-94513306C95F}" type="presParOf" srcId="{2AEFD798-1C9F-4EE5-A71F-B9130D63B666}" destId="{95DE84BA-1CD0-4678-BF35-165722383E26}" srcOrd="30" destOrd="0" presId="urn:microsoft.com/office/officeart/2005/8/layout/radial6"/>
    <dgm:cxn modelId="{888ECCF7-290A-44CF-856E-F73B611D187A}" type="presParOf" srcId="{2AEFD798-1C9F-4EE5-A71F-B9130D63B666}" destId="{1347DF26-3C37-4CD7-9184-9DB043BDB424}" srcOrd="31" destOrd="0" presId="urn:microsoft.com/office/officeart/2005/8/layout/radial6"/>
    <dgm:cxn modelId="{49BF8D62-CFBD-4D7B-86A2-5CD1F1506283}" type="presParOf" srcId="{2AEFD798-1C9F-4EE5-A71F-B9130D63B666}" destId="{FF05D658-CABF-4F12-878B-2CB2F58F8E84}" srcOrd="32" destOrd="0" presId="urn:microsoft.com/office/officeart/2005/8/layout/radial6"/>
    <dgm:cxn modelId="{46F2F510-22AE-4317-AA48-5B6185DAD51A}" type="presParOf" srcId="{2AEFD798-1C9F-4EE5-A71F-B9130D63B666}" destId="{D44AED22-62A8-421A-BAA3-4D41B317B0E0}" srcOrd="33" destOrd="0" presId="urn:microsoft.com/office/officeart/2005/8/layout/radial6"/>
    <dgm:cxn modelId="{D2C4D51A-D2D2-4568-97BD-091EEA9F6401}" type="presParOf" srcId="{2AEFD798-1C9F-4EE5-A71F-B9130D63B666}" destId="{2AFE1EE4-35CA-4FC3-836E-F8364AD524C1}" srcOrd="34" destOrd="0" presId="urn:microsoft.com/office/officeart/2005/8/layout/radial6"/>
    <dgm:cxn modelId="{25E05AAC-2E5E-49E5-AC02-E07C37C86B97}" type="presParOf" srcId="{2AEFD798-1C9F-4EE5-A71F-B9130D63B666}" destId="{4EF5B78F-09ED-45C8-8C5F-2B004B40DB85}" srcOrd="35" destOrd="0" presId="urn:microsoft.com/office/officeart/2005/8/layout/radial6"/>
    <dgm:cxn modelId="{76D1389F-C3C2-47F4-AFD5-58680F97EAE2}" type="presParOf" srcId="{2AEFD798-1C9F-4EE5-A71F-B9130D63B666}" destId="{3D55AAF8-1F49-44ED-9C99-789B1EBC8A6A}" srcOrd="36"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8026AE68-B175-49E9-B775-54A39F5D7173}" type="doc">
      <dgm:prSet loTypeId="urn:microsoft.com/office/officeart/2008/layout/HorizontalMultiLevelHierarchy" loCatId="hierarchy" qsTypeId="urn:microsoft.com/office/officeart/2005/8/quickstyle/simple1" qsCatId="simple" csTypeId="urn:microsoft.com/office/officeart/2005/8/colors/accent3_1" csCatId="accent3" phldr="1"/>
      <dgm:spPr/>
      <dgm:t>
        <a:bodyPr/>
        <a:lstStyle/>
        <a:p>
          <a:endParaRPr lang="it-IT"/>
        </a:p>
      </dgm:t>
    </dgm:pt>
    <dgm:pt modelId="{FD06709C-6196-4F2A-938E-6C82840B7D99}">
      <dgm:prSet phldrT="[Testo]" custT="1"/>
      <dgm:spPr/>
      <dgm:t>
        <a:bodyPr/>
        <a:lstStyle/>
        <a:p>
          <a:r>
            <a:rPr lang="it-IT" sz="2800" dirty="0">
              <a:solidFill>
                <a:schemeClr val="tx1">
                  <a:lumMod val="65000"/>
                  <a:lumOff val="35000"/>
                </a:schemeClr>
              </a:solidFill>
              <a:latin typeface="Century Gothic" panose="020B0502020202020204" pitchFamily="34" charset="0"/>
            </a:rPr>
            <a:t>Progetti</a:t>
          </a:r>
        </a:p>
      </dgm:t>
    </dgm:pt>
    <dgm:pt modelId="{A3C35C5E-A73E-4951-9608-FA714A05C2F7}" type="parTrans" cxnId="{20646DF1-51AF-4B75-964C-E7103B6F0A9A}">
      <dgm:prSet/>
      <dgm:spPr/>
      <dgm:t>
        <a:bodyPr/>
        <a:lstStyle/>
        <a:p>
          <a:endParaRPr lang="it-IT"/>
        </a:p>
      </dgm:t>
    </dgm:pt>
    <dgm:pt modelId="{BFBAE1A0-D6F9-4A54-8A51-2CF96887E958}" type="sibTrans" cxnId="{20646DF1-51AF-4B75-964C-E7103B6F0A9A}">
      <dgm:prSet/>
      <dgm:spPr/>
      <dgm:t>
        <a:bodyPr/>
        <a:lstStyle/>
        <a:p>
          <a:endParaRPr lang="it-IT"/>
        </a:p>
      </dgm:t>
    </dgm:pt>
    <dgm:pt modelId="{C53DF2DF-7436-4394-9501-B10D41528C83}">
      <dgm:prSet custT="1"/>
      <dgm:spPr/>
      <dgm:t>
        <a:bodyPr/>
        <a:lstStyle/>
        <a:p>
          <a:r>
            <a:rPr lang="it-IT" sz="1200" b="1" dirty="0">
              <a:solidFill>
                <a:schemeClr val="tx1">
                  <a:lumMod val="65000"/>
                  <a:lumOff val="35000"/>
                </a:schemeClr>
              </a:solidFill>
              <a:latin typeface="Century Gothic" panose="020B0502020202020204" pitchFamily="34" charset="0"/>
            </a:rPr>
            <a:t>PROGETTO SEGNACOLLO STANDARD</a:t>
          </a:r>
          <a:endParaRPr lang="it-IT" sz="1200" dirty="0">
            <a:solidFill>
              <a:schemeClr val="tx1">
                <a:lumMod val="65000"/>
                <a:lumOff val="35000"/>
              </a:schemeClr>
            </a:solidFill>
            <a:latin typeface="Century Gothic" panose="020B0502020202020204" pitchFamily="34" charset="0"/>
          </a:endParaRPr>
        </a:p>
      </dgm:t>
    </dgm:pt>
    <dgm:pt modelId="{5D91B983-2280-44CD-8C76-F7007DC16357}" type="parTrans" cxnId="{867D39D8-1C6C-4C67-AB35-185ECE145CB6}">
      <dgm:prSet/>
      <dgm:spPr/>
      <dgm:t>
        <a:bodyPr/>
        <a:lstStyle/>
        <a:p>
          <a:endParaRPr lang="it-IT"/>
        </a:p>
      </dgm:t>
    </dgm:pt>
    <dgm:pt modelId="{930948D5-3551-4B5F-BB68-3D2D44A971D6}" type="sibTrans" cxnId="{867D39D8-1C6C-4C67-AB35-185ECE145CB6}">
      <dgm:prSet/>
      <dgm:spPr/>
      <dgm:t>
        <a:bodyPr/>
        <a:lstStyle/>
        <a:p>
          <a:endParaRPr lang="it-IT"/>
        </a:p>
      </dgm:t>
    </dgm:pt>
    <dgm:pt modelId="{9D1461E5-D90E-4C3F-AD7F-AE63FAD45698}">
      <dgm:prSet custT="1"/>
      <dgm:spPr/>
      <dgm:t>
        <a:bodyPr/>
        <a:lstStyle/>
        <a:p>
          <a:r>
            <a:rPr lang="it-IT" sz="1200" b="1" dirty="0">
              <a:solidFill>
                <a:schemeClr val="tx1">
                  <a:lumMod val="65000"/>
                  <a:lumOff val="35000"/>
                </a:schemeClr>
              </a:solidFill>
              <a:latin typeface="Century Gothic" panose="020B0502020202020204" pitchFamily="34" charset="0"/>
            </a:rPr>
            <a:t>COLLI STANDARD</a:t>
          </a:r>
          <a:endParaRPr lang="it-IT" sz="1200" dirty="0">
            <a:solidFill>
              <a:schemeClr val="tx1">
                <a:lumMod val="65000"/>
                <a:lumOff val="35000"/>
              </a:schemeClr>
            </a:solidFill>
            <a:latin typeface="Century Gothic" panose="020B0502020202020204" pitchFamily="34" charset="0"/>
          </a:endParaRPr>
        </a:p>
      </dgm:t>
    </dgm:pt>
    <dgm:pt modelId="{60D612C8-E340-4F46-9207-7C92A097B88B}" type="parTrans" cxnId="{6FE7495A-FDDE-49F0-BC94-6CE9AD297741}">
      <dgm:prSet/>
      <dgm:spPr/>
      <dgm:t>
        <a:bodyPr/>
        <a:lstStyle/>
        <a:p>
          <a:endParaRPr lang="it-IT"/>
        </a:p>
      </dgm:t>
    </dgm:pt>
    <dgm:pt modelId="{F3C27C6F-8A0E-4BC2-9629-64E927898A0D}" type="sibTrans" cxnId="{6FE7495A-FDDE-49F0-BC94-6CE9AD297741}">
      <dgm:prSet/>
      <dgm:spPr/>
      <dgm:t>
        <a:bodyPr/>
        <a:lstStyle/>
        <a:p>
          <a:endParaRPr lang="it-IT"/>
        </a:p>
      </dgm:t>
    </dgm:pt>
    <dgm:pt modelId="{183E2B42-10B3-415E-98BA-A33378DDAD3C}">
      <dgm:prSet custT="1"/>
      <dgm:spPr/>
      <dgm:t>
        <a:bodyPr/>
        <a:lstStyle/>
        <a:p>
          <a:r>
            <a:rPr lang="it-IT" sz="1200" b="1" dirty="0">
              <a:solidFill>
                <a:schemeClr val="tx1">
                  <a:lumMod val="65000"/>
                  <a:lumOff val="35000"/>
                </a:schemeClr>
              </a:solidFill>
              <a:latin typeface="Century Gothic" panose="020B0502020202020204" pitchFamily="34" charset="0"/>
            </a:rPr>
            <a:t>FATTURAZIONE ELETTRONICA B2B</a:t>
          </a:r>
          <a:endParaRPr lang="it-IT" sz="1200" dirty="0">
            <a:solidFill>
              <a:schemeClr val="tx1">
                <a:lumMod val="65000"/>
                <a:lumOff val="35000"/>
              </a:schemeClr>
            </a:solidFill>
            <a:latin typeface="Century Gothic" panose="020B0502020202020204" pitchFamily="34" charset="0"/>
          </a:endParaRPr>
        </a:p>
      </dgm:t>
    </dgm:pt>
    <dgm:pt modelId="{3BBF8685-AD4B-4B22-BD6E-A2644DCFCBAC}" type="parTrans" cxnId="{B104516A-7C31-4B89-A24E-4BE065CD4A6B}">
      <dgm:prSet/>
      <dgm:spPr/>
      <dgm:t>
        <a:bodyPr/>
        <a:lstStyle/>
        <a:p>
          <a:endParaRPr lang="it-IT"/>
        </a:p>
      </dgm:t>
    </dgm:pt>
    <dgm:pt modelId="{3AF898DE-4857-4696-9081-B9C5A92A092B}" type="sibTrans" cxnId="{B104516A-7C31-4B89-A24E-4BE065CD4A6B}">
      <dgm:prSet/>
      <dgm:spPr/>
      <dgm:t>
        <a:bodyPr/>
        <a:lstStyle/>
        <a:p>
          <a:endParaRPr lang="it-IT"/>
        </a:p>
      </dgm:t>
    </dgm:pt>
    <dgm:pt modelId="{34422D71-2166-4925-906A-7B1C2A195D70}">
      <dgm:prSet custT="1"/>
      <dgm:spPr/>
      <dgm:t>
        <a:bodyPr/>
        <a:lstStyle/>
        <a:p>
          <a:r>
            <a:rPr lang="it-IT" sz="1200" b="1" dirty="0">
              <a:solidFill>
                <a:schemeClr val="tx1">
                  <a:lumMod val="65000"/>
                  <a:lumOff val="35000"/>
                </a:schemeClr>
              </a:solidFill>
              <a:latin typeface="Century Gothic" panose="020B0502020202020204" pitchFamily="34" charset="0"/>
            </a:rPr>
            <a:t>LOGISTICA COLLABORATIVA</a:t>
          </a:r>
          <a:endParaRPr lang="it-IT" sz="1200" dirty="0">
            <a:solidFill>
              <a:schemeClr val="tx1">
                <a:lumMod val="65000"/>
                <a:lumOff val="35000"/>
              </a:schemeClr>
            </a:solidFill>
            <a:latin typeface="Century Gothic" panose="020B0502020202020204" pitchFamily="34" charset="0"/>
          </a:endParaRPr>
        </a:p>
      </dgm:t>
    </dgm:pt>
    <dgm:pt modelId="{9685C461-3849-4BF5-B58D-578FCA306D8B}" type="parTrans" cxnId="{67C9E980-BB5A-4CC6-A26C-9E045A21339D}">
      <dgm:prSet/>
      <dgm:spPr/>
      <dgm:t>
        <a:bodyPr/>
        <a:lstStyle/>
        <a:p>
          <a:endParaRPr lang="it-IT"/>
        </a:p>
      </dgm:t>
    </dgm:pt>
    <dgm:pt modelId="{E3C9E06F-AB2C-46AF-9F7E-573DEDD16482}" type="sibTrans" cxnId="{67C9E980-BB5A-4CC6-A26C-9E045A21339D}">
      <dgm:prSet/>
      <dgm:spPr/>
      <dgm:t>
        <a:bodyPr/>
        <a:lstStyle/>
        <a:p>
          <a:endParaRPr lang="it-IT"/>
        </a:p>
      </dgm:t>
    </dgm:pt>
    <dgm:pt modelId="{653D9088-10C6-434F-BF62-A6CF3280D8AF}">
      <dgm:prSet custT="1"/>
      <dgm:spPr/>
      <dgm:t>
        <a:bodyPr/>
        <a:lstStyle/>
        <a:p>
          <a:r>
            <a:rPr lang="it-IT" sz="1200" b="1" dirty="0">
              <a:solidFill>
                <a:schemeClr val="tx1">
                  <a:lumMod val="65000"/>
                  <a:lumOff val="35000"/>
                </a:schemeClr>
              </a:solidFill>
              <a:latin typeface="Century Gothic" panose="020B0502020202020204" pitchFamily="34" charset="0"/>
            </a:rPr>
            <a:t>MEF</a:t>
          </a:r>
        </a:p>
      </dgm:t>
    </dgm:pt>
    <dgm:pt modelId="{7EE0A877-96F1-4686-8EB1-6205C542F0F6}" type="parTrans" cxnId="{0227F54C-5E08-49B9-8A73-8666BCCF653E}">
      <dgm:prSet/>
      <dgm:spPr/>
      <dgm:t>
        <a:bodyPr/>
        <a:lstStyle/>
        <a:p>
          <a:endParaRPr lang="it-IT"/>
        </a:p>
      </dgm:t>
    </dgm:pt>
    <dgm:pt modelId="{90838A7D-831F-4302-9A30-2DFD4EDDA865}" type="sibTrans" cxnId="{0227F54C-5E08-49B9-8A73-8666BCCF653E}">
      <dgm:prSet/>
      <dgm:spPr/>
      <dgm:t>
        <a:bodyPr/>
        <a:lstStyle/>
        <a:p>
          <a:endParaRPr lang="it-IT"/>
        </a:p>
      </dgm:t>
    </dgm:pt>
    <dgm:pt modelId="{D12A88AA-D1CF-455B-9092-61744510142D}">
      <dgm:prSet custT="1"/>
      <dgm:spPr/>
      <dgm:t>
        <a:bodyPr/>
        <a:lstStyle/>
        <a:p>
          <a:r>
            <a:rPr lang="it-IT" sz="1200" b="1" dirty="0">
              <a:solidFill>
                <a:schemeClr val="tx1">
                  <a:lumMod val="65000"/>
                  <a:lumOff val="35000"/>
                </a:schemeClr>
              </a:solidFill>
              <a:latin typeface="Century Gothic" panose="020B0502020202020204" pitchFamily="34" charset="0"/>
            </a:rPr>
            <a:t>SERIALIZZAZIONE</a:t>
          </a:r>
        </a:p>
      </dgm:t>
    </dgm:pt>
    <dgm:pt modelId="{93509449-2E64-489E-9A73-1CFE16B0689A}" type="parTrans" cxnId="{C379F778-6EA7-4DE2-9D62-B9CD3DDF4623}">
      <dgm:prSet/>
      <dgm:spPr/>
      <dgm:t>
        <a:bodyPr/>
        <a:lstStyle/>
        <a:p>
          <a:endParaRPr lang="it-IT"/>
        </a:p>
      </dgm:t>
    </dgm:pt>
    <dgm:pt modelId="{AE31646E-14CA-4273-8CFA-E9847DD1129D}" type="sibTrans" cxnId="{C379F778-6EA7-4DE2-9D62-B9CD3DDF4623}">
      <dgm:prSet/>
      <dgm:spPr/>
      <dgm:t>
        <a:bodyPr/>
        <a:lstStyle/>
        <a:p>
          <a:endParaRPr lang="it-IT"/>
        </a:p>
      </dgm:t>
    </dgm:pt>
    <dgm:pt modelId="{219986F2-7778-48DF-8EE5-85F2A8E8CFAB}" type="pres">
      <dgm:prSet presAssocID="{8026AE68-B175-49E9-B775-54A39F5D7173}" presName="Name0" presStyleCnt="0">
        <dgm:presLayoutVars>
          <dgm:chPref val="1"/>
          <dgm:dir/>
          <dgm:animOne val="branch"/>
          <dgm:animLvl val="lvl"/>
          <dgm:resizeHandles val="exact"/>
        </dgm:presLayoutVars>
      </dgm:prSet>
      <dgm:spPr/>
    </dgm:pt>
    <dgm:pt modelId="{938F637C-8015-46CE-8B33-574B7C276D86}" type="pres">
      <dgm:prSet presAssocID="{FD06709C-6196-4F2A-938E-6C82840B7D99}" presName="root1" presStyleCnt="0"/>
      <dgm:spPr/>
    </dgm:pt>
    <dgm:pt modelId="{F8A0448F-57BF-47E4-9FF0-2077A4AD0FBB}" type="pres">
      <dgm:prSet presAssocID="{FD06709C-6196-4F2A-938E-6C82840B7D99}" presName="LevelOneTextNode" presStyleLbl="node0" presStyleIdx="0" presStyleCnt="1">
        <dgm:presLayoutVars>
          <dgm:chPref val="3"/>
        </dgm:presLayoutVars>
      </dgm:prSet>
      <dgm:spPr/>
    </dgm:pt>
    <dgm:pt modelId="{12C0C3B0-C65A-4F6E-923C-B065E38788E9}" type="pres">
      <dgm:prSet presAssocID="{FD06709C-6196-4F2A-938E-6C82840B7D99}" presName="level2hierChild" presStyleCnt="0"/>
      <dgm:spPr/>
    </dgm:pt>
    <dgm:pt modelId="{FC9A7253-25C8-4338-86FB-3B722837759E}" type="pres">
      <dgm:prSet presAssocID="{5D91B983-2280-44CD-8C76-F7007DC16357}" presName="conn2-1" presStyleLbl="parChTrans1D2" presStyleIdx="0" presStyleCnt="6"/>
      <dgm:spPr/>
    </dgm:pt>
    <dgm:pt modelId="{BE2970AD-43BB-4059-8152-337D0C49A126}" type="pres">
      <dgm:prSet presAssocID="{5D91B983-2280-44CD-8C76-F7007DC16357}" presName="connTx" presStyleLbl="parChTrans1D2" presStyleIdx="0" presStyleCnt="6"/>
      <dgm:spPr/>
    </dgm:pt>
    <dgm:pt modelId="{BD7C799F-CD71-4111-8BC0-2D6BBC5F3458}" type="pres">
      <dgm:prSet presAssocID="{C53DF2DF-7436-4394-9501-B10D41528C83}" presName="root2" presStyleCnt="0"/>
      <dgm:spPr/>
    </dgm:pt>
    <dgm:pt modelId="{D958065A-67B5-47E4-A32B-8FB70E6048DB}" type="pres">
      <dgm:prSet presAssocID="{C53DF2DF-7436-4394-9501-B10D41528C83}" presName="LevelTwoTextNode" presStyleLbl="node2" presStyleIdx="0" presStyleCnt="6">
        <dgm:presLayoutVars>
          <dgm:chPref val="3"/>
        </dgm:presLayoutVars>
      </dgm:prSet>
      <dgm:spPr/>
    </dgm:pt>
    <dgm:pt modelId="{7422D727-F1BB-4CDD-912B-9F5F65B564E1}" type="pres">
      <dgm:prSet presAssocID="{C53DF2DF-7436-4394-9501-B10D41528C83}" presName="level3hierChild" presStyleCnt="0"/>
      <dgm:spPr/>
    </dgm:pt>
    <dgm:pt modelId="{A1A7D8A1-D5B1-439F-9288-9253DE39864C}" type="pres">
      <dgm:prSet presAssocID="{60D612C8-E340-4F46-9207-7C92A097B88B}" presName="conn2-1" presStyleLbl="parChTrans1D2" presStyleIdx="1" presStyleCnt="6"/>
      <dgm:spPr/>
    </dgm:pt>
    <dgm:pt modelId="{95F93367-F82F-4260-BF8E-B6F7FCC2887E}" type="pres">
      <dgm:prSet presAssocID="{60D612C8-E340-4F46-9207-7C92A097B88B}" presName="connTx" presStyleLbl="parChTrans1D2" presStyleIdx="1" presStyleCnt="6"/>
      <dgm:spPr/>
    </dgm:pt>
    <dgm:pt modelId="{4BE3E561-8F91-47F2-B986-A900F4E96FDC}" type="pres">
      <dgm:prSet presAssocID="{9D1461E5-D90E-4C3F-AD7F-AE63FAD45698}" presName="root2" presStyleCnt="0"/>
      <dgm:spPr/>
    </dgm:pt>
    <dgm:pt modelId="{84523785-F4A0-48A8-9332-7653BC4E0671}" type="pres">
      <dgm:prSet presAssocID="{9D1461E5-D90E-4C3F-AD7F-AE63FAD45698}" presName="LevelTwoTextNode" presStyleLbl="node2" presStyleIdx="1" presStyleCnt="6">
        <dgm:presLayoutVars>
          <dgm:chPref val="3"/>
        </dgm:presLayoutVars>
      </dgm:prSet>
      <dgm:spPr/>
    </dgm:pt>
    <dgm:pt modelId="{DC6332A4-5743-4AF5-BBFE-602B9EEAA3AB}" type="pres">
      <dgm:prSet presAssocID="{9D1461E5-D90E-4C3F-AD7F-AE63FAD45698}" presName="level3hierChild" presStyleCnt="0"/>
      <dgm:spPr/>
    </dgm:pt>
    <dgm:pt modelId="{D6E506C6-0D77-4A34-A6B2-8D637197A608}" type="pres">
      <dgm:prSet presAssocID="{3BBF8685-AD4B-4B22-BD6E-A2644DCFCBAC}" presName="conn2-1" presStyleLbl="parChTrans1D2" presStyleIdx="2" presStyleCnt="6"/>
      <dgm:spPr/>
    </dgm:pt>
    <dgm:pt modelId="{97DB1B8C-E2F9-4656-8989-04BF5A3477C6}" type="pres">
      <dgm:prSet presAssocID="{3BBF8685-AD4B-4B22-BD6E-A2644DCFCBAC}" presName="connTx" presStyleLbl="parChTrans1D2" presStyleIdx="2" presStyleCnt="6"/>
      <dgm:spPr/>
    </dgm:pt>
    <dgm:pt modelId="{5EB2915E-C83F-4E01-8642-FF7AB24B8F9B}" type="pres">
      <dgm:prSet presAssocID="{183E2B42-10B3-415E-98BA-A33378DDAD3C}" presName="root2" presStyleCnt="0"/>
      <dgm:spPr/>
    </dgm:pt>
    <dgm:pt modelId="{03308B70-52E3-4993-BD91-A351F953917B}" type="pres">
      <dgm:prSet presAssocID="{183E2B42-10B3-415E-98BA-A33378DDAD3C}" presName="LevelTwoTextNode" presStyleLbl="node2" presStyleIdx="2" presStyleCnt="6">
        <dgm:presLayoutVars>
          <dgm:chPref val="3"/>
        </dgm:presLayoutVars>
      </dgm:prSet>
      <dgm:spPr/>
    </dgm:pt>
    <dgm:pt modelId="{172C2959-2909-4D8D-8275-7EE20CD3A7B5}" type="pres">
      <dgm:prSet presAssocID="{183E2B42-10B3-415E-98BA-A33378DDAD3C}" presName="level3hierChild" presStyleCnt="0"/>
      <dgm:spPr/>
    </dgm:pt>
    <dgm:pt modelId="{46CC7662-D324-4CAA-BF67-8D13A349A7F4}" type="pres">
      <dgm:prSet presAssocID="{9685C461-3849-4BF5-B58D-578FCA306D8B}" presName="conn2-1" presStyleLbl="parChTrans1D2" presStyleIdx="3" presStyleCnt="6"/>
      <dgm:spPr/>
    </dgm:pt>
    <dgm:pt modelId="{0248BFA4-1A34-4877-B577-A0E8A6E2246D}" type="pres">
      <dgm:prSet presAssocID="{9685C461-3849-4BF5-B58D-578FCA306D8B}" presName="connTx" presStyleLbl="parChTrans1D2" presStyleIdx="3" presStyleCnt="6"/>
      <dgm:spPr/>
    </dgm:pt>
    <dgm:pt modelId="{0E3C8B85-F8C6-4BC4-B107-E10AB01C91C7}" type="pres">
      <dgm:prSet presAssocID="{34422D71-2166-4925-906A-7B1C2A195D70}" presName="root2" presStyleCnt="0"/>
      <dgm:spPr/>
    </dgm:pt>
    <dgm:pt modelId="{8B1D4AF3-2BCB-4C07-B2C1-A2AAD934CB07}" type="pres">
      <dgm:prSet presAssocID="{34422D71-2166-4925-906A-7B1C2A195D70}" presName="LevelTwoTextNode" presStyleLbl="node2" presStyleIdx="3" presStyleCnt="6">
        <dgm:presLayoutVars>
          <dgm:chPref val="3"/>
        </dgm:presLayoutVars>
      </dgm:prSet>
      <dgm:spPr/>
    </dgm:pt>
    <dgm:pt modelId="{52C1FAC7-9131-4722-B9C7-D89DC0E88E19}" type="pres">
      <dgm:prSet presAssocID="{34422D71-2166-4925-906A-7B1C2A195D70}" presName="level3hierChild" presStyleCnt="0"/>
      <dgm:spPr/>
    </dgm:pt>
    <dgm:pt modelId="{F17C78E9-78E1-4AF0-BE21-D9D8C965A707}" type="pres">
      <dgm:prSet presAssocID="{7EE0A877-96F1-4686-8EB1-6205C542F0F6}" presName="conn2-1" presStyleLbl="parChTrans1D2" presStyleIdx="4" presStyleCnt="6"/>
      <dgm:spPr/>
    </dgm:pt>
    <dgm:pt modelId="{A05D06A3-D874-4DB2-957E-2C0E7D97FE67}" type="pres">
      <dgm:prSet presAssocID="{7EE0A877-96F1-4686-8EB1-6205C542F0F6}" presName="connTx" presStyleLbl="parChTrans1D2" presStyleIdx="4" presStyleCnt="6"/>
      <dgm:spPr/>
    </dgm:pt>
    <dgm:pt modelId="{F3DDFE41-1ACB-446D-9E50-8CD48D7B11B1}" type="pres">
      <dgm:prSet presAssocID="{653D9088-10C6-434F-BF62-A6CF3280D8AF}" presName="root2" presStyleCnt="0"/>
      <dgm:spPr/>
    </dgm:pt>
    <dgm:pt modelId="{9AE8B151-0BCA-40A6-889B-6E2B7D12F842}" type="pres">
      <dgm:prSet presAssocID="{653D9088-10C6-434F-BF62-A6CF3280D8AF}" presName="LevelTwoTextNode" presStyleLbl="node2" presStyleIdx="4" presStyleCnt="6">
        <dgm:presLayoutVars>
          <dgm:chPref val="3"/>
        </dgm:presLayoutVars>
      </dgm:prSet>
      <dgm:spPr/>
    </dgm:pt>
    <dgm:pt modelId="{8BEC7D53-1164-4C93-BD70-FBC32B1389C2}" type="pres">
      <dgm:prSet presAssocID="{653D9088-10C6-434F-BF62-A6CF3280D8AF}" presName="level3hierChild" presStyleCnt="0"/>
      <dgm:spPr/>
    </dgm:pt>
    <dgm:pt modelId="{7DC398B2-2E59-45B5-B783-507D089EB8B9}" type="pres">
      <dgm:prSet presAssocID="{93509449-2E64-489E-9A73-1CFE16B0689A}" presName="conn2-1" presStyleLbl="parChTrans1D2" presStyleIdx="5" presStyleCnt="6"/>
      <dgm:spPr/>
    </dgm:pt>
    <dgm:pt modelId="{73E8963C-21E0-4E06-BCEA-DB215788DA7F}" type="pres">
      <dgm:prSet presAssocID="{93509449-2E64-489E-9A73-1CFE16B0689A}" presName="connTx" presStyleLbl="parChTrans1D2" presStyleIdx="5" presStyleCnt="6"/>
      <dgm:spPr/>
    </dgm:pt>
    <dgm:pt modelId="{67163765-A3F7-484A-ACB7-799B01E24188}" type="pres">
      <dgm:prSet presAssocID="{D12A88AA-D1CF-455B-9092-61744510142D}" presName="root2" presStyleCnt="0"/>
      <dgm:spPr/>
    </dgm:pt>
    <dgm:pt modelId="{8BA81FCF-E95D-4880-A13E-4141EC797A71}" type="pres">
      <dgm:prSet presAssocID="{D12A88AA-D1CF-455B-9092-61744510142D}" presName="LevelTwoTextNode" presStyleLbl="node2" presStyleIdx="5" presStyleCnt="6">
        <dgm:presLayoutVars>
          <dgm:chPref val="3"/>
        </dgm:presLayoutVars>
      </dgm:prSet>
      <dgm:spPr/>
    </dgm:pt>
    <dgm:pt modelId="{962E2B6D-26AB-42FA-A480-F82A049E2260}" type="pres">
      <dgm:prSet presAssocID="{D12A88AA-D1CF-455B-9092-61744510142D}" presName="level3hierChild" presStyleCnt="0"/>
      <dgm:spPr/>
    </dgm:pt>
  </dgm:ptLst>
  <dgm:cxnLst>
    <dgm:cxn modelId="{52FC5000-6FB2-44E9-8AA1-2AEFE3CCF5AA}" type="presOf" srcId="{60D612C8-E340-4F46-9207-7C92A097B88B}" destId="{95F93367-F82F-4260-BF8E-B6F7FCC2887E}" srcOrd="1" destOrd="0" presId="urn:microsoft.com/office/officeart/2008/layout/HorizontalMultiLevelHierarchy"/>
    <dgm:cxn modelId="{9AAB1016-96A4-42A0-BA90-685DB896165F}" type="presOf" srcId="{7EE0A877-96F1-4686-8EB1-6205C542F0F6}" destId="{F17C78E9-78E1-4AF0-BE21-D9D8C965A707}" srcOrd="0" destOrd="0" presId="urn:microsoft.com/office/officeart/2008/layout/HorizontalMultiLevelHierarchy"/>
    <dgm:cxn modelId="{29AF901B-9400-4E3B-952E-503DD722C0B3}" type="presOf" srcId="{3BBF8685-AD4B-4B22-BD6E-A2644DCFCBAC}" destId="{D6E506C6-0D77-4A34-A6B2-8D637197A608}" srcOrd="0" destOrd="0" presId="urn:microsoft.com/office/officeart/2008/layout/HorizontalMultiLevelHierarchy"/>
    <dgm:cxn modelId="{B3C59039-ACC0-4F19-82DE-53EFD95698E3}" type="presOf" srcId="{9685C461-3849-4BF5-B58D-578FCA306D8B}" destId="{46CC7662-D324-4CAA-BF67-8D13A349A7F4}" srcOrd="0" destOrd="0" presId="urn:microsoft.com/office/officeart/2008/layout/HorizontalMultiLevelHierarchy"/>
    <dgm:cxn modelId="{8B812A3E-EC7C-4DC0-A55E-413442A8A968}" type="presOf" srcId="{60D612C8-E340-4F46-9207-7C92A097B88B}" destId="{A1A7D8A1-D5B1-439F-9288-9253DE39864C}" srcOrd="0" destOrd="0" presId="urn:microsoft.com/office/officeart/2008/layout/HorizontalMultiLevelHierarchy"/>
    <dgm:cxn modelId="{EA357441-62FD-488A-8A25-020D91F9DF54}" type="presOf" srcId="{3BBF8685-AD4B-4B22-BD6E-A2644DCFCBAC}" destId="{97DB1B8C-E2F9-4656-8989-04BF5A3477C6}" srcOrd="1" destOrd="0" presId="urn:microsoft.com/office/officeart/2008/layout/HorizontalMultiLevelHierarchy"/>
    <dgm:cxn modelId="{C05FD346-858F-420F-A56E-B2ABFC2202C8}" type="presOf" srcId="{7EE0A877-96F1-4686-8EB1-6205C542F0F6}" destId="{A05D06A3-D874-4DB2-957E-2C0E7D97FE67}" srcOrd="1" destOrd="0" presId="urn:microsoft.com/office/officeart/2008/layout/HorizontalMultiLevelHierarchy"/>
    <dgm:cxn modelId="{B104516A-7C31-4B89-A24E-4BE065CD4A6B}" srcId="{FD06709C-6196-4F2A-938E-6C82840B7D99}" destId="{183E2B42-10B3-415E-98BA-A33378DDAD3C}" srcOrd="2" destOrd="0" parTransId="{3BBF8685-AD4B-4B22-BD6E-A2644DCFCBAC}" sibTransId="{3AF898DE-4857-4696-9081-B9C5A92A092B}"/>
    <dgm:cxn modelId="{0227F54C-5E08-49B9-8A73-8666BCCF653E}" srcId="{FD06709C-6196-4F2A-938E-6C82840B7D99}" destId="{653D9088-10C6-434F-BF62-A6CF3280D8AF}" srcOrd="4" destOrd="0" parTransId="{7EE0A877-96F1-4686-8EB1-6205C542F0F6}" sibTransId="{90838A7D-831F-4302-9A30-2DFD4EDDA865}"/>
    <dgm:cxn modelId="{C8F42A57-5750-4837-941E-BA91DD733832}" type="presOf" srcId="{FD06709C-6196-4F2A-938E-6C82840B7D99}" destId="{F8A0448F-57BF-47E4-9FF0-2077A4AD0FBB}" srcOrd="0" destOrd="0" presId="urn:microsoft.com/office/officeart/2008/layout/HorizontalMultiLevelHierarchy"/>
    <dgm:cxn modelId="{360C9157-DAD5-47D5-931E-69EA56F700F0}" type="presOf" srcId="{93509449-2E64-489E-9A73-1CFE16B0689A}" destId="{7DC398B2-2E59-45B5-B783-507D089EB8B9}" srcOrd="0" destOrd="0" presId="urn:microsoft.com/office/officeart/2008/layout/HorizontalMultiLevelHierarchy"/>
    <dgm:cxn modelId="{B6CBAF57-17C7-4AC0-8467-2D95BB7DF4F1}" type="presOf" srcId="{8026AE68-B175-49E9-B775-54A39F5D7173}" destId="{219986F2-7778-48DF-8EE5-85F2A8E8CFAB}" srcOrd="0" destOrd="0" presId="urn:microsoft.com/office/officeart/2008/layout/HorizontalMultiLevelHierarchy"/>
    <dgm:cxn modelId="{BA5BE377-7CE7-4652-81F2-E25CC616A639}" type="presOf" srcId="{9D1461E5-D90E-4C3F-AD7F-AE63FAD45698}" destId="{84523785-F4A0-48A8-9332-7653BC4E0671}" srcOrd="0" destOrd="0" presId="urn:microsoft.com/office/officeart/2008/layout/HorizontalMultiLevelHierarchy"/>
    <dgm:cxn modelId="{C379F778-6EA7-4DE2-9D62-B9CD3DDF4623}" srcId="{FD06709C-6196-4F2A-938E-6C82840B7D99}" destId="{D12A88AA-D1CF-455B-9092-61744510142D}" srcOrd="5" destOrd="0" parTransId="{93509449-2E64-489E-9A73-1CFE16B0689A}" sibTransId="{AE31646E-14CA-4273-8CFA-E9847DD1129D}"/>
    <dgm:cxn modelId="{6FE7495A-FDDE-49F0-BC94-6CE9AD297741}" srcId="{FD06709C-6196-4F2A-938E-6C82840B7D99}" destId="{9D1461E5-D90E-4C3F-AD7F-AE63FAD45698}" srcOrd="1" destOrd="0" parTransId="{60D612C8-E340-4F46-9207-7C92A097B88B}" sibTransId="{F3C27C6F-8A0E-4BC2-9629-64E927898A0D}"/>
    <dgm:cxn modelId="{67C9E980-BB5A-4CC6-A26C-9E045A21339D}" srcId="{FD06709C-6196-4F2A-938E-6C82840B7D99}" destId="{34422D71-2166-4925-906A-7B1C2A195D70}" srcOrd="3" destOrd="0" parTransId="{9685C461-3849-4BF5-B58D-578FCA306D8B}" sibTransId="{E3C9E06F-AB2C-46AF-9F7E-573DEDD16482}"/>
    <dgm:cxn modelId="{C5A06386-57D2-4A3E-AB00-2AC58E6133E4}" type="presOf" srcId="{D12A88AA-D1CF-455B-9092-61744510142D}" destId="{8BA81FCF-E95D-4880-A13E-4141EC797A71}" srcOrd="0" destOrd="0" presId="urn:microsoft.com/office/officeart/2008/layout/HorizontalMultiLevelHierarchy"/>
    <dgm:cxn modelId="{2CAF8689-278D-499A-923B-A0E6B77DDBAA}" type="presOf" srcId="{34422D71-2166-4925-906A-7B1C2A195D70}" destId="{8B1D4AF3-2BCB-4C07-B2C1-A2AAD934CB07}" srcOrd="0" destOrd="0" presId="urn:microsoft.com/office/officeart/2008/layout/HorizontalMultiLevelHierarchy"/>
    <dgm:cxn modelId="{8CDABFA1-2BA7-43BB-B2D7-8A5C8E98C0AF}" type="presOf" srcId="{5D91B983-2280-44CD-8C76-F7007DC16357}" destId="{FC9A7253-25C8-4338-86FB-3B722837759E}" srcOrd="0" destOrd="0" presId="urn:microsoft.com/office/officeart/2008/layout/HorizontalMultiLevelHierarchy"/>
    <dgm:cxn modelId="{E8D188A6-97C7-43DB-AF1E-D98496D7B03E}" type="presOf" srcId="{93509449-2E64-489E-9A73-1CFE16B0689A}" destId="{73E8963C-21E0-4E06-BCEA-DB215788DA7F}" srcOrd="1" destOrd="0" presId="urn:microsoft.com/office/officeart/2008/layout/HorizontalMultiLevelHierarchy"/>
    <dgm:cxn modelId="{458429A7-536A-4DF7-B53B-6C13F080105B}" type="presOf" srcId="{653D9088-10C6-434F-BF62-A6CF3280D8AF}" destId="{9AE8B151-0BCA-40A6-889B-6E2B7D12F842}" srcOrd="0" destOrd="0" presId="urn:microsoft.com/office/officeart/2008/layout/HorizontalMultiLevelHierarchy"/>
    <dgm:cxn modelId="{6658F0AB-7612-4F11-8FDF-4716BE8D8267}" type="presOf" srcId="{5D91B983-2280-44CD-8C76-F7007DC16357}" destId="{BE2970AD-43BB-4059-8152-337D0C49A126}" srcOrd="1" destOrd="0" presId="urn:microsoft.com/office/officeart/2008/layout/HorizontalMultiLevelHierarchy"/>
    <dgm:cxn modelId="{C36C73C1-59E5-411B-91DA-8E01C1BC4798}" type="presOf" srcId="{183E2B42-10B3-415E-98BA-A33378DDAD3C}" destId="{03308B70-52E3-4993-BD91-A351F953917B}" srcOrd="0" destOrd="0" presId="urn:microsoft.com/office/officeart/2008/layout/HorizontalMultiLevelHierarchy"/>
    <dgm:cxn modelId="{E9374EC9-D748-4E77-A2B7-DC77D0D1E03A}" type="presOf" srcId="{9685C461-3849-4BF5-B58D-578FCA306D8B}" destId="{0248BFA4-1A34-4877-B577-A0E8A6E2246D}" srcOrd="1" destOrd="0" presId="urn:microsoft.com/office/officeart/2008/layout/HorizontalMultiLevelHierarchy"/>
    <dgm:cxn modelId="{867D39D8-1C6C-4C67-AB35-185ECE145CB6}" srcId="{FD06709C-6196-4F2A-938E-6C82840B7D99}" destId="{C53DF2DF-7436-4394-9501-B10D41528C83}" srcOrd="0" destOrd="0" parTransId="{5D91B983-2280-44CD-8C76-F7007DC16357}" sibTransId="{930948D5-3551-4B5F-BB68-3D2D44A971D6}"/>
    <dgm:cxn modelId="{20646DF1-51AF-4B75-964C-E7103B6F0A9A}" srcId="{8026AE68-B175-49E9-B775-54A39F5D7173}" destId="{FD06709C-6196-4F2A-938E-6C82840B7D99}" srcOrd="0" destOrd="0" parTransId="{A3C35C5E-A73E-4951-9608-FA714A05C2F7}" sibTransId="{BFBAE1A0-D6F9-4A54-8A51-2CF96887E958}"/>
    <dgm:cxn modelId="{3B7DEFF9-F956-4DC0-95B0-A3C82958B7D6}" type="presOf" srcId="{C53DF2DF-7436-4394-9501-B10D41528C83}" destId="{D958065A-67B5-47E4-A32B-8FB70E6048DB}" srcOrd="0" destOrd="0" presId="urn:microsoft.com/office/officeart/2008/layout/HorizontalMultiLevelHierarchy"/>
    <dgm:cxn modelId="{AA81AF0D-850E-4ED8-BFA7-7EB3572A303C}" type="presParOf" srcId="{219986F2-7778-48DF-8EE5-85F2A8E8CFAB}" destId="{938F637C-8015-46CE-8B33-574B7C276D86}" srcOrd="0" destOrd="0" presId="urn:microsoft.com/office/officeart/2008/layout/HorizontalMultiLevelHierarchy"/>
    <dgm:cxn modelId="{C2C4F6B4-5A49-4675-9E79-D6BC5F0A97F0}" type="presParOf" srcId="{938F637C-8015-46CE-8B33-574B7C276D86}" destId="{F8A0448F-57BF-47E4-9FF0-2077A4AD0FBB}" srcOrd="0" destOrd="0" presId="urn:microsoft.com/office/officeart/2008/layout/HorizontalMultiLevelHierarchy"/>
    <dgm:cxn modelId="{005630A5-20E4-4D38-AB39-2826F825EC03}" type="presParOf" srcId="{938F637C-8015-46CE-8B33-574B7C276D86}" destId="{12C0C3B0-C65A-4F6E-923C-B065E38788E9}" srcOrd="1" destOrd="0" presId="urn:microsoft.com/office/officeart/2008/layout/HorizontalMultiLevelHierarchy"/>
    <dgm:cxn modelId="{74CAE1A3-5497-4502-ACDD-060835105529}" type="presParOf" srcId="{12C0C3B0-C65A-4F6E-923C-B065E38788E9}" destId="{FC9A7253-25C8-4338-86FB-3B722837759E}" srcOrd="0" destOrd="0" presId="urn:microsoft.com/office/officeart/2008/layout/HorizontalMultiLevelHierarchy"/>
    <dgm:cxn modelId="{2BD556F2-596C-4505-BA72-A8DDB9EE2752}" type="presParOf" srcId="{FC9A7253-25C8-4338-86FB-3B722837759E}" destId="{BE2970AD-43BB-4059-8152-337D0C49A126}" srcOrd="0" destOrd="0" presId="urn:microsoft.com/office/officeart/2008/layout/HorizontalMultiLevelHierarchy"/>
    <dgm:cxn modelId="{EFA72567-5D7D-492A-872E-85E50E9C9DE2}" type="presParOf" srcId="{12C0C3B0-C65A-4F6E-923C-B065E38788E9}" destId="{BD7C799F-CD71-4111-8BC0-2D6BBC5F3458}" srcOrd="1" destOrd="0" presId="urn:microsoft.com/office/officeart/2008/layout/HorizontalMultiLevelHierarchy"/>
    <dgm:cxn modelId="{36872A7E-81D5-49BD-823E-949456F703CF}" type="presParOf" srcId="{BD7C799F-CD71-4111-8BC0-2D6BBC5F3458}" destId="{D958065A-67B5-47E4-A32B-8FB70E6048DB}" srcOrd="0" destOrd="0" presId="urn:microsoft.com/office/officeart/2008/layout/HorizontalMultiLevelHierarchy"/>
    <dgm:cxn modelId="{A60FF38B-B648-4E13-B7FC-2A72BA2E6DC4}" type="presParOf" srcId="{BD7C799F-CD71-4111-8BC0-2D6BBC5F3458}" destId="{7422D727-F1BB-4CDD-912B-9F5F65B564E1}" srcOrd="1" destOrd="0" presId="urn:microsoft.com/office/officeart/2008/layout/HorizontalMultiLevelHierarchy"/>
    <dgm:cxn modelId="{B267909B-C0B2-4368-B9A9-728E5944FB5A}" type="presParOf" srcId="{12C0C3B0-C65A-4F6E-923C-B065E38788E9}" destId="{A1A7D8A1-D5B1-439F-9288-9253DE39864C}" srcOrd="2" destOrd="0" presId="urn:microsoft.com/office/officeart/2008/layout/HorizontalMultiLevelHierarchy"/>
    <dgm:cxn modelId="{0653925E-6025-40EF-9A94-5B74BFFC71E9}" type="presParOf" srcId="{A1A7D8A1-D5B1-439F-9288-9253DE39864C}" destId="{95F93367-F82F-4260-BF8E-B6F7FCC2887E}" srcOrd="0" destOrd="0" presId="urn:microsoft.com/office/officeart/2008/layout/HorizontalMultiLevelHierarchy"/>
    <dgm:cxn modelId="{838131CD-C7F3-4C10-9511-E52DAC762C79}" type="presParOf" srcId="{12C0C3B0-C65A-4F6E-923C-B065E38788E9}" destId="{4BE3E561-8F91-47F2-B986-A900F4E96FDC}" srcOrd="3" destOrd="0" presId="urn:microsoft.com/office/officeart/2008/layout/HorizontalMultiLevelHierarchy"/>
    <dgm:cxn modelId="{E7141A66-E3FC-4560-AAE9-F510D36BECB7}" type="presParOf" srcId="{4BE3E561-8F91-47F2-B986-A900F4E96FDC}" destId="{84523785-F4A0-48A8-9332-7653BC4E0671}" srcOrd="0" destOrd="0" presId="urn:microsoft.com/office/officeart/2008/layout/HorizontalMultiLevelHierarchy"/>
    <dgm:cxn modelId="{47196E7E-1E5B-44E0-A57C-6509FC3A6675}" type="presParOf" srcId="{4BE3E561-8F91-47F2-B986-A900F4E96FDC}" destId="{DC6332A4-5743-4AF5-BBFE-602B9EEAA3AB}" srcOrd="1" destOrd="0" presId="urn:microsoft.com/office/officeart/2008/layout/HorizontalMultiLevelHierarchy"/>
    <dgm:cxn modelId="{21E5A7F1-AF3B-4BB2-BEA4-04906744DE54}" type="presParOf" srcId="{12C0C3B0-C65A-4F6E-923C-B065E38788E9}" destId="{D6E506C6-0D77-4A34-A6B2-8D637197A608}" srcOrd="4" destOrd="0" presId="urn:microsoft.com/office/officeart/2008/layout/HorizontalMultiLevelHierarchy"/>
    <dgm:cxn modelId="{53C98A5F-0AEF-432A-B85A-6D7F02805B96}" type="presParOf" srcId="{D6E506C6-0D77-4A34-A6B2-8D637197A608}" destId="{97DB1B8C-E2F9-4656-8989-04BF5A3477C6}" srcOrd="0" destOrd="0" presId="urn:microsoft.com/office/officeart/2008/layout/HorizontalMultiLevelHierarchy"/>
    <dgm:cxn modelId="{D79E0032-E99A-472F-85E4-E52207BB777F}" type="presParOf" srcId="{12C0C3B0-C65A-4F6E-923C-B065E38788E9}" destId="{5EB2915E-C83F-4E01-8642-FF7AB24B8F9B}" srcOrd="5" destOrd="0" presId="urn:microsoft.com/office/officeart/2008/layout/HorizontalMultiLevelHierarchy"/>
    <dgm:cxn modelId="{CB36D488-A656-46D4-A44F-309BAB235E50}" type="presParOf" srcId="{5EB2915E-C83F-4E01-8642-FF7AB24B8F9B}" destId="{03308B70-52E3-4993-BD91-A351F953917B}" srcOrd="0" destOrd="0" presId="urn:microsoft.com/office/officeart/2008/layout/HorizontalMultiLevelHierarchy"/>
    <dgm:cxn modelId="{231FDE5A-3A6B-4E1D-BE61-7E6F8086DF27}" type="presParOf" srcId="{5EB2915E-C83F-4E01-8642-FF7AB24B8F9B}" destId="{172C2959-2909-4D8D-8275-7EE20CD3A7B5}" srcOrd="1" destOrd="0" presId="urn:microsoft.com/office/officeart/2008/layout/HorizontalMultiLevelHierarchy"/>
    <dgm:cxn modelId="{50480488-3D4D-45D0-A460-3647DD7E363F}" type="presParOf" srcId="{12C0C3B0-C65A-4F6E-923C-B065E38788E9}" destId="{46CC7662-D324-4CAA-BF67-8D13A349A7F4}" srcOrd="6" destOrd="0" presId="urn:microsoft.com/office/officeart/2008/layout/HorizontalMultiLevelHierarchy"/>
    <dgm:cxn modelId="{00E13418-960D-4C1A-83AF-AE7A77C27937}" type="presParOf" srcId="{46CC7662-D324-4CAA-BF67-8D13A349A7F4}" destId="{0248BFA4-1A34-4877-B577-A0E8A6E2246D}" srcOrd="0" destOrd="0" presId="urn:microsoft.com/office/officeart/2008/layout/HorizontalMultiLevelHierarchy"/>
    <dgm:cxn modelId="{65D86E17-0467-4937-94FB-3C3E425C4275}" type="presParOf" srcId="{12C0C3B0-C65A-4F6E-923C-B065E38788E9}" destId="{0E3C8B85-F8C6-4BC4-B107-E10AB01C91C7}" srcOrd="7" destOrd="0" presId="urn:microsoft.com/office/officeart/2008/layout/HorizontalMultiLevelHierarchy"/>
    <dgm:cxn modelId="{3C04D8DF-C28D-4AE9-810E-688A288C8106}" type="presParOf" srcId="{0E3C8B85-F8C6-4BC4-B107-E10AB01C91C7}" destId="{8B1D4AF3-2BCB-4C07-B2C1-A2AAD934CB07}" srcOrd="0" destOrd="0" presId="urn:microsoft.com/office/officeart/2008/layout/HorizontalMultiLevelHierarchy"/>
    <dgm:cxn modelId="{D46EF29B-ADB6-46EF-BB2E-BD4DC8D6465C}" type="presParOf" srcId="{0E3C8B85-F8C6-4BC4-B107-E10AB01C91C7}" destId="{52C1FAC7-9131-4722-B9C7-D89DC0E88E19}" srcOrd="1" destOrd="0" presId="urn:microsoft.com/office/officeart/2008/layout/HorizontalMultiLevelHierarchy"/>
    <dgm:cxn modelId="{52FD925D-7139-4F0E-8592-A6D5AE91A14C}" type="presParOf" srcId="{12C0C3B0-C65A-4F6E-923C-B065E38788E9}" destId="{F17C78E9-78E1-4AF0-BE21-D9D8C965A707}" srcOrd="8" destOrd="0" presId="urn:microsoft.com/office/officeart/2008/layout/HorizontalMultiLevelHierarchy"/>
    <dgm:cxn modelId="{73AB776E-139B-4129-960C-D57900B92E8A}" type="presParOf" srcId="{F17C78E9-78E1-4AF0-BE21-D9D8C965A707}" destId="{A05D06A3-D874-4DB2-957E-2C0E7D97FE67}" srcOrd="0" destOrd="0" presId="urn:microsoft.com/office/officeart/2008/layout/HorizontalMultiLevelHierarchy"/>
    <dgm:cxn modelId="{E4BC1E41-E65D-41D1-9C13-6B07C9558B4E}" type="presParOf" srcId="{12C0C3B0-C65A-4F6E-923C-B065E38788E9}" destId="{F3DDFE41-1ACB-446D-9E50-8CD48D7B11B1}" srcOrd="9" destOrd="0" presId="urn:microsoft.com/office/officeart/2008/layout/HorizontalMultiLevelHierarchy"/>
    <dgm:cxn modelId="{27DB491B-4FA8-4783-8059-9C2222182688}" type="presParOf" srcId="{F3DDFE41-1ACB-446D-9E50-8CD48D7B11B1}" destId="{9AE8B151-0BCA-40A6-889B-6E2B7D12F842}" srcOrd="0" destOrd="0" presId="urn:microsoft.com/office/officeart/2008/layout/HorizontalMultiLevelHierarchy"/>
    <dgm:cxn modelId="{6BF994B3-E3DE-4B67-85EF-DC1736A370DB}" type="presParOf" srcId="{F3DDFE41-1ACB-446D-9E50-8CD48D7B11B1}" destId="{8BEC7D53-1164-4C93-BD70-FBC32B1389C2}" srcOrd="1" destOrd="0" presId="urn:microsoft.com/office/officeart/2008/layout/HorizontalMultiLevelHierarchy"/>
    <dgm:cxn modelId="{9DACCE1C-2252-4AA1-9752-E15F45CED5B1}" type="presParOf" srcId="{12C0C3B0-C65A-4F6E-923C-B065E38788E9}" destId="{7DC398B2-2E59-45B5-B783-507D089EB8B9}" srcOrd="10" destOrd="0" presId="urn:microsoft.com/office/officeart/2008/layout/HorizontalMultiLevelHierarchy"/>
    <dgm:cxn modelId="{3855AB78-6E24-48B2-9670-F5A9646125C2}" type="presParOf" srcId="{7DC398B2-2E59-45B5-B783-507D089EB8B9}" destId="{73E8963C-21E0-4E06-BCEA-DB215788DA7F}" srcOrd="0" destOrd="0" presId="urn:microsoft.com/office/officeart/2008/layout/HorizontalMultiLevelHierarchy"/>
    <dgm:cxn modelId="{F3E83834-A3EA-49B5-AF82-D445CF74DCBE}" type="presParOf" srcId="{12C0C3B0-C65A-4F6E-923C-B065E38788E9}" destId="{67163765-A3F7-484A-ACB7-799B01E24188}" srcOrd="11" destOrd="0" presId="urn:microsoft.com/office/officeart/2008/layout/HorizontalMultiLevelHierarchy"/>
    <dgm:cxn modelId="{BAA6C6CE-AE93-4D75-A131-957DC73ADBB6}" type="presParOf" srcId="{67163765-A3F7-484A-ACB7-799B01E24188}" destId="{8BA81FCF-E95D-4880-A13E-4141EC797A71}" srcOrd="0" destOrd="0" presId="urn:microsoft.com/office/officeart/2008/layout/HorizontalMultiLevelHierarchy"/>
    <dgm:cxn modelId="{3E91FA04-4B24-4506-B62D-01ECBAB8F856}" type="presParOf" srcId="{67163765-A3F7-484A-ACB7-799B01E24188}" destId="{962E2B6D-26AB-42FA-A480-F82A049E2260}" srcOrd="1" destOrd="0" presId="urn:microsoft.com/office/officeart/2008/layout/HorizontalMultiLevelHierarchy"/>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E9CAC1DD-93E9-4530-9CBB-DB39B06CCC6C}" type="doc">
      <dgm:prSet loTypeId="urn:microsoft.com/office/officeart/2005/8/layout/default" loCatId="list" qsTypeId="urn:microsoft.com/office/officeart/2005/8/quickstyle/simple1" qsCatId="simple" csTypeId="urn:microsoft.com/office/officeart/2005/8/colors/accent3_1" csCatId="accent3" phldr="1"/>
      <dgm:spPr/>
      <dgm:t>
        <a:bodyPr/>
        <a:lstStyle/>
        <a:p>
          <a:endParaRPr lang="it-IT"/>
        </a:p>
      </dgm:t>
    </dgm:pt>
    <dgm:pt modelId="{AD50A9A5-375D-4851-9894-273CBB88966F}">
      <dgm:prSet phldrT="[Testo]"/>
      <dgm:spPr>
        <a:ln>
          <a:solidFill>
            <a:srgbClr val="002060"/>
          </a:solidFill>
        </a:ln>
      </dgm:spPr>
      <dgm:t>
        <a:bodyPr/>
        <a:lstStyle/>
        <a:p>
          <a:r>
            <a:rPr lang="it-IT" b="0" i="0" dirty="0">
              <a:latin typeface="Century Gothic" panose="020B0502020202020204" pitchFamily="34" charset="0"/>
            </a:rPr>
            <a:t>Il </a:t>
          </a:r>
          <a:r>
            <a:rPr lang="it-IT" b="1" i="0" dirty="0">
              <a:latin typeface="Century Gothic" panose="020B0502020202020204" pitchFamily="34" charset="0"/>
              <a:hlinkClick xmlns:r="http://schemas.openxmlformats.org/officeDocument/2006/relationships" r:id="rId1"/>
            </a:rPr>
            <a:t>9 luglio</a:t>
          </a:r>
          <a:r>
            <a:rPr lang="it-IT" b="0" i="0" dirty="0">
              <a:latin typeface="Century Gothic" panose="020B0502020202020204" pitchFamily="34" charset="0"/>
            </a:rPr>
            <a:t> scorso, </a:t>
          </a:r>
          <a:r>
            <a:rPr lang="it-IT" b="1" i="0" dirty="0" err="1">
              <a:latin typeface="Century Gothic" panose="020B0502020202020204" pitchFamily="34" charset="0"/>
              <a:hlinkClick xmlns:r="http://schemas.openxmlformats.org/officeDocument/2006/relationships" r:id="rId2"/>
            </a:rPr>
            <a:t>Assoram</a:t>
          </a:r>
          <a:r>
            <a:rPr lang="it-IT" b="0" i="0" dirty="0">
              <a:latin typeface="Century Gothic" panose="020B0502020202020204" pitchFamily="34" charset="0"/>
            </a:rPr>
            <a:t> ha siglato un accordo di collaborazione con la </a:t>
          </a:r>
          <a:r>
            <a:rPr lang="it-IT" b="1" i="0" dirty="0">
              <a:solidFill>
                <a:srgbClr val="0000FF"/>
              </a:solidFill>
              <a:latin typeface="Century Gothic" panose="020B0502020202020204" pitchFamily="34" charset="0"/>
            </a:rPr>
            <a:t>Camera di Commercio di Singapore</a:t>
          </a:r>
          <a:r>
            <a:rPr lang="it-IT" b="0" i="0" dirty="0">
              <a:latin typeface="Century Gothic" panose="020B0502020202020204" pitchFamily="34" charset="0"/>
            </a:rPr>
            <a:t>, al fine di creare un canale di supporto istituzionale per le imprese del nostro settore che vogliano cogliere le interessanti opportunità del mercato Asiatico</a:t>
          </a:r>
          <a:endParaRPr lang="it-IT" dirty="0">
            <a:latin typeface="Century Gothic" panose="020B0502020202020204" pitchFamily="34" charset="0"/>
          </a:endParaRPr>
        </a:p>
      </dgm:t>
    </dgm:pt>
    <dgm:pt modelId="{FF3D7C82-4AB7-4283-A59B-817DE653F08B}" type="parTrans" cxnId="{AD681BC4-6449-42F3-B74C-8089A5074558}">
      <dgm:prSet/>
      <dgm:spPr/>
      <dgm:t>
        <a:bodyPr/>
        <a:lstStyle/>
        <a:p>
          <a:endParaRPr lang="it-IT"/>
        </a:p>
      </dgm:t>
    </dgm:pt>
    <dgm:pt modelId="{D993C23D-7407-4C10-92BB-2FCB14D84462}" type="sibTrans" cxnId="{AD681BC4-6449-42F3-B74C-8089A5074558}">
      <dgm:prSet/>
      <dgm:spPr/>
      <dgm:t>
        <a:bodyPr/>
        <a:lstStyle/>
        <a:p>
          <a:endParaRPr lang="it-IT"/>
        </a:p>
      </dgm:t>
    </dgm:pt>
    <dgm:pt modelId="{6BBC22A5-B235-4BA4-9A11-DF72EE6FBBFA}" type="pres">
      <dgm:prSet presAssocID="{E9CAC1DD-93E9-4530-9CBB-DB39B06CCC6C}" presName="diagram" presStyleCnt="0">
        <dgm:presLayoutVars>
          <dgm:dir/>
          <dgm:resizeHandles val="exact"/>
        </dgm:presLayoutVars>
      </dgm:prSet>
      <dgm:spPr/>
    </dgm:pt>
    <dgm:pt modelId="{2BC62F82-A0DA-4877-B99A-3E291E0A4D12}" type="pres">
      <dgm:prSet presAssocID="{AD50A9A5-375D-4851-9894-273CBB88966F}" presName="node" presStyleLbl="node1" presStyleIdx="0" presStyleCnt="1">
        <dgm:presLayoutVars>
          <dgm:bulletEnabled val="1"/>
        </dgm:presLayoutVars>
      </dgm:prSet>
      <dgm:spPr/>
    </dgm:pt>
  </dgm:ptLst>
  <dgm:cxnLst>
    <dgm:cxn modelId="{BEE5B380-24C1-4D9B-B5E4-EA70C4601D25}" type="presOf" srcId="{AD50A9A5-375D-4851-9894-273CBB88966F}" destId="{2BC62F82-A0DA-4877-B99A-3E291E0A4D12}" srcOrd="0" destOrd="0" presId="urn:microsoft.com/office/officeart/2005/8/layout/default"/>
    <dgm:cxn modelId="{AD681BC4-6449-42F3-B74C-8089A5074558}" srcId="{E9CAC1DD-93E9-4530-9CBB-DB39B06CCC6C}" destId="{AD50A9A5-375D-4851-9894-273CBB88966F}" srcOrd="0" destOrd="0" parTransId="{FF3D7C82-4AB7-4283-A59B-817DE653F08B}" sibTransId="{D993C23D-7407-4C10-92BB-2FCB14D84462}"/>
    <dgm:cxn modelId="{799911CD-C7AB-44AF-89A3-B4611C789014}" type="presOf" srcId="{E9CAC1DD-93E9-4530-9CBB-DB39B06CCC6C}" destId="{6BBC22A5-B235-4BA4-9A11-DF72EE6FBBFA}" srcOrd="0" destOrd="0" presId="urn:microsoft.com/office/officeart/2005/8/layout/default"/>
    <dgm:cxn modelId="{48569282-A1E5-4F7A-AB0E-0BD4C91C938A}" type="presParOf" srcId="{6BBC22A5-B235-4BA4-9A11-DF72EE6FBBFA}" destId="{2BC62F82-A0DA-4877-B99A-3E291E0A4D12}" srcOrd="0" destOrd="0" presId="urn:microsoft.com/office/officeart/2005/8/layout/default"/>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6F10ED3-FBCA-4C18-B249-1EFB91B4B7F6}"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it-IT"/>
        </a:p>
      </dgm:t>
    </dgm:pt>
    <dgm:pt modelId="{68DABC20-9912-4E84-8788-1CDF4748BDEB}">
      <dgm:prSet phldrT="[Testo]"/>
      <dgm:spPr>
        <a:solidFill>
          <a:schemeClr val="bg1"/>
        </a:solidFill>
        <a:ln>
          <a:solidFill>
            <a:srgbClr val="002060"/>
          </a:solidFill>
        </a:ln>
      </dgm:spPr>
      <dgm:t>
        <a:bodyPr/>
        <a:lstStyle/>
        <a:p>
          <a:pPr>
            <a:lnSpc>
              <a:spcPct val="100000"/>
            </a:lnSpc>
            <a:spcAft>
              <a:spcPts val="0"/>
            </a:spcAft>
          </a:pPr>
          <a:r>
            <a:rPr lang="it-IT" b="1" dirty="0">
              <a:solidFill>
                <a:schemeClr val="accent6">
                  <a:lumMod val="75000"/>
                </a:schemeClr>
              </a:solidFill>
            </a:rPr>
            <a:t>Corso di Alta Formazione in Logistica Farmaceutica </a:t>
          </a:r>
        </a:p>
        <a:p>
          <a:pPr>
            <a:lnSpc>
              <a:spcPct val="100000"/>
            </a:lnSpc>
            <a:spcAft>
              <a:spcPts val="0"/>
            </a:spcAft>
          </a:pPr>
          <a:r>
            <a:rPr lang="it-IT" b="1" dirty="0">
              <a:solidFill>
                <a:srgbClr val="002060"/>
              </a:solidFill>
            </a:rPr>
            <a:t>Università di Padova </a:t>
          </a:r>
        </a:p>
        <a:p>
          <a:pPr>
            <a:lnSpc>
              <a:spcPct val="100000"/>
            </a:lnSpc>
            <a:spcAft>
              <a:spcPts val="0"/>
            </a:spcAft>
          </a:pPr>
          <a:r>
            <a:rPr lang="it-IT" b="0" dirty="0">
              <a:solidFill>
                <a:srgbClr val="002060"/>
              </a:solidFill>
            </a:rPr>
            <a:t>Il Corso di Alta Formazione giunto </a:t>
          </a:r>
          <a:r>
            <a:rPr lang="it-IT" dirty="0"/>
            <a:t>alla sua sesta edizione, è progettato dal Dipartimento di Scienze del Farmaco dell’Università degli Studi di Padova in collaborazione con AFI, ADF, AIP, </a:t>
          </a:r>
          <a:r>
            <a:rPr lang="it-IT" dirty="0" err="1"/>
            <a:t>Assinde</a:t>
          </a:r>
          <a:r>
            <a:rPr lang="it-IT" dirty="0"/>
            <a:t>, </a:t>
          </a:r>
          <a:r>
            <a:rPr lang="it-IT" dirty="0" err="1"/>
            <a:t>Assogenerici</a:t>
          </a:r>
          <a:r>
            <a:rPr lang="it-IT" dirty="0"/>
            <a:t>, ASSORAM, DAFNE, FARE, Farmindustria e SIFO.</a:t>
          </a:r>
          <a:br>
            <a:rPr lang="it-IT" dirty="0"/>
          </a:br>
          <a:r>
            <a:rPr lang="it-IT" dirty="0"/>
            <a:t>I discenti acquisiranno le conoscenze per essere adeguatamente preparati ad operare nelle varie fasi del processo che sostiene il ciclo di vita dei farmaci e dei prodotti per la salute (Supply Chain) per garantire il mantenimento delle loro irrinunciabili caratteristiche di sicurezza ed efficacia.</a:t>
          </a:r>
          <a:br>
            <a:rPr lang="it-IT" dirty="0"/>
          </a:br>
          <a:r>
            <a:rPr lang="it-IT" dirty="0"/>
            <a:t>Saranno inoltre considerati aspetti paralleli che possono influenzare tale processo, quali l’</a:t>
          </a:r>
          <a:r>
            <a:rPr lang="it-IT" dirty="0" err="1"/>
            <a:t>importazione,la</a:t>
          </a:r>
          <a:r>
            <a:rPr lang="it-IT" dirty="0"/>
            <a:t> tracciatura e la contraffazione. Verranno anche effettuate </a:t>
          </a:r>
          <a:r>
            <a:rPr lang="it-IT" dirty="0" err="1"/>
            <a:t>visitite</a:t>
          </a:r>
          <a:r>
            <a:rPr lang="it-IT" dirty="0"/>
            <a:t> significative strutture logistiche del settore. Di seguito è possibile visualizzare il programma del Corso. </a:t>
          </a:r>
          <a:r>
            <a:rPr lang="it-IT" dirty="0">
              <a:hlinkClick xmlns:r="http://schemas.openxmlformats.org/officeDocument/2006/relationships" r:id="rId1"/>
            </a:rPr>
            <a:t>PROGRAMMA CORSO</a:t>
          </a:r>
          <a:r>
            <a:rPr lang="it-IT" dirty="0"/>
            <a:t> </a:t>
          </a:r>
          <a:r>
            <a:rPr lang="it-IT" i="1" dirty="0"/>
            <a:t>La sesta edizione del corso per l’</a:t>
          </a:r>
          <a:r>
            <a:rPr lang="it-IT" i="1" dirty="0" err="1"/>
            <a:t>a.a</a:t>
          </a:r>
          <a:r>
            <a:rPr lang="it-IT" i="1" dirty="0"/>
            <a:t>. 2016-2017 si svolgerà nel periodo maggio-novembre 2017.</a:t>
          </a:r>
          <a:br>
            <a:rPr lang="it-IT" dirty="0"/>
          </a:br>
          <a:r>
            <a:rPr lang="it-IT" dirty="0"/>
            <a:t>Il bando e ogni altra informazione utile sono disponibili a seguente indirizzo: </a:t>
          </a:r>
          <a:r>
            <a:rPr lang="it-IT" dirty="0">
              <a:hlinkClick xmlns:r="http://schemas.openxmlformats.org/officeDocument/2006/relationships" r:id="rId2"/>
            </a:rPr>
            <a:t>www.unipd.it/corsi/aggiornamento-formazione-professionale/corsi-alta-formazione</a:t>
          </a:r>
          <a:endParaRPr lang="it-IT" dirty="0"/>
        </a:p>
      </dgm:t>
    </dgm:pt>
    <dgm:pt modelId="{2A9FCB59-26E1-4E09-8B42-729735FD472B}" type="parTrans" cxnId="{75061486-7E44-42CB-A939-D999AC289AA8}">
      <dgm:prSet/>
      <dgm:spPr/>
      <dgm:t>
        <a:bodyPr/>
        <a:lstStyle/>
        <a:p>
          <a:endParaRPr lang="it-IT"/>
        </a:p>
      </dgm:t>
    </dgm:pt>
    <dgm:pt modelId="{F26A8F8C-6465-46B7-9E08-CFC63581101D}" type="sibTrans" cxnId="{75061486-7E44-42CB-A939-D999AC289AA8}">
      <dgm:prSet/>
      <dgm:spPr/>
      <dgm:t>
        <a:bodyPr/>
        <a:lstStyle/>
        <a:p>
          <a:endParaRPr lang="it-IT"/>
        </a:p>
      </dgm:t>
    </dgm:pt>
    <dgm:pt modelId="{FCA572D7-565E-43A1-8D1A-38B1B41F1EAA}" type="pres">
      <dgm:prSet presAssocID="{96F10ED3-FBCA-4C18-B249-1EFB91B4B7F6}" presName="diagram" presStyleCnt="0">
        <dgm:presLayoutVars>
          <dgm:dir/>
          <dgm:resizeHandles val="exact"/>
        </dgm:presLayoutVars>
      </dgm:prSet>
      <dgm:spPr/>
    </dgm:pt>
    <dgm:pt modelId="{C2BB7A92-9BC6-47DD-A59D-063E1E1E5BAC}" type="pres">
      <dgm:prSet presAssocID="{68DABC20-9912-4E84-8788-1CDF4748BDEB}" presName="node" presStyleLbl="node1" presStyleIdx="0" presStyleCnt="1" custScaleY="94259">
        <dgm:presLayoutVars>
          <dgm:bulletEnabled val="1"/>
        </dgm:presLayoutVars>
      </dgm:prSet>
      <dgm:spPr/>
    </dgm:pt>
  </dgm:ptLst>
  <dgm:cxnLst>
    <dgm:cxn modelId="{C4C5F733-26FC-4B25-8739-E35EDA34D199}" type="presOf" srcId="{68DABC20-9912-4E84-8788-1CDF4748BDEB}" destId="{C2BB7A92-9BC6-47DD-A59D-063E1E1E5BAC}" srcOrd="0" destOrd="0" presId="urn:microsoft.com/office/officeart/2005/8/layout/default"/>
    <dgm:cxn modelId="{75061486-7E44-42CB-A939-D999AC289AA8}" srcId="{96F10ED3-FBCA-4C18-B249-1EFB91B4B7F6}" destId="{68DABC20-9912-4E84-8788-1CDF4748BDEB}" srcOrd="0" destOrd="0" parTransId="{2A9FCB59-26E1-4E09-8B42-729735FD472B}" sibTransId="{F26A8F8C-6465-46B7-9E08-CFC63581101D}"/>
    <dgm:cxn modelId="{FA7AA8CE-3DE4-4D20-9394-0F7DF0A46D8D}" type="presOf" srcId="{96F10ED3-FBCA-4C18-B249-1EFB91B4B7F6}" destId="{FCA572D7-565E-43A1-8D1A-38B1B41F1EAA}" srcOrd="0" destOrd="0" presId="urn:microsoft.com/office/officeart/2005/8/layout/default"/>
    <dgm:cxn modelId="{328C9815-7A3F-49C7-8C12-0BE9C48C17D6}" type="presParOf" srcId="{FCA572D7-565E-43A1-8D1A-38B1B41F1EAA}" destId="{C2BB7A92-9BC6-47DD-A59D-063E1E1E5BAC}" srcOrd="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1DA4C0-2C58-4B4C-881F-FC9B102E7A05}">
      <dsp:nvSpPr>
        <dsp:cNvPr id="0" name=""/>
        <dsp:cNvSpPr/>
      </dsp:nvSpPr>
      <dsp:spPr>
        <a:xfrm>
          <a:off x="1737616" y="0"/>
          <a:ext cx="2161808" cy="2162028"/>
        </a:xfrm>
        <a:prstGeom prst="circularArrow">
          <a:avLst>
            <a:gd name="adj1" fmla="val 10980"/>
            <a:gd name="adj2" fmla="val 1142322"/>
            <a:gd name="adj3" fmla="val 4500000"/>
            <a:gd name="adj4" fmla="val 10800000"/>
            <a:gd name="adj5" fmla="val 125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4ED4E40-96F8-41E9-AD2F-EC3EBE90B252}">
      <dsp:nvSpPr>
        <dsp:cNvPr id="0" name=""/>
        <dsp:cNvSpPr/>
      </dsp:nvSpPr>
      <dsp:spPr>
        <a:xfrm>
          <a:off x="2214909" y="709862"/>
          <a:ext cx="1206411" cy="603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it-IT" sz="1000" b="0" kern="1200" dirty="0">
              <a:solidFill>
                <a:srgbClr val="002060"/>
              </a:solidFill>
              <a:latin typeface="Bahnschrift" panose="020B0502040204020203" pitchFamily="34" charset="0"/>
              <a:ea typeface="Tahoma" panose="020B0604030504040204" pitchFamily="34" charset="0"/>
              <a:cs typeface="Tahoma" panose="020B0604030504040204" pitchFamily="34" charset="0"/>
            </a:rPr>
            <a:t>dal 1965 siamo il riferimento delle aziende della distribuzione primaria del mondo della salute</a:t>
          </a:r>
        </a:p>
      </dsp:txBody>
      <dsp:txXfrm>
        <a:off x="2214909" y="709862"/>
        <a:ext cx="1206411" cy="603143"/>
      </dsp:txXfrm>
    </dsp:sp>
    <dsp:sp modelId="{4B117B38-E9EB-4916-8FA0-FE3CEB04428A}">
      <dsp:nvSpPr>
        <dsp:cNvPr id="0" name=""/>
        <dsp:cNvSpPr/>
      </dsp:nvSpPr>
      <dsp:spPr>
        <a:xfrm>
          <a:off x="1137046" y="1242406"/>
          <a:ext cx="2161808" cy="2162028"/>
        </a:xfrm>
        <a:prstGeom prst="leftCircularArrow">
          <a:avLst>
            <a:gd name="adj1" fmla="val 10980"/>
            <a:gd name="adj2" fmla="val 1142322"/>
            <a:gd name="adj3" fmla="val 6300000"/>
            <a:gd name="adj4" fmla="val 18900000"/>
            <a:gd name="adj5" fmla="val 125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F7B3E26-A173-4E1A-8A8C-B7DE0360D857}">
      <dsp:nvSpPr>
        <dsp:cNvPr id="0" name=""/>
        <dsp:cNvSpPr/>
      </dsp:nvSpPr>
      <dsp:spPr>
        <a:xfrm>
          <a:off x="1670863" y="1912873"/>
          <a:ext cx="1206411" cy="603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it-IT" sz="1000" b="0" kern="1200" dirty="0">
              <a:solidFill>
                <a:srgbClr val="002060"/>
              </a:solidFill>
              <a:latin typeface="Bahnschrift" panose="020B0502040204020203" pitchFamily="34" charset="0"/>
              <a:ea typeface="Tahoma" panose="020B0604030504040204" pitchFamily="34" charset="0"/>
              <a:cs typeface="Tahoma" panose="020B0604030504040204" pitchFamily="34" charset="0"/>
            </a:rPr>
            <a:t>dal 2017 rappresentiamo anche le Aziende dell’indotto - Associati Aggregati-</a:t>
          </a:r>
        </a:p>
      </dsp:txBody>
      <dsp:txXfrm>
        <a:off x="1670863" y="1912873"/>
        <a:ext cx="1206411" cy="603143"/>
      </dsp:txXfrm>
    </dsp:sp>
    <dsp:sp modelId="{08CC23F4-17B5-4C66-8318-DEEC94F04C2A}">
      <dsp:nvSpPr>
        <dsp:cNvPr id="0" name=""/>
        <dsp:cNvSpPr/>
      </dsp:nvSpPr>
      <dsp:spPr>
        <a:xfrm>
          <a:off x="1737616" y="2489400"/>
          <a:ext cx="2161808" cy="2162028"/>
        </a:xfrm>
        <a:prstGeom prst="circularArrow">
          <a:avLst>
            <a:gd name="adj1" fmla="val 10980"/>
            <a:gd name="adj2" fmla="val 1142322"/>
            <a:gd name="adj3" fmla="val 4500000"/>
            <a:gd name="adj4" fmla="val 13500000"/>
            <a:gd name="adj5" fmla="val 125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07B9886-BE9F-4CB3-A0F0-C126873C7345}">
      <dsp:nvSpPr>
        <dsp:cNvPr id="0" name=""/>
        <dsp:cNvSpPr/>
      </dsp:nvSpPr>
      <dsp:spPr>
        <a:xfrm>
          <a:off x="2214909" y="3200397"/>
          <a:ext cx="1206411" cy="603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it-IT" sz="1000" b="0" kern="1200" dirty="0">
              <a:solidFill>
                <a:srgbClr val="002060"/>
              </a:solidFill>
              <a:latin typeface="Bahnschrift" panose="020B0502040204020203" pitchFamily="34" charset="0"/>
              <a:ea typeface="Tahoma" panose="020B0604030504040204" pitchFamily="34" charset="0"/>
              <a:cs typeface="Tahoma" panose="020B0604030504040204" pitchFamily="34" charset="0"/>
            </a:rPr>
            <a:t>affianchiamo i professionisti associati nella quotidiana sfida dell’evoluzione multilivello</a:t>
          </a:r>
        </a:p>
      </dsp:txBody>
      <dsp:txXfrm>
        <a:off x="2214909" y="3200397"/>
        <a:ext cx="1206411" cy="603143"/>
      </dsp:txXfrm>
    </dsp:sp>
    <dsp:sp modelId="{DFBB8F0B-6AC9-4539-AC3B-A1C13A2E6570}">
      <dsp:nvSpPr>
        <dsp:cNvPr id="0" name=""/>
        <dsp:cNvSpPr/>
      </dsp:nvSpPr>
      <dsp:spPr>
        <a:xfrm>
          <a:off x="1291142" y="3875140"/>
          <a:ext cx="1857265" cy="1858163"/>
        </a:xfrm>
        <a:prstGeom prst="blockArc">
          <a:avLst>
            <a:gd name="adj1" fmla="val 0"/>
            <a:gd name="adj2" fmla="val 18900000"/>
            <a:gd name="adj3" fmla="val 1274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05954B7-F8D8-4D4B-920D-A8A3006BEF3A}">
      <dsp:nvSpPr>
        <dsp:cNvPr id="0" name=""/>
        <dsp:cNvSpPr/>
      </dsp:nvSpPr>
      <dsp:spPr>
        <a:xfrm>
          <a:off x="1611906" y="4516696"/>
          <a:ext cx="1206411" cy="603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it-IT" sz="1000" b="0" kern="1200" dirty="0">
              <a:solidFill>
                <a:srgbClr val="002060"/>
              </a:solidFill>
              <a:latin typeface="Bahnschrift" panose="020B0502040204020203" pitchFamily="34" charset="0"/>
              <a:ea typeface="Tahoma" panose="020B0604030504040204" pitchFamily="34" charset="0"/>
              <a:cs typeface="Tahoma" panose="020B0604030504040204" pitchFamily="34" charset="0"/>
            </a:rPr>
            <a:t>progettiamo strategicamente il futuro valorizzando la nostra storia</a:t>
          </a:r>
        </a:p>
      </dsp:txBody>
      <dsp:txXfrm>
        <a:off x="1611906" y="4516696"/>
        <a:ext cx="1206411" cy="6031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53BC4-A9E8-4D10-A605-46F0AE38AC01}">
      <dsp:nvSpPr>
        <dsp:cNvPr id="0" name=""/>
        <dsp:cNvSpPr/>
      </dsp:nvSpPr>
      <dsp:spPr>
        <a:xfrm>
          <a:off x="869843" y="0"/>
          <a:ext cx="6166388" cy="3853993"/>
        </a:xfrm>
        <a:prstGeom prst="swooshArrow">
          <a:avLst>
            <a:gd name="adj1" fmla="val 25000"/>
            <a:gd name="adj2" fmla="val 25000"/>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450CCB5C-E3F7-497A-A5A4-30376C9C49C2}">
      <dsp:nvSpPr>
        <dsp:cNvPr id="0" name=""/>
        <dsp:cNvSpPr/>
      </dsp:nvSpPr>
      <dsp:spPr>
        <a:xfrm>
          <a:off x="1652974" y="2660025"/>
          <a:ext cx="160326" cy="160326"/>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87C4110-8EF3-48C9-AAFA-1112CD7B946C}">
      <dsp:nvSpPr>
        <dsp:cNvPr id="0" name=""/>
        <dsp:cNvSpPr/>
      </dsp:nvSpPr>
      <dsp:spPr>
        <a:xfrm>
          <a:off x="1776700" y="2740189"/>
          <a:ext cx="1436768" cy="1113803"/>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84953" tIns="0" rIns="0" bIns="0" numCol="1" spcCol="1270" anchor="t" anchorCtr="0">
          <a:noAutofit/>
        </a:bodyPr>
        <a:lstStyle/>
        <a:p>
          <a:pPr marL="0" lvl="0" indent="0" algn="l" defTabSz="488950">
            <a:lnSpc>
              <a:spcPct val="90000"/>
            </a:lnSpc>
            <a:spcBef>
              <a:spcPct val="0"/>
            </a:spcBef>
            <a:spcAft>
              <a:spcPct val="35000"/>
            </a:spcAft>
            <a:buNone/>
          </a:pPr>
          <a:r>
            <a:rPr lang="it-IT" sz="1100" kern="1200" dirty="0">
              <a:latin typeface="Garamond" panose="02020404030301010803" pitchFamily="18" charset="0"/>
            </a:rPr>
            <a:t>Linee Guida del 5 novembre 2013 sulle buone pratiche di distribuzione dei medicinali per uso umano (2013/C 343/01)  </a:t>
          </a:r>
          <a:r>
            <a:rPr lang="it-IT" sz="1100" b="1" kern="1200" dirty="0">
              <a:latin typeface="Garamond" panose="02020404030301010803" pitchFamily="18" charset="0"/>
            </a:rPr>
            <a:t>«Per la pianificazione del trasporto va applicato un approccio basato sui rischi.»</a:t>
          </a:r>
        </a:p>
      </dsp:txBody>
      <dsp:txXfrm>
        <a:off x="1776700" y="2740189"/>
        <a:ext cx="1436768" cy="1113803"/>
      </dsp:txXfrm>
    </dsp:sp>
    <dsp:sp modelId="{9DC74945-B836-42B9-B334-72C79F8F7CE0}">
      <dsp:nvSpPr>
        <dsp:cNvPr id="0" name=""/>
        <dsp:cNvSpPr/>
      </dsp:nvSpPr>
      <dsp:spPr>
        <a:xfrm>
          <a:off x="3068161" y="1612510"/>
          <a:ext cx="289820" cy="289820"/>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CBDE676-5B48-46E8-BEE2-C0676C6D6D0B}">
      <dsp:nvSpPr>
        <dsp:cNvPr id="0" name=""/>
        <dsp:cNvSpPr/>
      </dsp:nvSpPr>
      <dsp:spPr>
        <a:xfrm>
          <a:off x="3332812" y="1838086"/>
          <a:ext cx="1479933" cy="160867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3570" tIns="0" rIns="0" bIns="0" numCol="1" spcCol="1270" anchor="t" anchorCtr="0">
          <a:noAutofit/>
        </a:bodyPr>
        <a:lstStyle/>
        <a:p>
          <a:pPr marL="0" lvl="0" indent="0" algn="l" defTabSz="488950">
            <a:lnSpc>
              <a:spcPct val="90000"/>
            </a:lnSpc>
            <a:spcBef>
              <a:spcPct val="0"/>
            </a:spcBef>
            <a:spcAft>
              <a:spcPct val="35000"/>
            </a:spcAft>
            <a:buNone/>
          </a:pPr>
          <a:r>
            <a:rPr lang="it-IT" sz="1100" b="1" kern="1200" dirty="0">
              <a:latin typeface="Garamond" panose="02020404030301010803" pitchFamily="18" charset="0"/>
              <a:ea typeface="+mn-ea"/>
              <a:cs typeface="+mn-cs"/>
            </a:rPr>
            <a:t>Tematica sottoposta all’attenzione delle Istituzioni</a:t>
          </a:r>
        </a:p>
        <a:p>
          <a:pPr marL="0" lvl="0" indent="0" algn="l" defTabSz="488950">
            <a:lnSpc>
              <a:spcPct val="90000"/>
            </a:lnSpc>
            <a:spcBef>
              <a:spcPct val="0"/>
            </a:spcBef>
            <a:spcAft>
              <a:spcPct val="35000"/>
            </a:spcAft>
            <a:buNone/>
          </a:pPr>
          <a:r>
            <a:rPr lang="it-IT" sz="1100" kern="1200" dirty="0">
              <a:latin typeface="Garamond" panose="02020404030301010803" pitchFamily="18" charset="0"/>
            </a:rPr>
            <a:t>Ministero della Salute ed </a:t>
          </a:r>
          <a:r>
            <a:rPr lang="it-IT" sz="1100" kern="1200" dirty="0" err="1">
              <a:latin typeface="Garamond" panose="02020404030301010803" pitchFamily="18" charset="0"/>
            </a:rPr>
            <a:t>Aifa</a:t>
          </a:r>
          <a:r>
            <a:rPr lang="it-IT" sz="1100" kern="1200" dirty="0">
              <a:latin typeface="Garamond" panose="02020404030301010803" pitchFamily="18" charset="0"/>
            </a:rPr>
            <a:t> - Tavolo Tecnico Indisponibilità dei medicinali (TTI)</a:t>
          </a:r>
        </a:p>
      </dsp:txBody>
      <dsp:txXfrm>
        <a:off x="3332812" y="1838086"/>
        <a:ext cx="1479933" cy="1608678"/>
      </dsp:txXfrm>
    </dsp:sp>
    <dsp:sp modelId="{D5EB2607-40A4-4C97-82BD-163B2987BA2D}">
      <dsp:nvSpPr>
        <dsp:cNvPr id="0" name=""/>
        <dsp:cNvSpPr/>
      </dsp:nvSpPr>
      <dsp:spPr>
        <a:xfrm>
          <a:off x="4770084" y="975060"/>
          <a:ext cx="400815" cy="400815"/>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991AE44-BC3B-4727-8314-B5290990AEAC}">
      <dsp:nvSpPr>
        <dsp:cNvPr id="0" name=""/>
        <dsp:cNvSpPr/>
      </dsp:nvSpPr>
      <dsp:spPr>
        <a:xfrm>
          <a:off x="4916060" y="1569398"/>
          <a:ext cx="1479933" cy="1433439"/>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12384" tIns="0" rIns="0" bIns="0" numCol="1" spcCol="1270" anchor="t" anchorCtr="0">
          <a:noAutofit/>
        </a:bodyPr>
        <a:lstStyle/>
        <a:p>
          <a:pPr marL="0" lvl="0" indent="0" algn="l" defTabSz="533400">
            <a:lnSpc>
              <a:spcPct val="90000"/>
            </a:lnSpc>
            <a:spcBef>
              <a:spcPct val="0"/>
            </a:spcBef>
            <a:spcAft>
              <a:spcPct val="35000"/>
            </a:spcAft>
            <a:buNone/>
          </a:pPr>
          <a:r>
            <a:rPr lang="it-IT" sz="1200" b="1" kern="1200" dirty="0">
              <a:latin typeface="Garamond" panose="02020404030301010803" pitchFamily="18" charset="0"/>
            </a:rPr>
            <a:t>Focus sulla distribuzione e i trasporti </a:t>
          </a:r>
        </a:p>
        <a:p>
          <a:pPr marL="0" lvl="0" indent="0" algn="l" defTabSz="533400">
            <a:lnSpc>
              <a:spcPct val="90000"/>
            </a:lnSpc>
            <a:spcBef>
              <a:spcPct val="0"/>
            </a:spcBef>
            <a:spcAft>
              <a:spcPct val="35000"/>
            </a:spcAft>
            <a:buNone/>
          </a:pPr>
          <a:r>
            <a:rPr lang="it-IT" sz="1200" kern="1200" dirty="0">
              <a:latin typeface="Garamond" panose="02020404030301010803" pitchFamily="18" charset="0"/>
            </a:rPr>
            <a:t>In collaborazione con l’Osservatorio </a:t>
          </a:r>
          <a:r>
            <a:rPr lang="it-IT" sz="1200" kern="1200" dirty="0" err="1">
              <a:latin typeface="Garamond" panose="02020404030301010803" pitchFamily="18" charset="0"/>
            </a:rPr>
            <a:t>Contract</a:t>
          </a:r>
          <a:r>
            <a:rPr lang="it-IT" sz="1200" kern="1200" dirty="0">
              <a:latin typeface="Garamond" panose="02020404030301010803" pitchFamily="18" charset="0"/>
            </a:rPr>
            <a:t> </a:t>
          </a:r>
          <a:r>
            <a:rPr lang="it-IT" sz="1200" kern="1200" dirty="0" err="1">
              <a:latin typeface="Garamond" panose="02020404030301010803" pitchFamily="18" charset="0"/>
            </a:rPr>
            <a:t>Logistics</a:t>
          </a:r>
          <a:r>
            <a:rPr lang="it-IT" sz="1200" kern="1200" dirty="0">
              <a:latin typeface="Garamond" panose="02020404030301010803" pitchFamily="18" charset="0"/>
            </a:rPr>
            <a:t> «Gino </a:t>
          </a:r>
          <a:r>
            <a:rPr lang="it-IT" sz="1200" kern="1200" dirty="0" err="1">
              <a:latin typeface="Garamond" panose="02020404030301010803" pitchFamily="18" charset="0"/>
            </a:rPr>
            <a:t>Marchet</a:t>
          </a:r>
          <a:r>
            <a:rPr lang="it-IT" sz="1000" kern="1200" dirty="0">
              <a:latin typeface="Garamond" panose="02020404030301010803" pitchFamily="18" charset="0"/>
            </a:rPr>
            <a:t>» </a:t>
          </a:r>
        </a:p>
      </dsp:txBody>
      <dsp:txXfrm>
        <a:off x="4916060" y="1569398"/>
        <a:ext cx="1479933" cy="14334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67BDF-8CCF-4443-B266-B7BBA47400B6}">
      <dsp:nvSpPr>
        <dsp:cNvPr id="0" name=""/>
        <dsp:cNvSpPr/>
      </dsp:nvSpPr>
      <dsp:spPr>
        <a:xfrm>
          <a:off x="0" y="0"/>
          <a:ext cx="2985113" cy="31969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b="1" kern="1200" dirty="0">
              <a:latin typeface="Century Gothic" panose="020B0502020202020204" pitchFamily="34" charset="0"/>
            </a:rPr>
            <a:t>Focus sulla distribuzione ed i trasporti</a:t>
          </a:r>
        </a:p>
      </dsp:txBody>
      <dsp:txXfrm>
        <a:off x="0" y="0"/>
        <a:ext cx="2985113" cy="959071"/>
      </dsp:txXfrm>
    </dsp:sp>
    <dsp:sp modelId="{B11D84BC-D53C-4871-B816-E3C6E02B3A1E}">
      <dsp:nvSpPr>
        <dsp:cNvPr id="0" name=""/>
        <dsp:cNvSpPr/>
      </dsp:nvSpPr>
      <dsp:spPr>
        <a:xfrm>
          <a:off x="298511" y="959344"/>
          <a:ext cx="2388090" cy="62806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it-IT" sz="1200" kern="1200" dirty="0">
              <a:latin typeface="Century Gothic" panose="020B0502020202020204" pitchFamily="34" charset="0"/>
            </a:rPr>
            <a:t>Identificazione delle esigenze e delle criticità di settore</a:t>
          </a:r>
        </a:p>
      </dsp:txBody>
      <dsp:txXfrm>
        <a:off x="316906" y="977739"/>
        <a:ext cx="2351300" cy="591274"/>
      </dsp:txXfrm>
    </dsp:sp>
    <dsp:sp modelId="{523117EE-ED52-48C6-8B47-632289308A07}">
      <dsp:nvSpPr>
        <dsp:cNvPr id="0" name=""/>
        <dsp:cNvSpPr/>
      </dsp:nvSpPr>
      <dsp:spPr>
        <a:xfrm>
          <a:off x="298511" y="1684034"/>
          <a:ext cx="2388090" cy="62806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it-IT" sz="1100" kern="1200" dirty="0">
              <a:latin typeface="Century Gothic" panose="020B0502020202020204" pitchFamily="34" charset="0"/>
            </a:rPr>
            <a:t>Approfondimento delle modalità di creazione di valore da parte dei fornitori di servizi logistici</a:t>
          </a:r>
        </a:p>
      </dsp:txBody>
      <dsp:txXfrm>
        <a:off x="316906" y="1702429"/>
        <a:ext cx="2351300" cy="591274"/>
      </dsp:txXfrm>
    </dsp:sp>
    <dsp:sp modelId="{B91F39E4-332E-4861-A885-82F76A8236B3}">
      <dsp:nvSpPr>
        <dsp:cNvPr id="0" name=""/>
        <dsp:cNvSpPr/>
      </dsp:nvSpPr>
      <dsp:spPr>
        <a:xfrm>
          <a:off x="298511" y="2408723"/>
          <a:ext cx="2388090" cy="62806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it-IT" sz="1200" kern="1200" dirty="0">
              <a:latin typeface="Century Gothic" panose="020B0502020202020204" pitchFamily="34" charset="0"/>
            </a:rPr>
            <a:t>Esplorazione delle soluzioni cross settoriali</a:t>
          </a:r>
        </a:p>
      </dsp:txBody>
      <dsp:txXfrm>
        <a:off x="316906" y="2427118"/>
        <a:ext cx="2351300" cy="5912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0ED11-EC98-44D0-9872-EAFDFA94FCEC}">
      <dsp:nvSpPr>
        <dsp:cNvPr id="0" name=""/>
        <dsp:cNvSpPr/>
      </dsp:nvSpPr>
      <dsp:spPr>
        <a:xfrm>
          <a:off x="2" y="3233"/>
          <a:ext cx="3716375" cy="121725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rgbClr val="002060"/>
              </a:solidFill>
              <a:latin typeface="Century Gothic" panose="020B0502020202020204" pitchFamily="34" charset="0"/>
            </a:rPr>
            <a:t>Gli episodi criminosi sembravano essersi fermati dopo la prima crisi, quella esplosa tra il 2012 e il 2014, grazie all’operazione internazionale, soprannominata Volcano e coordinata dall’Agenzia italiana del farmaco</a:t>
          </a:r>
        </a:p>
      </dsp:txBody>
      <dsp:txXfrm>
        <a:off x="2" y="3233"/>
        <a:ext cx="3716375" cy="1217259"/>
      </dsp:txXfrm>
    </dsp:sp>
    <dsp:sp modelId="{03C93F95-A450-4666-8B31-D96872EBC461}">
      <dsp:nvSpPr>
        <dsp:cNvPr id="0" name=""/>
        <dsp:cNvSpPr/>
      </dsp:nvSpPr>
      <dsp:spPr>
        <a:xfrm>
          <a:off x="2" y="1423370"/>
          <a:ext cx="3716375" cy="121725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rgbClr val="002060"/>
              </a:solidFill>
              <a:latin typeface="Century Gothic" panose="020B0502020202020204" pitchFamily="34" charset="0"/>
            </a:rPr>
            <a:t>La pausa è durata pochi anni, giusto il tempo - per i criminali - di riorganizzarsi e studiare nuovi meccanismi per superare i controlli. Da pochi mesi le bande hanno ripreso gli assalti ai tir, ai magazzini e le razzie nelle farmacie ospedaliere e private in Italia</a:t>
          </a:r>
        </a:p>
      </dsp:txBody>
      <dsp:txXfrm>
        <a:off x="2" y="1423370"/>
        <a:ext cx="3716375" cy="1217259"/>
      </dsp:txXfrm>
    </dsp:sp>
    <dsp:sp modelId="{B995CAD1-DF63-48C3-9A37-AD19A8DE15E5}">
      <dsp:nvSpPr>
        <dsp:cNvPr id="0" name=""/>
        <dsp:cNvSpPr/>
      </dsp:nvSpPr>
      <dsp:spPr>
        <a:xfrm>
          <a:off x="2" y="2843506"/>
          <a:ext cx="3716375" cy="121725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rgbClr val="002060"/>
              </a:solidFill>
              <a:latin typeface="Century Gothic" panose="020B0502020202020204" pitchFamily="34" charset="0"/>
            </a:rPr>
            <a:t>La collaborazione della Filiera con le Istituzioni anche nel  Tavolo TTI è massima come evidenziano le linee guida siglate e il Nuovo Protocollo di intesa in corso di elaborazione a cui stiamo collaborando insieme</a:t>
          </a:r>
        </a:p>
      </dsp:txBody>
      <dsp:txXfrm>
        <a:off x="2" y="2843506"/>
        <a:ext cx="3716375" cy="12172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E8E5DF-A1DF-4E02-BC65-2CA612A3DD32}">
      <dsp:nvSpPr>
        <dsp:cNvPr id="0" name=""/>
        <dsp:cNvSpPr/>
      </dsp:nvSpPr>
      <dsp:spPr>
        <a:xfrm>
          <a:off x="1485304" y="496"/>
          <a:ext cx="3125390" cy="18752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b="1" kern="1200" dirty="0" err="1">
              <a:latin typeface="Times New Roman" panose="02020603050405020304" pitchFamily="18" charset="0"/>
              <a:cs typeface="Times New Roman" panose="02020603050405020304" pitchFamily="18" charset="0"/>
            </a:rPr>
            <a:t>Assoram</a:t>
          </a:r>
          <a:r>
            <a:rPr lang="it-IT" sz="1600" b="1" kern="1200" dirty="0">
              <a:latin typeface="Times New Roman" panose="02020603050405020304" pitchFamily="18" charset="0"/>
              <a:cs typeface="Times New Roman" panose="02020603050405020304" pitchFamily="18" charset="0"/>
            </a:rPr>
            <a:t> partecipa stabilmente </a:t>
          </a:r>
          <a:r>
            <a:rPr lang="it-IT" sz="1600" kern="1200" dirty="0">
              <a:latin typeface="Times New Roman" panose="02020603050405020304" pitchFamily="18" charset="0"/>
              <a:cs typeface="Times New Roman" panose="02020603050405020304" pitchFamily="18" charset="0"/>
            </a:rPr>
            <a:t>ai tavoli tecnici della Task force Nazionale permanente antifalsificazione insieme alle altre associazioni di settore e ai rappresentanti del CNCU (Consiglio Nazionale Consumatori e Utenti)</a:t>
          </a:r>
          <a:endParaRPr lang="it-IT" sz="1600" kern="1200" dirty="0"/>
        </a:p>
      </dsp:txBody>
      <dsp:txXfrm>
        <a:off x="1485304" y="496"/>
        <a:ext cx="3125390" cy="1875234"/>
      </dsp:txXfrm>
    </dsp:sp>
    <dsp:sp modelId="{5FF8DC6D-EE96-430B-84E5-EE0F16998466}">
      <dsp:nvSpPr>
        <dsp:cNvPr id="0" name=""/>
        <dsp:cNvSpPr/>
      </dsp:nvSpPr>
      <dsp:spPr>
        <a:xfrm>
          <a:off x="1485304" y="2188269"/>
          <a:ext cx="3125390" cy="18752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a:latin typeface="Times New Roman" panose="02020603050405020304" pitchFamily="18" charset="0"/>
              <a:cs typeface="Times New Roman" panose="02020603050405020304" pitchFamily="18" charset="0"/>
            </a:rPr>
            <a:t>Le riunioni hanno l’obiettivo di condividere, con un approccio pubblico/privato, le attività di contrasto  a contraffazione e altre forme di crimine farmaceutico, tra cui i FURTI</a:t>
          </a:r>
          <a:r>
            <a:rPr lang="it-IT" sz="1600" kern="1200"/>
            <a:t>.</a:t>
          </a:r>
          <a:endParaRPr lang="it-IT" sz="1600" kern="1200" dirty="0"/>
        </a:p>
      </dsp:txBody>
      <dsp:txXfrm>
        <a:off x="1485304" y="2188269"/>
        <a:ext cx="3125390" cy="18752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97AF6-B09B-45E1-BB77-3846C4682B2B}">
      <dsp:nvSpPr>
        <dsp:cNvPr id="0" name=""/>
        <dsp:cNvSpPr/>
      </dsp:nvSpPr>
      <dsp:spPr>
        <a:xfrm>
          <a:off x="0" y="2"/>
          <a:ext cx="2592000" cy="6685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altLang="it-IT" sz="1000" b="1" kern="1200" dirty="0">
              <a:solidFill>
                <a:schemeClr val="bg1"/>
              </a:solidFill>
              <a:latin typeface="Garamond" panose="02020404030301010803" pitchFamily="18" charset="0"/>
            </a:rPr>
            <a:t>AREA DIREZIONE TECNICA E REGOLATORIA</a:t>
          </a:r>
          <a:endParaRPr lang="it-IT" sz="1000" kern="1200" dirty="0">
            <a:solidFill>
              <a:schemeClr val="bg1"/>
            </a:solidFill>
            <a:latin typeface="Garamond" panose="02020404030301010803" pitchFamily="18" charset="0"/>
          </a:endParaRPr>
        </a:p>
      </dsp:txBody>
      <dsp:txXfrm>
        <a:off x="32634" y="32636"/>
        <a:ext cx="2526732" cy="60324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B2F33-66A6-441A-B2C9-99E32CB65077}">
      <dsp:nvSpPr>
        <dsp:cNvPr id="0" name=""/>
        <dsp:cNvSpPr/>
      </dsp:nvSpPr>
      <dsp:spPr>
        <a:xfrm>
          <a:off x="1529329" y="-174904"/>
          <a:ext cx="1462756" cy="105330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Garamond" panose="02020404030301010803" pitchFamily="18" charset="0"/>
              <a:cs typeface="Arial" panose="020B0604020202020204" pitchFamily="34" charset="0"/>
            </a:rPr>
            <a:t>Stimola le attività dell’Associazione volte al raggiungimento degli scopi formativi e di sviluppo</a:t>
          </a:r>
        </a:p>
      </dsp:txBody>
      <dsp:txXfrm>
        <a:off x="1580747" y="-123486"/>
        <a:ext cx="1359920" cy="950469"/>
      </dsp:txXfrm>
    </dsp:sp>
    <dsp:sp modelId="{E1C97F7B-84C2-4D22-A5F5-426D16B1509D}">
      <dsp:nvSpPr>
        <dsp:cNvPr id="0" name=""/>
        <dsp:cNvSpPr/>
      </dsp:nvSpPr>
      <dsp:spPr>
        <a:xfrm>
          <a:off x="1098520" y="351748"/>
          <a:ext cx="2324375" cy="2324375"/>
        </a:xfrm>
        <a:custGeom>
          <a:avLst/>
          <a:gdLst/>
          <a:ahLst/>
          <a:cxnLst/>
          <a:rect l="0" t="0" r="0" b="0"/>
          <a:pathLst>
            <a:path>
              <a:moveTo>
                <a:pt x="1897323" y="262045"/>
              </a:moveTo>
              <a:arcTo wR="1162187" hR="1162187" stAng="18554287" swAng="1414604"/>
            </a:path>
          </a:pathLst>
        </a:custGeom>
        <a:no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0EA3290A-8ACC-40B6-9C25-6C16F7B4A73F}">
      <dsp:nvSpPr>
        <dsp:cNvPr id="0" name=""/>
        <dsp:cNvSpPr/>
      </dsp:nvSpPr>
      <dsp:spPr>
        <a:xfrm>
          <a:off x="2691517" y="987283"/>
          <a:ext cx="1462756" cy="105330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Garamond" panose="02020404030301010803" pitchFamily="18" charset="0"/>
              <a:cs typeface="Arial" panose="020B0604020202020204" pitchFamily="34" charset="0"/>
            </a:rPr>
            <a:t>È strumento di crescita culturale e tecnica a vantaggio degli Associati e sede di condivisione delle competenze e delle professionalità interne all’Associazione</a:t>
          </a:r>
        </a:p>
      </dsp:txBody>
      <dsp:txXfrm>
        <a:off x="2742935" y="1038701"/>
        <a:ext cx="1359920" cy="950469"/>
      </dsp:txXfrm>
    </dsp:sp>
    <dsp:sp modelId="{CC5D277E-FF6F-41E0-A8A6-0C988E0FC093}">
      <dsp:nvSpPr>
        <dsp:cNvPr id="0" name=""/>
        <dsp:cNvSpPr/>
      </dsp:nvSpPr>
      <dsp:spPr>
        <a:xfrm>
          <a:off x="1189540" y="201884"/>
          <a:ext cx="2324375" cy="2324375"/>
        </a:xfrm>
        <a:custGeom>
          <a:avLst/>
          <a:gdLst/>
          <a:ahLst/>
          <a:cxnLst/>
          <a:rect l="0" t="0" r="0" b="0"/>
          <a:pathLst>
            <a:path>
              <a:moveTo>
                <a:pt x="2104537" y="1842377"/>
              </a:moveTo>
              <a:arcTo wR="1162187" hR="1162187" stAng="2149310" swAng="1320099"/>
            </a:path>
          </a:pathLst>
        </a:custGeom>
        <a:no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EFF91ED4-F6E9-4CBA-BC36-F2A9E4C07D80}">
      <dsp:nvSpPr>
        <dsp:cNvPr id="0" name=""/>
        <dsp:cNvSpPr/>
      </dsp:nvSpPr>
      <dsp:spPr>
        <a:xfrm>
          <a:off x="1504037" y="2081446"/>
          <a:ext cx="1462756" cy="105330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Garamond" panose="02020404030301010803" pitchFamily="18" charset="0"/>
              <a:cs typeface="Arial" panose="020B0604020202020204" pitchFamily="34" charset="0"/>
            </a:rPr>
            <a:t>È confronto e ricerca di sinergie con tutte le figure tecniche della Filiera </a:t>
          </a:r>
        </a:p>
      </dsp:txBody>
      <dsp:txXfrm>
        <a:off x="1555455" y="2132864"/>
        <a:ext cx="1359920" cy="950469"/>
      </dsp:txXfrm>
    </dsp:sp>
    <dsp:sp modelId="{56218D0F-2CC4-49A5-9EE3-A25DC9F435FA}">
      <dsp:nvSpPr>
        <dsp:cNvPr id="0" name=""/>
        <dsp:cNvSpPr/>
      </dsp:nvSpPr>
      <dsp:spPr>
        <a:xfrm>
          <a:off x="989608" y="177567"/>
          <a:ext cx="2324375" cy="2324375"/>
        </a:xfrm>
        <a:custGeom>
          <a:avLst/>
          <a:gdLst/>
          <a:ahLst/>
          <a:cxnLst/>
          <a:rect l="0" t="0" r="0" b="0"/>
          <a:pathLst>
            <a:path>
              <a:moveTo>
                <a:pt x="511240" y="2124969"/>
              </a:moveTo>
              <a:arcTo wR="1162187" hR="1162187" stAng="7443783" swAng="1119614"/>
            </a:path>
          </a:pathLst>
        </a:custGeom>
        <a:no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9893B766-74EF-4924-8CDB-27ADCCD7F8C6}">
      <dsp:nvSpPr>
        <dsp:cNvPr id="0" name=""/>
        <dsp:cNvSpPr/>
      </dsp:nvSpPr>
      <dsp:spPr>
        <a:xfrm>
          <a:off x="367142" y="987283"/>
          <a:ext cx="1462756" cy="105330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Garamond" panose="02020404030301010803" pitchFamily="18" charset="0"/>
              <a:cs typeface="Arial" panose="020B0604020202020204" pitchFamily="34" charset="0"/>
            </a:rPr>
            <a:t>Favorisce la formazione specifica sui temi di interesse della distribuzione </a:t>
          </a:r>
        </a:p>
      </dsp:txBody>
      <dsp:txXfrm>
        <a:off x="418560" y="1038701"/>
        <a:ext cx="1359920" cy="950469"/>
      </dsp:txXfrm>
    </dsp:sp>
    <dsp:sp modelId="{6318EDC3-8D57-4ADB-A605-F9516779A369}">
      <dsp:nvSpPr>
        <dsp:cNvPr id="0" name=""/>
        <dsp:cNvSpPr/>
      </dsp:nvSpPr>
      <dsp:spPr>
        <a:xfrm>
          <a:off x="1098520" y="351748"/>
          <a:ext cx="2324375" cy="2324375"/>
        </a:xfrm>
        <a:custGeom>
          <a:avLst/>
          <a:gdLst/>
          <a:ahLst/>
          <a:cxnLst/>
          <a:rect l="0" t="0" r="0" b="0"/>
          <a:pathLst>
            <a:path>
              <a:moveTo>
                <a:pt x="128381" y="631222"/>
              </a:moveTo>
              <a:arcTo wR="1162187" hR="1162187" stAng="12431108" swAng="1414604"/>
            </a:path>
          </a:pathLst>
        </a:custGeom>
        <a:no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DD664-2042-49AE-BE66-479FE9925709}">
      <dsp:nvSpPr>
        <dsp:cNvPr id="0" name=""/>
        <dsp:cNvSpPr/>
      </dsp:nvSpPr>
      <dsp:spPr>
        <a:xfrm>
          <a:off x="210549" y="0"/>
          <a:ext cx="1644431" cy="164443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it-IT" sz="1900" u="none"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The </a:t>
          </a:r>
          <a:r>
            <a:rPr lang="it-IT" sz="1900" u="none" kern="1200" dirty="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Falsified</a:t>
          </a:r>
          <a:r>
            <a:rPr lang="it-IT" sz="1900" u="none"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a:t>
          </a:r>
          <a:r>
            <a:rPr lang="it-IT" sz="1900" u="none" kern="1200" dirty="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Medicines</a:t>
          </a:r>
          <a:r>
            <a:rPr lang="it-IT" sz="1900" u="none"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Directive</a:t>
          </a:r>
          <a:endParaRPr lang="it-IT" sz="1900" u="none" kern="1200" dirty="0">
            <a:solidFill>
              <a:schemeClr val="bg1"/>
            </a:solidFill>
          </a:endParaRPr>
        </a:p>
      </dsp:txBody>
      <dsp:txXfrm>
        <a:off x="451370" y="240821"/>
        <a:ext cx="1162789" cy="11627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E1052-8478-434D-B035-DB742082D87C}">
      <dsp:nvSpPr>
        <dsp:cNvPr id="0" name=""/>
        <dsp:cNvSpPr/>
      </dsp:nvSpPr>
      <dsp:spPr>
        <a:xfrm>
          <a:off x="104730" y="0"/>
          <a:ext cx="2057309" cy="688306"/>
        </a:xfrm>
        <a:prstGeom prst="roundRect">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1100" b="0" i="0" u="none" kern="1200" dirty="0">
              <a:solidFill>
                <a:srgbClr val="002060"/>
              </a:solidFill>
              <a:latin typeface="Bahnschrift" panose="020B0502040204020203" pitchFamily="34" charset="0"/>
              <a:ea typeface="+mn-ea"/>
              <a:cs typeface="Arial" panose="020B0604020202020204" pitchFamily="34" charset="0"/>
            </a:rPr>
            <a:t>favoriamo la diffusione di processi distributivi GDP conformi agli standard europei</a:t>
          </a:r>
        </a:p>
      </dsp:txBody>
      <dsp:txXfrm>
        <a:off x="138330" y="33600"/>
        <a:ext cx="1990109" cy="6211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35BE6-69D8-40C5-AEE1-380D905B1825}">
      <dsp:nvSpPr>
        <dsp:cNvPr id="0" name=""/>
        <dsp:cNvSpPr/>
      </dsp:nvSpPr>
      <dsp:spPr>
        <a:xfrm>
          <a:off x="357236" y="0"/>
          <a:ext cx="4366221" cy="2619732"/>
        </a:xfrm>
        <a:prstGeom prst="rect">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914400" rtl="0" eaLnBrk="1" latinLnBrk="1" hangingPunct="1">
            <a:lnSpc>
              <a:spcPct val="90000"/>
            </a:lnSpc>
            <a:spcBef>
              <a:spcPct val="0"/>
            </a:spcBef>
            <a:spcAft>
              <a:spcPct val="35000"/>
            </a:spcAft>
            <a:buNone/>
          </a:pPr>
          <a:r>
            <a:rPr lang="it-IT" sz="2000" b="1" i="0" u="none" kern="1200" dirty="0">
              <a:solidFill>
                <a:schemeClr val="accent2">
                  <a:lumMod val="75000"/>
                </a:schemeClr>
              </a:solidFill>
            </a:rPr>
            <a:t>						</a:t>
          </a:r>
          <a:r>
            <a:rPr lang="it-IT" sz="2400" b="1" kern="1200" dirty="0">
              <a:solidFill>
                <a:srgbClr val="002060"/>
              </a:solidFill>
              <a:effectLst>
                <a:outerShdw blurRad="38100" dist="38100" dir="2700000" algn="tl">
                  <a:srgbClr val="000000">
                    <a:alpha val="43137"/>
                  </a:srgbClr>
                </a:outerShdw>
              </a:effectLst>
              <a:latin typeface="Century Gothic" panose="020B0502020202020204" pitchFamily="34" charset="0"/>
              <a:ea typeface="+mn-ea"/>
              <a:cs typeface="+mn-cs"/>
            </a:rPr>
            <a:t>CHI SIAMO</a:t>
          </a:r>
        </a:p>
        <a:p>
          <a:pPr marL="0" lvl="0" indent="0" algn="just" defTabSz="400050">
            <a:lnSpc>
              <a:spcPct val="90000"/>
            </a:lnSpc>
            <a:spcBef>
              <a:spcPct val="0"/>
            </a:spcBef>
            <a:spcAft>
              <a:spcPct val="35000"/>
            </a:spcAft>
            <a:buNone/>
          </a:pPr>
          <a:r>
            <a:rPr lang="it-IT" sz="1100" b="1" i="0" u="none" kern="1200" dirty="0">
              <a:solidFill>
                <a:srgbClr val="002060"/>
              </a:solidFill>
              <a:latin typeface="Bahnschrift" panose="020B0502040204020203" pitchFamily="34" charset="0"/>
            </a:rPr>
            <a:t>L’</a:t>
          </a:r>
          <a:r>
            <a:rPr lang="it-IT" sz="1100" b="1" kern="1200" dirty="0">
              <a:solidFill>
                <a:srgbClr val="002060"/>
              </a:solidFill>
              <a:latin typeface="Bahnschrift" panose="020B0502040204020203" pitchFamily="34" charset="0"/>
              <a:cs typeface="Arial" panose="020B0604020202020204" pitchFamily="34" charset="0"/>
            </a:rPr>
            <a:t>Associazione nazionale degli Operatori Commerciali e Logistici della distribuzione primaria dei prodotti farmaceutici e parafarmaceutici ad uso umano e veterinario.</a:t>
          </a:r>
        </a:p>
        <a:p>
          <a:pPr marL="0" lvl="0" indent="0" algn="just" defTabSz="400050">
            <a:lnSpc>
              <a:spcPct val="90000"/>
            </a:lnSpc>
            <a:spcBef>
              <a:spcPct val="0"/>
            </a:spcBef>
            <a:spcAft>
              <a:spcPct val="35000"/>
            </a:spcAft>
            <a:buNone/>
          </a:pPr>
          <a:r>
            <a:rPr lang="it-IT" sz="1100" b="0" kern="1200" dirty="0">
              <a:solidFill>
                <a:srgbClr val="002060"/>
              </a:solidFill>
              <a:latin typeface="Bahnschrift" panose="020B0502040204020203" pitchFamily="34" charset="0"/>
              <a:cs typeface="Arial" panose="020B0604020202020204" pitchFamily="34" charset="0"/>
            </a:rPr>
            <a:t>Dal 2017 rappresentiamo anche gli Associati Aggregati, le altre realtà imprenditoriali con re</a:t>
          </a:r>
          <a:r>
            <a:rPr lang="it-IT" sz="1100" b="0" i="0" u="none" kern="1200" dirty="0">
              <a:solidFill>
                <a:srgbClr val="002060"/>
              </a:solidFill>
              <a:latin typeface="Bahnschrift" panose="020B0502040204020203" pitchFamily="34" charset="0"/>
              <a:cs typeface="Arial" panose="020B0604020202020204" pitchFamily="34" charset="0"/>
            </a:rPr>
            <a:t>quisiti di affinità e complementarietà con le attività svolte dagli Associati Ordinari.</a:t>
          </a:r>
          <a:endParaRPr lang="it-IT" sz="1100" b="0" kern="1200" dirty="0">
            <a:solidFill>
              <a:srgbClr val="002060"/>
            </a:solidFill>
            <a:latin typeface="Bahnschrift" panose="020B0502040204020203" pitchFamily="34" charset="0"/>
            <a:cs typeface="Arial" panose="020B0604020202020204" pitchFamily="34" charset="0"/>
          </a:endParaRPr>
        </a:p>
        <a:p>
          <a:pPr marL="0" lvl="0" indent="0" algn="just" defTabSz="400050">
            <a:lnSpc>
              <a:spcPct val="90000"/>
            </a:lnSpc>
            <a:spcBef>
              <a:spcPct val="0"/>
            </a:spcBef>
            <a:spcAft>
              <a:spcPct val="35000"/>
            </a:spcAft>
            <a:buNone/>
          </a:pPr>
          <a:r>
            <a:rPr lang="it-IT" sz="1100" b="0" kern="1200" dirty="0" err="1">
              <a:solidFill>
                <a:srgbClr val="002060"/>
              </a:solidFill>
              <a:latin typeface="Bahnschrift" panose="020B0502040204020203" pitchFamily="34" charset="0"/>
              <a:cs typeface="Arial" panose="020B0604020202020204" pitchFamily="34" charset="0"/>
            </a:rPr>
            <a:t>Assoram</a:t>
          </a:r>
          <a:r>
            <a:rPr lang="it-IT" sz="1100" b="0" kern="1200" dirty="0">
              <a:solidFill>
                <a:srgbClr val="002060"/>
              </a:solidFill>
              <a:latin typeface="Bahnschrift" panose="020B0502040204020203" pitchFamily="34" charset="0"/>
              <a:cs typeface="Arial" panose="020B0604020202020204" pitchFamily="34" charset="0"/>
            </a:rPr>
            <a:t> è Associazione riconosciuta ed iscritta nel Registro delle Persone Giuridiche al n.1252/2017  (Prefettura di Roma prot. n. 413688 del 22.11.17).</a:t>
          </a:r>
        </a:p>
      </dsp:txBody>
      <dsp:txXfrm>
        <a:off x="357236" y="0"/>
        <a:ext cx="4366221" cy="26197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E1052-8478-434D-B035-DB742082D87C}">
      <dsp:nvSpPr>
        <dsp:cNvPr id="0" name=""/>
        <dsp:cNvSpPr/>
      </dsp:nvSpPr>
      <dsp:spPr>
        <a:xfrm>
          <a:off x="4" y="3292"/>
          <a:ext cx="2301684" cy="537642"/>
        </a:xfrm>
        <a:prstGeom prst="roundRect">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1100" b="0" i="0" u="none" kern="1200" dirty="0">
              <a:solidFill>
                <a:srgbClr val="002060"/>
              </a:solidFill>
              <a:latin typeface="Bahnschrift" panose="020B0502040204020203" pitchFamily="34" charset="0"/>
              <a:ea typeface="+mn-ea"/>
              <a:cs typeface="Arial" panose="020B0604020202020204" pitchFamily="34" charset="0"/>
            </a:rPr>
            <a:t>promuoviamo la costante sinergia Stakeholders-Istituzioni  a livello nazionale ed internazionale</a:t>
          </a:r>
        </a:p>
      </dsp:txBody>
      <dsp:txXfrm>
        <a:off x="26250" y="29538"/>
        <a:ext cx="2249192" cy="4851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E1052-8478-434D-B035-DB742082D87C}">
      <dsp:nvSpPr>
        <dsp:cNvPr id="0" name=""/>
        <dsp:cNvSpPr/>
      </dsp:nvSpPr>
      <dsp:spPr>
        <a:xfrm>
          <a:off x="4104" y="0"/>
          <a:ext cx="2019829" cy="825873"/>
        </a:xfrm>
        <a:prstGeom prst="roundRect">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1100" b="0" i="0" u="none" kern="1200" dirty="0">
              <a:solidFill>
                <a:srgbClr val="002060"/>
              </a:solidFill>
              <a:latin typeface="Bahnschrift" panose="020B0502040204020203" pitchFamily="34" charset="0"/>
              <a:ea typeface="+mn-ea"/>
              <a:cs typeface="Arial" panose="020B0604020202020204" pitchFamily="34" charset="0"/>
            </a:rPr>
            <a:t>guardiamo al futuro individuando misure idonee e sostenibili per  gestire le continue evoluzioni del settore</a:t>
          </a:r>
        </a:p>
      </dsp:txBody>
      <dsp:txXfrm>
        <a:off x="44420" y="40316"/>
        <a:ext cx="1939197" cy="7452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5AAF8-1F49-44ED-9C99-789B1EBC8A6A}">
      <dsp:nvSpPr>
        <dsp:cNvPr id="0" name=""/>
        <dsp:cNvSpPr/>
      </dsp:nvSpPr>
      <dsp:spPr>
        <a:xfrm>
          <a:off x="637220" y="408741"/>
          <a:ext cx="4963749" cy="4963749"/>
        </a:xfrm>
        <a:prstGeom prst="blockArc">
          <a:avLst>
            <a:gd name="adj1" fmla="val 14393943"/>
            <a:gd name="adj2" fmla="val 16344745"/>
            <a:gd name="adj3" fmla="val 2307"/>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44AED22-62A8-421A-BAA3-4D41B317B0E0}">
      <dsp:nvSpPr>
        <dsp:cNvPr id="0" name=""/>
        <dsp:cNvSpPr/>
      </dsp:nvSpPr>
      <dsp:spPr>
        <a:xfrm>
          <a:off x="796724" y="307886"/>
          <a:ext cx="4963749" cy="4963749"/>
        </a:xfrm>
        <a:prstGeom prst="blockArc">
          <a:avLst>
            <a:gd name="adj1" fmla="val 12435500"/>
            <a:gd name="adj2" fmla="val 14129431"/>
            <a:gd name="adj3" fmla="val 2307"/>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5DE84BA-1CD0-4678-BF35-165722383E26}">
      <dsp:nvSpPr>
        <dsp:cNvPr id="0" name=""/>
        <dsp:cNvSpPr/>
      </dsp:nvSpPr>
      <dsp:spPr>
        <a:xfrm>
          <a:off x="740483" y="410915"/>
          <a:ext cx="4963749" cy="4963749"/>
        </a:xfrm>
        <a:prstGeom prst="blockArc">
          <a:avLst>
            <a:gd name="adj1" fmla="val 10800000"/>
            <a:gd name="adj2" fmla="val 12600000"/>
            <a:gd name="adj3" fmla="val 2307"/>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3499320-A483-4B05-BF8A-3D437D611FAF}">
      <dsp:nvSpPr>
        <dsp:cNvPr id="0" name=""/>
        <dsp:cNvSpPr/>
      </dsp:nvSpPr>
      <dsp:spPr>
        <a:xfrm>
          <a:off x="740483" y="410915"/>
          <a:ext cx="4963749" cy="4963749"/>
        </a:xfrm>
        <a:prstGeom prst="blockArc">
          <a:avLst>
            <a:gd name="adj1" fmla="val 9000000"/>
            <a:gd name="adj2" fmla="val 10800000"/>
            <a:gd name="adj3" fmla="val 2307"/>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8FD0634-31AC-40C7-934B-E2FC554EB077}">
      <dsp:nvSpPr>
        <dsp:cNvPr id="0" name=""/>
        <dsp:cNvSpPr/>
      </dsp:nvSpPr>
      <dsp:spPr>
        <a:xfrm>
          <a:off x="740483" y="410915"/>
          <a:ext cx="4963749" cy="4963749"/>
        </a:xfrm>
        <a:prstGeom prst="blockArc">
          <a:avLst>
            <a:gd name="adj1" fmla="val 7200000"/>
            <a:gd name="adj2" fmla="val 9000000"/>
            <a:gd name="adj3" fmla="val 2307"/>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7C00496-6A90-4D18-A629-052E1F1DAA20}">
      <dsp:nvSpPr>
        <dsp:cNvPr id="0" name=""/>
        <dsp:cNvSpPr/>
      </dsp:nvSpPr>
      <dsp:spPr>
        <a:xfrm>
          <a:off x="740483" y="410915"/>
          <a:ext cx="4963749" cy="4963749"/>
        </a:xfrm>
        <a:prstGeom prst="blockArc">
          <a:avLst>
            <a:gd name="adj1" fmla="val 5400000"/>
            <a:gd name="adj2" fmla="val 7200000"/>
            <a:gd name="adj3" fmla="val 2307"/>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AD23B75-1A26-4639-A3CE-EDE9E51CB2B1}">
      <dsp:nvSpPr>
        <dsp:cNvPr id="0" name=""/>
        <dsp:cNvSpPr/>
      </dsp:nvSpPr>
      <dsp:spPr>
        <a:xfrm>
          <a:off x="740483" y="410915"/>
          <a:ext cx="4963749" cy="4963749"/>
        </a:xfrm>
        <a:prstGeom prst="blockArc">
          <a:avLst>
            <a:gd name="adj1" fmla="val 3600000"/>
            <a:gd name="adj2" fmla="val 5400000"/>
            <a:gd name="adj3" fmla="val 2307"/>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7211D18-152A-4E50-8773-6C9333572134}">
      <dsp:nvSpPr>
        <dsp:cNvPr id="0" name=""/>
        <dsp:cNvSpPr/>
      </dsp:nvSpPr>
      <dsp:spPr>
        <a:xfrm>
          <a:off x="740483" y="410915"/>
          <a:ext cx="4963749" cy="4963749"/>
        </a:xfrm>
        <a:prstGeom prst="blockArc">
          <a:avLst>
            <a:gd name="adj1" fmla="val 1800000"/>
            <a:gd name="adj2" fmla="val 3600000"/>
            <a:gd name="adj3" fmla="val 2307"/>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6195433-9682-4B2C-B20D-3F64494DF730}">
      <dsp:nvSpPr>
        <dsp:cNvPr id="0" name=""/>
        <dsp:cNvSpPr/>
      </dsp:nvSpPr>
      <dsp:spPr>
        <a:xfrm>
          <a:off x="769668" y="361700"/>
          <a:ext cx="4963749" cy="4963749"/>
        </a:xfrm>
        <a:prstGeom prst="blockArc">
          <a:avLst>
            <a:gd name="adj1" fmla="val 21592241"/>
            <a:gd name="adj2" fmla="val 1880182"/>
            <a:gd name="adj3" fmla="val 2307"/>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1C17E25-9902-4D7E-BFD1-22EBBA2F89BA}">
      <dsp:nvSpPr>
        <dsp:cNvPr id="0" name=""/>
        <dsp:cNvSpPr/>
      </dsp:nvSpPr>
      <dsp:spPr>
        <a:xfrm>
          <a:off x="772033" y="464007"/>
          <a:ext cx="4963749" cy="4963749"/>
        </a:xfrm>
        <a:prstGeom prst="blockArc">
          <a:avLst>
            <a:gd name="adj1" fmla="val 19713455"/>
            <a:gd name="adj2" fmla="val 21448829"/>
            <a:gd name="adj3" fmla="val 2307"/>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7463E57-3848-4CAC-83EC-10764E8EE6CD}">
      <dsp:nvSpPr>
        <dsp:cNvPr id="0" name=""/>
        <dsp:cNvSpPr/>
      </dsp:nvSpPr>
      <dsp:spPr>
        <a:xfrm>
          <a:off x="740483" y="410915"/>
          <a:ext cx="4963749" cy="4963749"/>
        </a:xfrm>
        <a:prstGeom prst="blockArc">
          <a:avLst>
            <a:gd name="adj1" fmla="val 18000000"/>
            <a:gd name="adj2" fmla="val 19800000"/>
            <a:gd name="adj3" fmla="val 2307"/>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F5D38A5-2510-49AC-8E47-D8A5B9538002}">
      <dsp:nvSpPr>
        <dsp:cNvPr id="0" name=""/>
        <dsp:cNvSpPr/>
      </dsp:nvSpPr>
      <dsp:spPr>
        <a:xfrm>
          <a:off x="740483" y="410915"/>
          <a:ext cx="4963749" cy="4963749"/>
        </a:xfrm>
        <a:prstGeom prst="blockArc">
          <a:avLst>
            <a:gd name="adj1" fmla="val 16200000"/>
            <a:gd name="adj2" fmla="val 18000000"/>
            <a:gd name="adj3" fmla="val 2307"/>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4EE6410-8A40-41F7-B9C5-00709CE3A6A8}">
      <dsp:nvSpPr>
        <dsp:cNvPr id="0" name=""/>
        <dsp:cNvSpPr/>
      </dsp:nvSpPr>
      <dsp:spPr>
        <a:xfrm>
          <a:off x="2032208" y="1903799"/>
          <a:ext cx="2380298" cy="1977981"/>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it-IT" sz="700" b="0" kern="1200" dirty="0">
            <a:solidFill>
              <a:srgbClr val="002060"/>
            </a:solidFill>
            <a:latin typeface="Bahnschrift" panose="020B0502040204020203" pitchFamily="34" charset="0"/>
            <a:ea typeface="Tahoma" panose="020B0604030504040204" pitchFamily="34" charset="0"/>
            <a:cs typeface="Tahoma" panose="020B0604030504040204" pitchFamily="34" charset="0"/>
          </a:endParaRPr>
        </a:p>
      </dsp:txBody>
      <dsp:txXfrm>
        <a:off x="2380795" y="2193468"/>
        <a:ext cx="1683124" cy="1398643"/>
      </dsp:txXfrm>
    </dsp:sp>
    <dsp:sp modelId="{3AD4FFE8-BD74-4754-8D5A-CDBC6780C3DD}">
      <dsp:nvSpPr>
        <dsp:cNvPr id="0" name=""/>
        <dsp:cNvSpPr/>
      </dsp:nvSpPr>
      <dsp:spPr>
        <a:xfrm>
          <a:off x="2565411" y="-74875"/>
          <a:ext cx="1313893" cy="1028836"/>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it-IT" sz="800" b="0" kern="1200">
              <a:latin typeface="Bahnschrift" panose="020B0502040204020203" pitchFamily="34" charset="0"/>
              <a:ea typeface="Tahoma" panose="020B0604030504040204" pitchFamily="34" charset="0"/>
              <a:cs typeface="Tahoma" panose="020B0604030504040204" pitchFamily="34" charset="0"/>
            </a:rPr>
            <a:t>CONCESSIONARIO DI </a:t>
          </a:r>
        </a:p>
        <a:p>
          <a:pPr marL="0" lvl="0" indent="0" algn="ctr" defTabSz="355600">
            <a:lnSpc>
              <a:spcPct val="90000"/>
            </a:lnSpc>
            <a:spcBef>
              <a:spcPct val="0"/>
            </a:spcBef>
            <a:spcAft>
              <a:spcPct val="35000"/>
            </a:spcAft>
            <a:buNone/>
          </a:pPr>
          <a:r>
            <a:rPr lang="it-IT" sz="800" b="0" kern="1200">
              <a:latin typeface="Bahnschrift" panose="020B0502040204020203" pitchFamily="34" charset="0"/>
              <a:ea typeface="Tahoma" panose="020B0604030504040204" pitchFamily="34" charset="0"/>
              <a:cs typeface="Tahoma" panose="020B0604030504040204" pitchFamily="34" charset="0"/>
            </a:rPr>
            <a:t>VENDITA</a:t>
          </a:r>
          <a:endParaRPr lang="it-IT" sz="800" b="0" kern="1200" dirty="0">
            <a:latin typeface="Bahnschrift" panose="020B0502040204020203" pitchFamily="34" charset="0"/>
            <a:ea typeface="Tahoma" panose="020B0604030504040204" pitchFamily="34" charset="0"/>
            <a:cs typeface="Tahoma" panose="020B0604030504040204" pitchFamily="34" charset="0"/>
          </a:endParaRPr>
        </a:p>
      </dsp:txBody>
      <dsp:txXfrm>
        <a:off x="2757826" y="75795"/>
        <a:ext cx="929063" cy="727496"/>
      </dsp:txXfrm>
    </dsp:sp>
    <dsp:sp modelId="{44C24B51-5EAC-4B95-AF4F-410A83E6EE24}">
      <dsp:nvSpPr>
        <dsp:cNvPr id="0" name=""/>
        <dsp:cNvSpPr/>
      </dsp:nvSpPr>
      <dsp:spPr>
        <a:xfrm>
          <a:off x="3857031" y="253797"/>
          <a:ext cx="1183901" cy="1028836"/>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it-IT" sz="800" b="0" kern="1200">
              <a:latin typeface="Bahnschrift" panose="020B0502040204020203" pitchFamily="34" charset="0"/>
              <a:ea typeface="Tahoma" panose="020B0604030504040204" pitchFamily="34" charset="0"/>
              <a:cs typeface="Tahoma" panose="020B0604030504040204" pitchFamily="34" charset="0"/>
            </a:rPr>
            <a:t>TRASPORTO</a:t>
          </a:r>
          <a:endParaRPr lang="it-IT" sz="800" b="0" kern="1200" dirty="0">
            <a:latin typeface="Bahnschrift" panose="020B0502040204020203" pitchFamily="34" charset="0"/>
            <a:ea typeface="Tahoma" panose="020B0604030504040204" pitchFamily="34" charset="0"/>
            <a:cs typeface="Tahoma" panose="020B0604030504040204" pitchFamily="34" charset="0"/>
          </a:endParaRPr>
        </a:p>
      </dsp:txBody>
      <dsp:txXfrm>
        <a:off x="4030409" y="404467"/>
        <a:ext cx="837145" cy="727496"/>
      </dsp:txXfrm>
    </dsp:sp>
    <dsp:sp modelId="{D63A4BE4-BBE9-4907-AE90-81854EFA00ED}">
      <dsp:nvSpPr>
        <dsp:cNvPr id="0" name=""/>
        <dsp:cNvSpPr/>
      </dsp:nvSpPr>
      <dsp:spPr>
        <a:xfrm>
          <a:off x="4754981" y="1151748"/>
          <a:ext cx="1183901" cy="1028836"/>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it-IT" sz="800" b="0" kern="1200">
              <a:latin typeface="Bahnschrift" panose="020B0502040204020203" pitchFamily="34" charset="0"/>
              <a:ea typeface="Tahoma" panose="020B0604030504040204" pitchFamily="34" charset="0"/>
              <a:cs typeface="Tahoma" panose="020B0604030504040204" pitchFamily="34" charset="0"/>
            </a:rPr>
            <a:t>TAVOLO TECNICO INDISPONIBILITÀ AIFA  </a:t>
          </a:r>
          <a:endParaRPr lang="it-IT" sz="800" b="0" kern="1200" dirty="0">
            <a:latin typeface="Bahnschrift" panose="020B0502040204020203" pitchFamily="34" charset="0"/>
            <a:ea typeface="Tahoma" panose="020B0604030504040204" pitchFamily="34" charset="0"/>
            <a:cs typeface="Tahoma" panose="020B0604030504040204" pitchFamily="34" charset="0"/>
          </a:endParaRPr>
        </a:p>
      </dsp:txBody>
      <dsp:txXfrm>
        <a:off x="4928359" y="1302418"/>
        <a:ext cx="837145" cy="727496"/>
      </dsp:txXfrm>
    </dsp:sp>
    <dsp:sp modelId="{6B908EB0-18EA-4D5B-930E-F84ABAD1AB8B}">
      <dsp:nvSpPr>
        <dsp:cNvPr id="0" name=""/>
        <dsp:cNvSpPr/>
      </dsp:nvSpPr>
      <dsp:spPr>
        <a:xfrm>
          <a:off x="5112833" y="2323620"/>
          <a:ext cx="1183901" cy="1028836"/>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it-IT" sz="800" b="0" kern="1200">
              <a:latin typeface="Bahnschrift" panose="020B0502040204020203" pitchFamily="34" charset="0"/>
              <a:ea typeface="Tahoma" panose="020B0604030504040204" pitchFamily="34" charset="0"/>
              <a:cs typeface="Tahoma" panose="020B0604030504040204" pitchFamily="34" charset="0"/>
            </a:rPr>
            <a:t>FURTI MEDICINALI</a:t>
          </a:r>
          <a:endParaRPr lang="it-IT" sz="800" b="0" kern="1200" dirty="0">
            <a:latin typeface="Bahnschrift" panose="020B0502040204020203" pitchFamily="34" charset="0"/>
            <a:ea typeface="Tahoma" panose="020B0604030504040204" pitchFamily="34" charset="0"/>
            <a:cs typeface="Tahoma" panose="020B0604030504040204" pitchFamily="34" charset="0"/>
          </a:endParaRPr>
        </a:p>
      </dsp:txBody>
      <dsp:txXfrm>
        <a:off x="5286211" y="2474290"/>
        <a:ext cx="837145" cy="727496"/>
      </dsp:txXfrm>
    </dsp:sp>
    <dsp:sp modelId="{F0C31AF4-CA07-4923-99B0-440444BAF954}">
      <dsp:nvSpPr>
        <dsp:cNvPr id="0" name=""/>
        <dsp:cNvSpPr/>
      </dsp:nvSpPr>
      <dsp:spPr>
        <a:xfrm>
          <a:off x="4754981" y="3604995"/>
          <a:ext cx="1183901" cy="1028836"/>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it-IT" sz="800" b="0" kern="1200">
              <a:latin typeface="Bahnschrift" panose="020B0502040204020203" pitchFamily="34" charset="0"/>
              <a:ea typeface="Tahoma" panose="020B0604030504040204" pitchFamily="34" charset="0"/>
              <a:cs typeface="Tahoma" panose="020B0604030504040204" pitchFamily="34" charset="0"/>
            </a:rPr>
            <a:t>COMMISSIONI OPERATIVE ASSORAM </a:t>
          </a:r>
          <a:endParaRPr lang="it-IT" sz="800" b="0" kern="1200" dirty="0">
            <a:latin typeface="Bahnschrift" panose="020B0502040204020203" pitchFamily="34" charset="0"/>
            <a:ea typeface="Tahoma" panose="020B0604030504040204" pitchFamily="34" charset="0"/>
            <a:cs typeface="Tahoma" panose="020B0604030504040204" pitchFamily="34" charset="0"/>
          </a:endParaRPr>
        </a:p>
      </dsp:txBody>
      <dsp:txXfrm>
        <a:off x="4928359" y="3755665"/>
        <a:ext cx="837145" cy="727496"/>
      </dsp:txXfrm>
    </dsp:sp>
    <dsp:sp modelId="{E864D6EE-C885-46AA-A5D8-CC2B397DFFF9}">
      <dsp:nvSpPr>
        <dsp:cNvPr id="0" name=""/>
        <dsp:cNvSpPr/>
      </dsp:nvSpPr>
      <dsp:spPr>
        <a:xfrm>
          <a:off x="3857031" y="4502946"/>
          <a:ext cx="1183901" cy="1028836"/>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it-IT" sz="800" b="0" kern="1200">
              <a:latin typeface="Bahnschrift" panose="020B0502040204020203" pitchFamily="34" charset="0"/>
              <a:ea typeface="Tahoma" panose="020B0604030504040204" pitchFamily="34" charset="0"/>
              <a:cs typeface="Tahoma" panose="020B0604030504040204" pitchFamily="34" charset="0"/>
            </a:rPr>
            <a:t>TAVOLI ISTITUZIONALI PER AREE TEMATICHE</a:t>
          </a:r>
          <a:endParaRPr lang="it-IT" sz="800" b="0" kern="1200" dirty="0">
            <a:latin typeface="Bahnschrift" panose="020B0502040204020203" pitchFamily="34" charset="0"/>
            <a:ea typeface="Tahoma" panose="020B0604030504040204" pitchFamily="34" charset="0"/>
            <a:cs typeface="Tahoma" panose="020B0604030504040204" pitchFamily="34" charset="0"/>
          </a:endParaRPr>
        </a:p>
      </dsp:txBody>
      <dsp:txXfrm>
        <a:off x="4030409" y="4653616"/>
        <a:ext cx="837145" cy="727496"/>
      </dsp:txXfrm>
    </dsp:sp>
    <dsp:sp modelId="{CC3B6DB1-9F38-4C8C-9DC2-93497A94B96E}">
      <dsp:nvSpPr>
        <dsp:cNvPr id="0" name=""/>
        <dsp:cNvSpPr/>
      </dsp:nvSpPr>
      <dsp:spPr>
        <a:xfrm>
          <a:off x="2657249" y="4909203"/>
          <a:ext cx="1130216" cy="873667"/>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ts val="0"/>
            </a:spcAft>
            <a:buNone/>
          </a:pPr>
          <a:r>
            <a:rPr lang="it-IT" sz="800" b="0" kern="1200">
              <a:latin typeface="Bahnschrift" panose="020B0502040204020203" pitchFamily="34" charset="0"/>
              <a:ea typeface="Tahoma" panose="020B0604030504040204" pitchFamily="34" charset="0"/>
              <a:cs typeface="Tahoma" panose="020B0604030504040204" pitchFamily="34" charset="0"/>
            </a:rPr>
            <a:t>SINERGIA</a:t>
          </a:r>
        </a:p>
        <a:p>
          <a:pPr marL="0" lvl="0" indent="0" algn="ctr" defTabSz="355600">
            <a:lnSpc>
              <a:spcPct val="90000"/>
            </a:lnSpc>
            <a:spcBef>
              <a:spcPct val="0"/>
            </a:spcBef>
            <a:spcAft>
              <a:spcPct val="35000"/>
            </a:spcAft>
            <a:buNone/>
          </a:pPr>
          <a:r>
            <a:rPr lang="it-IT" sz="800" b="0" kern="1200">
              <a:latin typeface="Bahnschrift" panose="020B0502040204020203" pitchFamily="34" charset="0"/>
              <a:ea typeface="Tahoma" panose="020B0604030504040204" pitchFamily="34" charset="0"/>
              <a:cs typeface="Tahoma" panose="020B0604030504040204" pitchFamily="34" charset="0"/>
            </a:rPr>
            <a:t>CON SIGLE DI </a:t>
          </a:r>
          <a:r>
            <a:rPr lang="it-IT" sz="700" b="0" kern="1200">
              <a:latin typeface="Bahnschrift" panose="020B0502040204020203" pitchFamily="34" charset="0"/>
              <a:ea typeface="Tahoma" panose="020B0604030504040204" pitchFamily="34" charset="0"/>
              <a:cs typeface="Tahoma" panose="020B0604030504040204" pitchFamily="34" charset="0"/>
            </a:rPr>
            <a:t>RAPPRESENTANZA</a:t>
          </a:r>
          <a:endParaRPr lang="it-IT" sz="800" b="0" kern="1200" dirty="0">
            <a:latin typeface="Bahnschrift" panose="020B0502040204020203" pitchFamily="34" charset="0"/>
            <a:ea typeface="Tahoma" panose="020B0604030504040204" pitchFamily="34" charset="0"/>
            <a:cs typeface="Tahoma" panose="020B0604030504040204" pitchFamily="34" charset="0"/>
          </a:endParaRPr>
        </a:p>
      </dsp:txBody>
      <dsp:txXfrm>
        <a:off x="2822765" y="5037149"/>
        <a:ext cx="799184" cy="617775"/>
      </dsp:txXfrm>
    </dsp:sp>
    <dsp:sp modelId="{C2BFFE74-7870-415A-9AAC-FB4CB2834648}">
      <dsp:nvSpPr>
        <dsp:cNvPr id="0" name=""/>
        <dsp:cNvSpPr/>
      </dsp:nvSpPr>
      <dsp:spPr>
        <a:xfrm>
          <a:off x="1403783" y="4502946"/>
          <a:ext cx="1183901" cy="1028836"/>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it-IT" sz="800" b="0" kern="1200">
              <a:latin typeface="Bahnschrift" panose="020B0502040204020203" pitchFamily="34" charset="0"/>
              <a:ea typeface="Tahoma" panose="020B0604030504040204" pitchFamily="34" charset="0"/>
              <a:cs typeface="Tahoma" panose="020B0604030504040204" pitchFamily="34" charset="0"/>
            </a:rPr>
            <a:t>LOGISTICA OSPEDALIERA</a:t>
          </a:r>
          <a:endParaRPr lang="it-IT" sz="800" b="0" kern="1200" dirty="0">
            <a:latin typeface="Bahnschrift" panose="020B0502040204020203" pitchFamily="34" charset="0"/>
            <a:ea typeface="Tahoma" panose="020B0604030504040204" pitchFamily="34" charset="0"/>
            <a:cs typeface="Tahoma" panose="020B0604030504040204" pitchFamily="34" charset="0"/>
          </a:endParaRPr>
        </a:p>
      </dsp:txBody>
      <dsp:txXfrm>
        <a:off x="1577161" y="4653616"/>
        <a:ext cx="837145" cy="727496"/>
      </dsp:txXfrm>
    </dsp:sp>
    <dsp:sp modelId="{09746A48-843F-4DB3-A6F2-21D0ECF736EB}">
      <dsp:nvSpPr>
        <dsp:cNvPr id="0" name=""/>
        <dsp:cNvSpPr/>
      </dsp:nvSpPr>
      <dsp:spPr>
        <a:xfrm>
          <a:off x="505833" y="3604995"/>
          <a:ext cx="1183901" cy="1028836"/>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100000"/>
            </a:lnSpc>
            <a:spcBef>
              <a:spcPct val="0"/>
            </a:spcBef>
            <a:spcAft>
              <a:spcPts val="0"/>
            </a:spcAft>
            <a:buNone/>
          </a:pPr>
          <a:r>
            <a:rPr lang="it-IT" sz="800" b="0" kern="1200">
              <a:latin typeface="Bahnschrift" panose="020B0502040204020203" pitchFamily="34" charset="0"/>
              <a:ea typeface="Tahoma" panose="020B0604030504040204" pitchFamily="34" charset="0"/>
              <a:cs typeface="Tahoma" panose="020B0604030504040204" pitchFamily="34" charset="0"/>
            </a:rPr>
            <a:t>CODICE ETICO</a:t>
          </a:r>
          <a:endParaRPr lang="it-IT" sz="800" b="0" kern="1200" dirty="0">
            <a:latin typeface="Bahnschrift" panose="020B0502040204020203" pitchFamily="34" charset="0"/>
            <a:ea typeface="Tahoma" panose="020B0604030504040204" pitchFamily="34" charset="0"/>
            <a:cs typeface="Tahoma" panose="020B0604030504040204" pitchFamily="34" charset="0"/>
          </a:endParaRPr>
        </a:p>
      </dsp:txBody>
      <dsp:txXfrm>
        <a:off x="679211" y="3755665"/>
        <a:ext cx="837145" cy="727496"/>
      </dsp:txXfrm>
    </dsp:sp>
    <dsp:sp modelId="{B85584DD-C175-41DF-B112-06A914663B54}">
      <dsp:nvSpPr>
        <dsp:cNvPr id="0" name=""/>
        <dsp:cNvSpPr/>
      </dsp:nvSpPr>
      <dsp:spPr>
        <a:xfrm>
          <a:off x="177160" y="2378372"/>
          <a:ext cx="1183901" cy="1028836"/>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it-IT" sz="700" b="0" kern="1200">
              <a:latin typeface="Bahnschrift" panose="020B0502040204020203" pitchFamily="34" charset="0"/>
              <a:ea typeface="Tahoma" panose="020B0604030504040204" pitchFamily="34" charset="0"/>
              <a:cs typeface="Tahoma" panose="020B0604030504040204" pitchFamily="34" charset="0"/>
            </a:rPr>
            <a:t>COMUNICAZIONE E FORMAZIONE</a:t>
          </a:r>
          <a:endParaRPr lang="it-IT" sz="700" b="0" kern="1200" dirty="0">
            <a:latin typeface="Bahnschrift" panose="020B0502040204020203" pitchFamily="34" charset="0"/>
            <a:ea typeface="Tahoma" panose="020B0604030504040204" pitchFamily="34" charset="0"/>
            <a:cs typeface="Tahoma" panose="020B0604030504040204" pitchFamily="34" charset="0"/>
          </a:endParaRPr>
        </a:p>
      </dsp:txBody>
      <dsp:txXfrm>
        <a:off x="350538" y="2529042"/>
        <a:ext cx="837145" cy="727496"/>
      </dsp:txXfrm>
    </dsp:sp>
    <dsp:sp modelId="{1347DF26-3C37-4CD7-9184-9DB043BDB424}">
      <dsp:nvSpPr>
        <dsp:cNvPr id="0" name=""/>
        <dsp:cNvSpPr/>
      </dsp:nvSpPr>
      <dsp:spPr>
        <a:xfrm>
          <a:off x="505833" y="1151748"/>
          <a:ext cx="1183901" cy="1028836"/>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it-IT" sz="800" b="0" kern="1200">
              <a:latin typeface="Bahnschrift" panose="020B0502040204020203" pitchFamily="34" charset="0"/>
              <a:ea typeface="Tahoma" panose="020B0604030504040204" pitchFamily="34" charset="0"/>
              <a:cs typeface="Tahoma" panose="020B0604030504040204" pitchFamily="34" charset="0"/>
            </a:rPr>
            <a:t>PARTNERSHIP</a:t>
          </a:r>
        </a:p>
        <a:p>
          <a:pPr marL="0" lvl="0" indent="0" algn="ctr" defTabSz="355600">
            <a:lnSpc>
              <a:spcPct val="90000"/>
            </a:lnSpc>
            <a:spcBef>
              <a:spcPct val="0"/>
            </a:spcBef>
            <a:spcAft>
              <a:spcPct val="35000"/>
            </a:spcAft>
            <a:buNone/>
          </a:pPr>
          <a:r>
            <a:rPr lang="it-IT" sz="800" b="0" kern="1200">
              <a:latin typeface="Bahnschrift" panose="020B0502040204020203" pitchFamily="34" charset="0"/>
              <a:ea typeface="Tahoma" panose="020B0604030504040204" pitchFamily="34" charset="0"/>
              <a:cs typeface="Tahoma" panose="020B0604030504040204" pitchFamily="34" charset="0"/>
            </a:rPr>
            <a:t>DAFNE</a:t>
          </a:r>
          <a:endParaRPr lang="it-IT" sz="800" b="0" kern="1200" dirty="0">
            <a:latin typeface="Bahnschrift" panose="020B0502040204020203" pitchFamily="34" charset="0"/>
            <a:ea typeface="Tahoma" panose="020B0604030504040204" pitchFamily="34" charset="0"/>
            <a:cs typeface="Tahoma" panose="020B0604030504040204" pitchFamily="34" charset="0"/>
          </a:endParaRPr>
        </a:p>
      </dsp:txBody>
      <dsp:txXfrm>
        <a:off x="679211" y="1302418"/>
        <a:ext cx="837145" cy="727496"/>
      </dsp:txXfrm>
    </dsp:sp>
    <dsp:sp modelId="{2AFE1EE4-35CA-4FC3-836E-F8364AD524C1}">
      <dsp:nvSpPr>
        <dsp:cNvPr id="0" name=""/>
        <dsp:cNvSpPr/>
      </dsp:nvSpPr>
      <dsp:spPr>
        <a:xfrm>
          <a:off x="1268955" y="253787"/>
          <a:ext cx="1239549" cy="1028836"/>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it-IT" sz="800" b="0" kern="1200">
              <a:latin typeface="Bahnschrift" panose="020B0502040204020203" pitchFamily="34" charset="0"/>
              <a:ea typeface="Tahoma" panose="020B0604030504040204" pitchFamily="34" charset="0"/>
              <a:cs typeface="Tahoma" panose="020B0604030504040204" pitchFamily="34" charset="0"/>
            </a:rPr>
            <a:t>SERIALIZZAZIONE</a:t>
          </a:r>
          <a:endParaRPr lang="it-IT" sz="900" b="0" kern="1200" dirty="0">
            <a:latin typeface="Bahnschrift" panose="020B0502040204020203" pitchFamily="34" charset="0"/>
            <a:ea typeface="Tahoma" panose="020B0604030504040204" pitchFamily="34" charset="0"/>
            <a:cs typeface="Tahoma" panose="020B0604030504040204" pitchFamily="34" charset="0"/>
          </a:endParaRPr>
        </a:p>
      </dsp:txBody>
      <dsp:txXfrm>
        <a:off x="1450483" y="404457"/>
        <a:ext cx="876493" cy="7274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C398B2-2E59-45B5-B783-507D089EB8B9}">
      <dsp:nvSpPr>
        <dsp:cNvPr id="0" name=""/>
        <dsp:cNvSpPr/>
      </dsp:nvSpPr>
      <dsp:spPr>
        <a:xfrm>
          <a:off x="1709388" y="2345054"/>
          <a:ext cx="424159" cy="2020577"/>
        </a:xfrm>
        <a:custGeom>
          <a:avLst/>
          <a:gdLst/>
          <a:ahLst/>
          <a:cxnLst/>
          <a:rect l="0" t="0" r="0" b="0"/>
          <a:pathLst>
            <a:path>
              <a:moveTo>
                <a:pt x="0" y="0"/>
              </a:moveTo>
              <a:lnTo>
                <a:pt x="212079" y="0"/>
              </a:lnTo>
              <a:lnTo>
                <a:pt x="212079" y="2020577"/>
              </a:lnTo>
              <a:lnTo>
                <a:pt x="424159" y="202057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it-IT" sz="700" kern="1200"/>
        </a:p>
      </dsp:txBody>
      <dsp:txXfrm>
        <a:off x="1869853" y="3303727"/>
        <a:ext cx="103230" cy="103230"/>
      </dsp:txXfrm>
    </dsp:sp>
    <dsp:sp modelId="{F17C78E9-78E1-4AF0-BE21-D9D8C965A707}">
      <dsp:nvSpPr>
        <dsp:cNvPr id="0" name=""/>
        <dsp:cNvSpPr/>
      </dsp:nvSpPr>
      <dsp:spPr>
        <a:xfrm>
          <a:off x="1709388" y="2345054"/>
          <a:ext cx="424159" cy="1212346"/>
        </a:xfrm>
        <a:custGeom>
          <a:avLst/>
          <a:gdLst/>
          <a:ahLst/>
          <a:cxnLst/>
          <a:rect l="0" t="0" r="0" b="0"/>
          <a:pathLst>
            <a:path>
              <a:moveTo>
                <a:pt x="0" y="0"/>
              </a:moveTo>
              <a:lnTo>
                <a:pt x="212079" y="0"/>
              </a:lnTo>
              <a:lnTo>
                <a:pt x="212079" y="1212346"/>
              </a:lnTo>
              <a:lnTo>
                <a:pt x="424159" y="1212346"/>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1889358" y="2919117"/>
        <a:ext cx="64220" cy="64220"/>
      </dsp:txXfrm>
    </dsp:sp>
    <dsp:sp modelId="{46CC7662-D324-4CAA-BF67-8D13A349A7F4}">
      <dsp:nvSpPr>
        <dsp:cNvPr id="0" name=""/>
        <dsp:cNvSpPr/>
      </dsp:nvSpPr>
      <dsp:spPr>
        <a:xfrm>
          <a:off x="1709388" y="2345054"/>
          <a:ext cx="424159" cy="404115"/>
        </a:xfrm>
        <a:custGeom>
          <a:avLst/>
          <a:gdLst/>
          <a:ahLst/>
          <a:cxnLst/>
          <a:rect l="0" t="0" r="0" b="0"/>
          <a:pathLst>
            <a:path>
              <a:moveTo>
                <a:pt x="0" y="0"/>
              </a:moveTo>
              <a:lnTo>
                <a:pt x="212079" y="0"/>
              </a:lnTo>
              <a:lnTo>
                <a:pt x="212079" y="404115"/>
              </a:lnTo>
              <a:lnTo>
                <a:pt x="424159" y="404115"/>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1906822" y="2532465"/>
        <a:ext cx="29292" cy="29292"/>
      </dsp:txXfrm>
    </dsp:sp>
    <dsp:sp modelId="{D6E506C6-0D77-4A34-A6B2-8D637197A608}">
      <dsp:nvSpPr>
        <dsp:cNvPr id="0" name=""/>
        <dsp:cNvSpPr/>
      </dsp:nvSpPr>
      <dsp:spPr>
        <a:xfrm>
          <a:off x="1709388" y="1940939"/>
          <a:ext cx="424159" cy="404115"/>
        </a:xfrm>
        <a:custGeom>
          <a:avLst/>
          <a:gdLst/>
          <a:ahLst/>
          <a:cxnLst/>
          <a:rect l="0" t="0" r="0" b="0"/>
          <a:pathLst>
            <a:path>
              <a:moveTo>
                <a:pt x="0" y="404115"/>
              </a:moveTo>
              <a:lnTo>
                <a:pt x="212079" y="404115"/>
              </a:lnTo>
              <a:lnTo>
                <a:pt x="212079" y="0"/>
              </a:lnTo>
              <a:lnTo>
                <a:pt x="424159" y="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1906822" y="2128350"/>
        <a:ext cx="29292" cy="29292"/>
      </dsp:txXfrm>
    </dsp:sp>
    <dsp:sp modelId="{A1A7D8A1-D5B1-439F-9288-9253DE39864C}">
      <dsp:nvSpPr>
        <dsp:cNvPr id="0" name=""/>
        <dsp:cNvSpPr/>
      </dsp:nvSpPr>
      <dsp:spPr>
        <a:xfrm>
          <a:off x="1709388" y="1132708"/>
          <a:ext cx="424159" cy="1212346"/>
        </a:xfrm>
        <a:custGeom>
          <a:avLst/>
          <a:gdLst/>
          <a:ahLst/>
          <a:cxnLst/>
          <a:rect l="0" t="0" r="0" b="0"/>
          <a:pathLst>
            <a:path>
              <a:moveTo>
                <a:pt x="0" y="1212346"/>
              </a:moveTo>
              <a:lnTo>
                <a:pt x="212079" y="1212346"/>
              </a:lnTo>
              <a:lnTo>
                <a:pt x="212079" y="0"/>
              </a:lnTo>
              <a:lnTo>
                <a:pt x="424159" y="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1889358" y="1706771"/>
        <a:ext cx="64220" cy="64220"/>
      </dsp:txXfrm>
    </dsp:sp>
    <dsp:sp modelId="{FC9A7253-25C8-4338-86FB-3B722837759E}">
      <dsp:nvSpPr>
        <dsp:cNvPr id="0" name=""/>
        <dsp:cNvSpPr/>
      </dsp:nvSpPr>
      <dsp:spPr>
        <a:xfrm>
          <a:off x="1709388" y="324477"/>
          <a:ext cx="424159" cy="2020577"/>
        </a:xfrm>
        <a:custGeom>
          <a:avLst/>
          <a:gdLst/>
          <a:ahLst/>
          <a:cxnLst/>
          <a:rect l="0" t="0" r="0" b="0"/>
          <a:pathLst>
            <a:path>
              <a:moveTo>
                <a:pt x="0" y="2020577"/>
              </a:moveTo>
              <a:lnTo>
                <a:pt x="212079" y="2020577"/>
              </a:lnTo>
              <a:lnTo>
                <a:pt x="212079" y="0"/>
              </a:lnTo>
              <a:lnTo>
                <a:pt x="424159" y="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it-IT" sz="700" kern="1200"/>
        </a:p>
      </dsp:txBody>
      <dsp:txXfrm>
        <a:off x="1869853" y="1283150"/>
        <a:ext cx="103230" cy="103230"/>
      </dsp:txXfrm>
    </dsp:sp>
    <dsp:sp modelId="{F8A0448F-57BF-47E4-9FF0-2077A4AD0FBB}">
      <dsp:nvSpPr>
        <dsp:cNvPr id="0" name=""/>
        <dsp:cNvSpPr/>
      </dsp:nvSpPr>
      <dsp:spPr>
        <a:xfrm rot="16200000">
          <a:off x="-315442" y="2021762"/>
          <a:ext cx="3403077" cy="646584"/>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it-IT" sz="2800" kern="1200" dirty="0">
              <a:solidFill>
                <a:schemeClr val="tx1">
                  <a:lumMod val="65000"/>
                  <a:lumOff val="35000"/>
                </a:schemeClr>
              </a:solidFill>
              <a:latin typeface="Century Gothic" panose="020B0502020202020204" pitchFamily="34" charset="0"/>
            </a:rPr>
            <a:t>Progetti</a:t>
          </a:r>
        </a:p>
      </dsp:txBody>
      <dsp:txXfrm>
        <a:off x="-315442" y="2021762"/>
        <a:ext cx="3403077" cy="646584"/>
      </dsp:txXfrm>
    </dsp:sp>
    <dsp:sp modelId="{D958065A-67B5-47E4-A32B-8FB70E6048DB}">
      <dsp:nvSpPr>
        <dsp:cNvPr id="0" name=""/>
        <dsp:cNvSpPr/>
      </dsp:nvSpPr>
      <dsp:spPr>
        <a:xfrm>
          <a:off x="2133548" y="1185"/>
          <a:ext cx="2120797" cy="646584"/>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it-IT" sz="1200" b="1" kern="1200" dirty="0">
              <a:solidFill>
                <a:schemeClr val="tx1">
                  <a:lumMod val="65000"/>
                  <a:lumOff val="35000"/>
                </a:schemeClr>
              </a:solidFill>
              <a:latin typeface="Century Gothic" panose="020B0502020202020204" pitchFamily="34" charset="0"/>
            </a:rPr>
            <a:t>PROGETTO SEGNACOLLO STANDARD</a:t>
          </a:r>
          <a:endParaRPr lang="it-IT" sz="1200" kern="1200" dirty="0">
            <a:solidFill>
              <a:schemeClr val="tx1">
                <a:lumMod val="65000"/>
                <a:lumOff val="35000"/>
              </a:schemeClr>
            </a:solidFill>
            <a:latin typeface="Century Gothic" panose="020B0502020202020204" pitchFamily="34" charset="0"/>
          </a:endParaRPr>
        </a:p>
      </dsp:txBody>
      <dsp:txXfrm>
        <a:off x="2133548" y="1185"/>
        <a:ext cx="2120797" cy="646584"/>
      </dsp:txXfrm>
    </dsp:sp>
    <dsp:sp modelId="{84523785-F4A0-48A8-9332-7653BC4E0671}">
      <dsp:nvSpPr>
        <dsp:cNvPr id="0" name=""/>
        <dsp:cNvSpPr/>
      </dsp:nvSpPr>
      <dsp:spPr>
        <a:xfrm>
          <a:off x="2133548" y="809415"/>
          <a:ext cx="2120797" cy="646584"/>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it-IT" sz="1200" b="1" kern="1200" dirty="0">
              <a:solidFill>
                <a:schemeClr val="tx1">
                  <a:lumMod val="65000"/>
                  <a:lumOff val="35000"/>
                </a:schemeClr>
              </a:solidFill>
              <a:latin typeface="Century Gothic" panose="020B0502020202020204" pitchFamily="34" charset="0"/>
            </a:rPr>
            <a:t>COLLI STANDARD</a:t>
          </a:r>
          <a:endParaRPr lang="it-IT" sz="1200" kern="1200" dirty="0">
            <a:solidFill>
              <a:schemeClr val="tx1">
                <a:lumMod val="65000"/>
                <a:lumOff val="35000"/>
              </a:schemeClr>
            </a:solidFill>
            <a:latin typeface="Century Gothic" panose="020B0502020202020204" pitchFamily="34" charset="0"/>
          </a:endParaRPr>
        </a:p>
      </dsp:txBody>
      <dsp:txXfrm>
        <a:off x="2133548" y="809415"/>
        <a:ext cx="2120797" cy="646584"/>
      </dsp:txXfrm>
    </dsp:sp>
    <dsp:sp modelId="{03308B70-52E3-4993-BD91-A351F953917B}">
      <dsp:nvSpPr>
        <dsp:cNvPr id="0" name=""/>
        <dsp:cNvSpPr/>
      </dsp:nvSpPr>
      <dsp:spPr>
        <a:xfrm>
          <a:off x="2133548" y="1617646"/>
          <a:ext cx="2120797" cy="646584"/>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it-IT" sz="1200" b="1" kern="1200" dirty="0">
              <a:solidFill>
                <a:schemeClr val="tx1">
                  <a:lumMod val="65000"/>
                  <a:lumOff val="35000"/>
                </a:schemeClr>
              </a:solidFill>
              <a:latin typeface="Century Gothic" panose="020B0502020202020204" pitchFamily="34" charset="0"/>
            </a:rPr>
            <a:t>FATTURAZIONE ELETTRONICA B2B</a:t>
          </a:r>
          <a:endParaRPr lang="it-IT" sz="1200" kern="1200" dirty="0">
            <a:solidFill>
              <a:schemeClr val="tx1">
                <a:lumMod val="65000"/>
                <a:lumOff val="35000"/>
              </a:schemeClr>
            </a:solidFill>
            <a:latin typeface="Century Gothic" panose="020B0502020202020204" pitchFamily="34" charset="0"/>
          </a:endParaRPr>
        </a:p>
      </dsp:txBody>
      <dsp:txXfrm>
        <a:off x="2133548" y="1617646"/>
        <a:ext cx="2120797" cy="646584"/>
      </dsp:txXfrm>
    </dsp:sp>
    <dsp:sp modelId="{8B1D4AF3-2BCB-4C07-B2C1-A2AAD934CB07}">
      <dsp:nvSpPr>
        <dsp:cNvPr id="0" name=""/>
        <dsp:cNvSpPr/>
      </dsp:nvSpPr>
      <dsp:spPr>
        <a:xfrm>
          <a:off x="2133548" y="2425877"/>
          <a:ext cx="2120797" cy="646584"/>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it-IT" sz="1200" b="1" kern="1200" dirty="0">
              <a:solidFill>
                <a:schemeClr val="tx1">
                  <a:lumMod val="65000"/>
                  <a:lumOff val="35000"/>
                </a:schemeClr>
              </a:solidFill>
              <a:latin typeface="Century Gothic" panose="020B0502020202020204" pitchFamily="34" charset="0"/>
            </a:rPr>
            <a:t>LOGISTICA COLLABORATIVA</a:t>
          </a:r>
          <a:endParaRPr lang="it-IT" sz="1200" kern="1200" dirty="0">
            <a:solidFill>
              <a:schemeClr val="tx1">
                <a:lumMod val="65000"/>
                <a:lumOff val="35000"/>
              </a:schemeClr>
            </a:solidFill>
            <a:latin typeface="Century Gothic" panose="020B0502020202020204" pitchFamily="34" charset="0"/>
          </a:endParaRPr>
        </a:p>
      </dsp:txBody>
      <dsp:txXfrm>
        <a:off x="2133548" y="2425877"/>
        <a:ext cx="2120797" cy="646584"/>
      </dsp:txXfrm>
    </dsp:sp>
    <dsp:sp modelId="{9AE8B151-0BCA-40A6-889B-6E2B7D12F842}">
      <dsp:nvSpPr>
        <dsp:cNvPr id="0" name=""/>
        <dsp:cNvSpPr/>
      </dsp:nvSpPr>
      <dsp:spPr>
        <a:xfrm>
          <a:off x="2133548" y="3234108"/>
          <a:ext cx="2120797" cy="646584"/>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it-IT" sz="1200" b="1" kern="1200" dirty="0">
              <a:solidFill>
                <a:schemeClr val="tx1">
                  <a:lumMod val="65000"/>
                  <a:lumOff val="35000"/>
                </a:schemeClr>
              </a:solidFill>
              <a:latin typeface="Century Gothic" panose="020B0502020202020204" pitchFamily="34" charset="0"/>
            </a:rPr>
            <a:t>MEF</a:t>
          </a:r>
        </a:p>
      </dsp:txBody>
      <dsp:txXfrm>
        <a:off x="2133548" y="3234108"/>
        <a:ext cx="2120797" cy="646584"/>
      </dsp:txXfrm>
    </dsp:sp>
    <dsp:sp modelId="{8BA81FCF-E95D-4880-A13E-4141EC797A71}">
      <dsp:nvSpPr>
        <dsp:cNvPr id="0" name=""/>
        <dsp:cNvSpPr/>
      </dsp:nvSpPr>
      <dsp:spPr>
        <a:xfrm>
          <a:off x="2133548" y="4042339"/>
          <a:ext cx="2120797" cy="646584"/>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it-IT" sz="1200" b="1" kern="1200" dirty="0">
              <a:solidFill>
                <a:schemeClr val="tx1">
                  <a:lumMod val="65000"/>
                  <a:lumOff val="35000"/>
                </a:schemeClr>
              </a:solidFill>
              <a:latin typeface="Century Gothic" panose="020B0502020202020204" pitchFamily="34" charset="0"/>
            </a:rPr>
            <a:t>SERIALIZZAZIONE</a:t>
          </a:r>
        </a:p>
      </dsp:txBody>
      <dsp:txXfrm>
        <a:off x="2133548" y="4042339"/>
        <a:ext cx="2120797" cy="6465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62F82-A0DA-4877-B99A-3E291E0A4D12}">
      <dsp:nvSpPr>
        <dsp:cNvPr id="0" name=""/>
        <dsp:cNvSpPr/>
      </dsp:nvSpPr>
      <dsp:spPr>
        <a:xfrm>
          <a:off x="251519" y="483"/>
          <a:ext cx="2544960" cy="1526976"/>
        </a:xfrm>
        <a:prstGeom prst="rect">
          <a:avLst/>
        </a:prstGeom>
        <a:solidFill>
          <a:schemeClr val="l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1100" b="0" i="0" kern="1200" dirty="0">
              <a:latin typeface="Century Gothic" panose="020B0502020202020204" pitchFamily="34" charset="0"/>
            </a:rPr>
            <a:t>Il </a:t>
          </a:r>
          <a:r>
            <a:rPr lang="it-IT" sz="1100" b="1" i="0" kern="1200" dirty="0">
              <a:latin typeface="Century Gothic" panose="020B0502020202020204" pitchFamily="34" charset="0"/>
              <a:hlinkClick xmlns:r="http://schemas.openxmlformats.org/officeDocument/2006/relationships" r:id="rId1"/>
            </a:rPr>
            <a:t>9 luglio</a:t>
          </a:r>
          <a:r>
            <a:rPr lang="it-IT" sz="1100" b="0" i="0" kern="1200" dirty="0">
              <a:latin typeface="Century Gothic" panose="020B0502020202020204" pitchFamily="34" charset="0"/>
            </a:rPr>
            <a:t> scorso, </a:t>
          </a:r>
          <a:r>
            <a:rPr lang="it-IT" sz="1100" b="1" i="0" kern="1200" dirty="0" err="1">
              <a:latin typeface="Century Gothic" panose="020B0502020202020204" pitchFamily="34" charset="0"/>
              <a:hlinkClick xmlns:r="http://schemas.openxmlformats.org/officeDocument/2006/relationships" r:id="rId2"/>
            </a:rPr>
            <a:t>Assoram</a:t>
          </a:r>
          <a:r>
            <a:rPr lang="it-IT" sz="1100" b="0" i="0" kern="1200" dirty="0">
              <a:latin typeface="Century Gothic" panose="020B0502020202020204" pitchFamily="34" charset="0"/>
            </a:rPr>
            <a:t> ha siglato un accordo di collaborazione con la </a:t>
          </a:r>
          <a:r>
            <a:rPr lang="it-IT" sz="1100" b="1" i="0" kern="1200" dirty="0">
              <a:solidFill>
                <a:srgbClr val="0000FF"/>
              </a:solidFill>
              <a:latin typeface="Century Gothic" panose="020B0502020202020204" pitchFamily="34" charset="0"/>
            </a:rPr>
            <a:t>Camera di Commercio di Singapore</a:t>
          </a:r>
          <a:r>
            <a:rPr lang="it-IT" sz="1100" b="0" i="0" kern="1200" dirty="0">
              <a:latin typeface="Century Gothic" panose="020B0502020202020204" pitchFamily="34" charset="0"/>
            </a:rPr>
            <a:t>, al fine di creare un canale di supporto istituzionale per le imprese del nostro settore che vogliano cogliere le interessanti opportunità del mercato Asiatico</a:t>
          </a:r>
          <a:endParaRPr lang="it-IT" sz="1100" kern="1200" dirty="0">
            <a:latin typeface="Century Gothic" panose="020B0502020202020204" pitchFamily="34" charset="0"/>
          </a:endParaRPr>
        </a:p>
      </dsp:txBody>
      <dsp:txXfrm>
        <a:off x="251519" y="483"/>
        <a:ext cx="2544960" cy="15269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B7A92-9BC6-47DD-A59D-063E1E1E5BAC}">
      <dsp:nvSpPr>
        <dsp:cNvPr id="0" name=""/>
        <dsp:cNvSpPr/>
      </dsp:nvSpPr>
      <dsp:spPr>
        <a:xfrm>
          <a:off x="0" y="764417"/>
          <a:ext cx="4482623" cy="2535165"/>
        </a:xfrm>
        <a:prstGeom prst="rect">
          <a:avLst/>
        </a:prstGeom>
        <a:solidFill>
          <a:schemeClr val="bg1"/>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it-IT" sz="900" b="1" kern="1200" dirty="0">
              <a:solidFill>
                <a:schemeClr val="accent6">
                  <a:lumMod val="75000"/>
                </a:schemeClr>
              </a:solidFill>
            </a:rPr>
            <a:t>Corso di Alta Formazione in Logistica Farmaceutica </a:t>
          </a:r>
        </a:p>
        <a:p>
          <a:pPr marL="0" lvl="0" indent="0" algn="ctr" defTabSz="400050">
            <a:lnSpc>
              <a:spcPct val="100000"/>
            </a:lnSpc>
            <a:spcBef>
              <a:spcPct val="0"/>
            </a:spcBef>
            <a:spcAft>
              <a:spcPts val="0"/>
            </a:spcAft>
            <a:buNone/>
          </a:pPr>
          <a:r>
            <a:rPr lang="it-IT" sz="900" b="1" kern="1200" dirty="0">
              <a:solidFill>
                <a:srgbClr val="002060"/>
              </a:solidFill>
            </a:rPr>
            <a:t>Università di Padova </a:t>
          </a:r>
        </a:p>
        <a:p>
          <a:pPr marL="0" lvl="0" indent="0" algn="ctr" defTabSz="400050">
            <a:lnSpc>
              <a:spcPct val="100000"/>
            </a:lnSpc>
            <a:spcBef>
              <a:spcPct val="0"/>
            </a:spcBef>
            <a:spcAft>
              <a:spcPts val="0"/>
            </a:spcAft>
            <a:buNone/>
          </a:pPr>
          <a:r>
            <a:rPr lang="it-IT" sz="900" b="0" kern="1200" dirty="0">
              <a:solidFill>
                <a:srgbClr val="002060"/>
              </a:solidFill>
            </a:rPr>
            <a:t>Il Corso di Alta Formazione giunto </a:t>
          </a:r>
          <a:r>
            <a:rPr lang="it-IT" sz="900" kern="1200" dirty="0"/>
            <a:t>alla sua sesta edizione, è progettato dal Dipartimento di Scienze del Farmaco dell’Università degli Studi di Padova in collaborazione con AFI, ADF, AIP, </a:t>
          </a:r>
          <a:r>
            <a:rPr lang="it-IT" sz="900" kern="1200" dirty="0" err="1"/>
            <a:t>Assinde</a:t>
          </a:r>
          <a:r>
            <a:rPr lang="it-IT" sz="900" kern="1200" dirty="0"/>
            <a:t>, </a:t>
          </a:r>
          <a:r>
            <a:rPr lang="it-IT" sz="900" kern="1200" dirty="0" err="1"/>
            <a:t>Assogenerici</a:t>
          </a:r>
          <a:r>
            <a:rPr lang="it-IT" sz="900" kern="1200" dirty="0"/>
            <a:t>, ASSORAM, DAFNE, FARE, Farmindustria e SIFO.</a:t>
          </a:r>
          <a:br>
            <a:rPr lang="it-IT" sz="900" kern="1200" dirty="0"/>
          </a:br>
          <a:r>
            <a:rPr lang="it-IT" sz="900" kern="1200" dirty="0"/>
            <a:t>I discenti acquisiranno le conoscenze per essere adeguatamente preparati ad operare nelle varie fasi del processo che sostiene il ciclo di vita dei farmaci e dei prodotti per la salute (Supply Chain) per garantire il mantenimento delle loro irrinunciabili caratteristiche di sicurezza ed efficacia.</a:t>
          </a:r>
          <a:br>
            <a:rPr lang="it-IT" sz="900" kern="1200" dirty="0"/>
          </a:br>
          <a:r>
            <a:rPr lang="it-IT" sz="900" kern="1200" dirty="0"/>
            <a:t>Saranno inoltre considerati aspetti paralleli che possono influenzare tale processo, quali l’</a:t>
          </a:r>
          <a:r>
            <a:rPr lang="it-IT" sz="900" kern="1200" dirty="0" err="1"/>
            <a:t>importazione,la</a:t>
          </a:r>
          <a:r>
            <a:rPr lang="it-IT" sz="900" kern="1200" dirty="0"/>
            <a:t> tracciatura e la contraffazione. Verranno anche effettuate </a:t>
          </a:r>
          <a:r>
            <a:rPr lang="it-IT" sz="900" kern="1200" dirty="0" err="1"/>
            <a:t>visitite</a:t>
          </a:r>
          <a:r>
            <a:rPr lang="it-IT" sz="900" kern="1200" dirty="0"/>
            <a:t> significative strutture logistiche del settore. Di seguito è possibile visualizzare il programma del Corso. </a:t>
          </a:r>
          <a:r>
            <a:rPr lang="it-IT" sz="900" kern="1200" dirty="0">
              <a:hlinkClick xmlns:r="http://schemas.openxmlformats.org/officeDocument/2006/relationships" r:id="rId1"/>
            </a:rPr>
            <a:t>PROGRAMMA CORSO</a:t>
          </a:r>
          <a:r>
            <a:rPr lang="it-IT" sz="900" kern="1200" dirty="0"/>
            <a:t> </a:t>
          </a:r>
          <a:r>
            <a:rPr lang="it-IT" sz="900" i="1" kern="1200" dirty="0"/>
            <a:t>La sesta edizione del corso per l’</a:t>
          </a:r>
          <a:r>
            <a:rPr lang="it-IT" sz="900" i="1" kern="1200" dirty="0" err="1"/>
            <a:t>a.a</a:t>
          </a:r>
          <a:r>
            <a:rPr lang="it-IT" sz="900" i="1" kern="1200" dirty="0"/>
            <a:t>. 2016-2017 si svolgerà nel periodo maggio-novembre 2017.</a:t>
          </a:r>
          <a:br>
            <a:rPr lang="it-IT" sz="900" kern="1200" dirty="0"/>
          </a:br>
          <a:r>
            <a:rPr lang="it-IT" sz="900" kern="1200" dirty="0"/>
            <a:t>Il bando e ogni altra informazione utile sono disponibili a seguente indirizzo: </a:t>
          </a:r>
          <a:r>
            <a:rPr lang="it-IT" sz="900" kern="1200" dirty="0">
              <a:hlinkClick xmlns:r="http://schemas.openxmlformats.org/officeDocument/2006/relationships" r:id="rId2"/>
            </a:rPr>
            <a:t>www.unipd.it/corsi/aggiornamento-formazione-professionale/corsi-alta-formazione</a:t>
          </a:r>
          <a:endParaRPr lang="it-IT" sz="900" kern="1200" dirty="0"/>
        </a:p>
      </dsp:txBody>
      <dsp:txXfrm>
        <a:off x="0" y="764417"/>
        <a:ext cx="4482623" cy="2535165"/>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856006-0BBF-461D-AC53-96F8EE7E2F3D}" type="datetimeFigureOut">
              <a:rPr lang="it-IT" smtClean="0"/>
              <a:t>17/09/2019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1E190-5233-4D8B-BB33-68E569182A52}" type="slidenum">
              <a:rPr lang="it-IT" smtClean="0"/>
              <a:t>‹N›</a:t>
            </a:fld>
            <a:endParaRPr lang="it-IT"/>
          </a:p>
        </p:txBody>
      </p:sp>
    </p:spTree>
    <p:extLst>
      <p:ext uri="{BB962C8B-B14F-4D97-AF65-F5344CB8AC3E}">
        <p14:creationId xmlns:p14="http://schemas.microsoft.com/office/powerpoint/2010/main" val="3588079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53DD3C4-26C5-4511-BBC6-E205D9326F20}" type="slidenum">
              <a:rPr lang="it-IT" smtClean="0"/>
              <a:t>2</a:t>
            </a:fld>
            <a:endParaRPr lang="it-IT"/>
          </a:p>
        </p:txBody>
      </p:sp>
    </p:spTree>
    <p:extLst>
      <p:ext uri="{BB962C8B-B14F-4D97-AF65-F5344CB8AC3E}">
        <p14:creationId xmlns:p14="http://schemas.microsoft.com/office/powerpoint/2010/main" val="3139547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9BB3583-0641-47C9-AE94-E7505F423589}" type="slidenum">
              <a:rPr lang="it-IT" smtClean="0"/>
              <a:t>3</a:t>
            </a:fld>
            <a:endParaRPr lang="it-IT"/>
          </a:p>
        </p:txBody>
      </p:sp>
    </p:spTree>
    <p:extLst>
      <p:ext uri="{BB962C8B-B14F-4D97-AF65-F5344CB8AC3E}">
        <p14:creationId xmlns:p14="http://schemas.microsoft.com/office/powerpoint/2010/main" val="3555703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53DD3C4-26C5-4511-BBC6-E205D9326F20}" type="slidenum">
              <a:rPr lang="it-IT" smtClean="0"/>
              <a:t>5</a:t>
            </a:fld>
            <a:endParaRPr lang="it-IT"/>
          </a:p>
        </p:txBody>
      </p:sp>
    </p:spTree>
    <p:extLst>
      <p:ext uri="{BB962C8B-B14F-4D97-AF65-F5344CB8AC3E}">
        <p14:creationId xmlns:p14="http://schemas.microsoft.com/office/powerpoint/2010/main" val="330508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ln/>
        </p:spPr>
        <p:txBody>
          <a:bodyPr/>
          <a:lstStyle/>
          <a:p>
            <a:pPr>
              <a:defRPr/>
            </a:pPr>
            <a:endParaRPr lang="it-IT" dirty="0">
              <a:latin typeface="+mn-lt"/>
            </a:endParaRPr>
          </a:p>
        </p:txBody>
      </p:sp>
    </p:spTree>
    <p:extLst>
      <p:ext uri="{BB962C8B-B14F-4D97-AF65-F5344CB8AC3E}">
        <p14:creationId xmlns:p14="http://schemas.microsoft.com/office/powerpoint/2010/main" val="987582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a:p>
        </p:txBody>
      </p:sp>
      <p:sp>
        <p:nvSpPr>
          <p:cNvPr id="3584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00EB3F58-D4B8-4426-84F0-C4E171BAFC70}" type="slidenum">
              <a:rPr lang="it-IT" altLang="it-IT" smtClean="0">
                <a:latin typeface="Calibri" pitchFamily="34" charset="0"/>
              </a:rPr>
              <a:pPr/>
              <a:t>40</a:t>
            </a:fld>
            <a:endParaRPr lang="it-IT" altLang="it-IT" dirty="0">
              <a:latin typeface="Calibri" pitchFamily="34" charset="0"/>
            </a:endParaRPr>
          </a:p>
        </p:txBody>
      </p:sp>
    </p:spTree>
    <p:extLst>
      <p:ext uri="{BB962C8B-B14F-4D97-AF65-F5344CB8AC3E}">
        <p14:creationId xmlns:p14="http://schemas.microsoft.com/office/powerpoint/2010/main" val="1563314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dirty="0"/>
              <a:t>Lascio la parola a Luca De Toro che ha l’onore di scartare il pacchetto contenente il nostro compendio</a:t>
            </a:r>
          </a:p>
        </p:txBody>
      </p:sp>
      <p:sp>
        <p:nvSpPr>
          <p:cNvPr id="4301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980E60D-C0ED-4CA5-8642-B686AC412E37}" type="slidenum">
              <a:rPr lang="it-IT" altLang="it-IT" smtClean="0">
                <a:latin typeface="Calibri" pitchFamily="34" charset="0"/>
              </a:rPr>
              <a:pPr/>
              <a:t>41</a:t>
            </a:fld>
            <a:endParaRPr lang="it-IT" altLang="it-IT" dirty="0">
              <a:latin typeface="Calibri" pitchFamily="34" charset="0"/>
            </a:endParaRPr>
          </a:p>
        </p:txBody>
      </p:sp>
    </p:spTree>
    <p:extLst>
      <p:ext uri="{BB962C8B-B14F-4D97-AF65-F5344CB8AC3E}">
        <p14:creationId xmlns:p14="http://schemas.microsoft.com/office/powerpoint/2010/main" val="2780896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dirty="0"/>
              <a:t>Lascio la parola a Luca De Toro che ha l’onore di scartare il pacchetto contenente il nostro compendio</a:t>
            </a:r>
          </a:p>
        </p:txBody>
      </p:sp>
      <p:sp>
        <p:nvSpPr>
          <p:cNvPr id="4403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322ABF8-4602-4EDF-BE7E-C04539FA648A}" type="slidenum">
              <a:rPr lang="it-IT" altLang="it-IT" smtClean="0">
                <a:latin typeface="Calibri" pitchFamily="34" charset="0"/>
              </a:rPr>
              <a:pPr/>
              <a:t>42</a:t>
            </a:fld>
            <a:endParaRPr lang="it-IT" altLang="it-IT" dirty="0">
              <a:latin typeface="Calibri" pitchFamily="34" charset="0"/>
            </a:endParaRPr>
          </a:p>
        </p:txBody>
      </p:sp>
    </p:spTree>
    <p:extLst>
      <p:ext uri="{BB962C8B-B14F-4D97-AF65-F5344CB8AC3E}">
        <p14:creationId xmlns:p14="http://schemas.microsoft.com/office/powerpoint/2010/main" val="3783541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9BB3583-0641-47C9-AE94-E7505F423589}" type="slidenum">
              <a:rPr lang="it-IT" smtClean="0"/>
              <a:t>48</a:t>
            </a:fld>
            <a:endParaRPr lang="it-IT"/>
          </a:p>
        </p:txBody>
      </p:sp>
    </p:spTree>
    <p:extLst>
      <p:ext uri="{BB962C8B-B14F-4D97-AF65-F5344CB8AC3E}">
        <p14:creationId xmlns:p14="http://schemas.microsoft.com/office/powerpoint/2010/main" val="102947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C253E248-D77F-4216-B5DB-41ABE9D9EC07}" type="datetimeFigureOut">
              <a:rPr lang="it-IT" smtClean="0"/>
              <a:t>17/09/2019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5487F4E-3227-4711-A431-8DF378560BB7}" type="slidenum">
              <a:rPr lang="it-IT" smtClean="0"/>
              <a:t>‹N›</a:t>
            </a:fld>
            <a:endParaRPr lang="it-IT"/>
          </a:p>
        </p:txBody>
      </p:sp>
    </p:spTree>
    <p:extLst>
      <p:ext uri="{BB962C8B-B14F-4D97-AF65-F5344CB8AC3E}">
        <p14:creationId xmlns:p14="http://schemas.microsoft.com/office/powerpoint/2010/main" val="1299461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253E248-D77F-4216-B5DB-41ABE9D9EC07}" type="datetimeFigureOut">
              <a:rPr lang="it-IT" smtClean="0"/>
              <a:t>17/09/2019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5487F4E-3227-4711-A431-8DF378560BB7}" type="slidenum">
              <a:rPr lang="it-IT" smtClean="0"/>
              <a:t>‹N›</a:t>
            </a:fld>
            <a:endParaRPr lang="it-IT"/>
          </a:p>
        </p:txBody>
      </p:sp>
    </p:spTree>
    <p:extLst>
      <p:ext uri="{BB962C8B-B14F-4D97-AF65-F5344CB8AC3E}">
        <p14:creationId xmlns:p14="http://schemas.microsoft.com/office/powerpoint/2010/main" val="34632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253E248-D77F-4216-B5DB-41ABE9D9EC07}" type="datetimeFigureOut">
              <a:rPr lang="it-IT" smtClean="0"/>
              <a:t>17/09/2019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5487F4E-3227-4711-A431-8DF378560BB7}" type="slidenum">
              <a:rPr lang="it-IT" smtClean="0"/>
              <a:t>‹N›</a:t>
            </a:fld>
            <a:endParaRPr lang="it-IT"/>
          </a:p>
        </p:txBody>
      </p:sp>
    </p:spTree>
    <p:extLst>
      <p:ext uri="{BB962C8B-B14F-4D97-AF65-F5344CB8AC3E}">
        <p14:creationId xmlns:p14="http://schemas.microsoft.com/office/powerpoint/2010/main" val="3195460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12192000"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a:t> Click to add title</a:t>
            </a:r>
            <a:endParaRPr lang="ko-KR" altLang="en-US" dirty="0"/>
          </a:p>
        </p:txBody>
      </p:sp>
      <p:sp>
        <p:nvSpPr>
          <p:cNvPr id="3" name="Content Placeholder 2"/>
          <p:cNvSpPr>
            <a:spLocks noGrp="1"/>
          </p:cNvSpPr>
          <p:nvPr>
            <p:ph idx="1"/>
          </p:nvPr>
        </p:nvSpPr>
        <p:spPr>
          <a:xfrm>
            <a:off x="609600" y="1600201"/>
            <a:ext cx="10972800" cy="460648"/>
          </a:xfrm>
          <a:prstGeom prst="rect">
            <a:avLst/>
          </a:prstGeom>
        </p:spPr>
        <p:txBody>
          <a:bodyPr anchor="ctr"/>
          <a:lstStyle>
            <a:lvl1pPr marL="0" indent="0">
              <a:buNone/>
              <a:defRPr sz="2000">
                <a:solidFill>
                  <a:schemeClr val="tx1">
                    <a:lumMod val="75000"/>
                    <a:lumOff val="25000"/>
                  </a:schemeClr>
                </a:solidFill>
              </a:defRPr>
            </a:lvl1pPr>
          </a:lstStyle>
          <a:p>
            <a:pPr lvl="0"/>
            <a:r>
              <a:rPr lang="en-US" altLang="ko-KR" dirty="0"/>
              <a:t>Click to edit Master text styles</a:t>
            </a:r>
          </a:p>
        </p:txBody>
      </p:sp>
      <p:sp>
        <p:nvSpPr>
          <p:cNvPr id="4" name="Content Placeholder 2"/>
          <p:cNvSpPr>
            <a:spLocks noGrp="1"/>
          </p:cNvSpPr>
          <p:nvPr>
            <p:ph idx="10"/>
          </p:nvPr>
        </p:nvSpPr>
        <p:spPr>
          <a:xfrm>
            <a:off x="623392" y="2276872"/>
            <a:ext cx="10972800" cy="3600400"/>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596202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a:t> Click to add title</a:t>
            </a:r>
            <a:endParaRPr lang="ko-KR" altLang="en-US" dirty="0"/>
          </a:p>
        </p:txBody>
      </p:sp>
      <p:sp>
        <p:nvSpPr>
          <p:cNvPr id="4" name="Content Placeholder 2"/>
          <p:cNvSpPr>
            <a:spLocks noGrp="1"/>
          </p:cNvSpPr>
          <p:nvPr>
            <p:ph idx="1"/>
          </p:nvPr>
        </p:nvSpPr>
        <p:spPr>
          <a:xfrm>
            <a:off x="2831637" y="1268760"/>
            <a:ext cx="8750763" cy="460648"/>
          </a:xfrm>
          <a:prstGeom prst="rect">
            <a:avLst/>
          </a:prstGeom>
        </p:spPr>
        <p:txBody>
          <a:bodyPr anchor="ctr"/>
          <a:lstStyle>
            <a:lvl1pPr marL="0" indent="0">
              <a:buNone/>
              <a:defRPr sz="2000">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2845429" y="1844825"/>
            <a:ext cx="8750763" cy="4147865"/>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290682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253E248-D77F-4216-B5DB-41ABE9D9EC07}" type="datetimeFigureOut">
              <a:rPr lang="it-IT" smtClean="0"/>
              <a:t>17/09/2019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5487F4E-3227-4711-A431-8DF378560BB7}" type="slidenum">
              <a:rPr lang="it-IT" smtClean="0"/>
              <a:t>‹N›</a:t>
            </a:fld>
            <a:endParaRPr lang="it-IT"/>
          </a:p>
        </p:txBody>
      </p:sp>
    </p:spTree>
    <p:extLst>
      <p:ext uri="{BB962C8B-B14F-4D97-AF65-F5344CB8AC3E}">
        <p14:creationId xmlns:p14="http://schemas.microsoft.com/office/powerpoint/2010/main" val="401138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C253E248-D77F-4216-B5DB-41ABE9D9EC07}" type="datetimeFigureOut">
              <a:rPr lang="it-IT" smtClean="0"/>
              <a:t>17/09/2019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5487F4E-3227-4711-A431-8DF378560BB7}" type="slidenum">
              <a:rPr lang="it-IT" smtClean="0"/>
              <a:t>‹N›</a:t>
            </a:fld>
            <a:endParaRPr lang="it-IT"/>
          </a:p>
        </p:txBody>
      </p:sp>
    </p:spTree>
    <p:extLst>
      <p:ext uri="{BB962C8B-B14F-4D97-AF65-F5344CB8AC3E}">
        <p14:creationId xmlns:p14="http://schemas.microsoft.com/office/powerpoint/2010/main" val="3912882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C253E248-D77F-4216-B5DB-41ABE9D9EC07}" type="datetimeFigureOut">
              <a:rPr lang="it-IT" smtClean="0"/>
              <a:t>17/09/2019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5487F4E-3227-4711-A431-8DF378560BB7}" type="slidenum">
              <a:rPr lang="it-IT" smtClean="0"/>
              <a:t>‹N›</a:t>
            </a:fld>
            <a:endParaRPr lang="it-IT"/>
          </a:p>
        </p:txBody>
      </p:sp>
    </p:spTree>
    <p:extLst>
      <p:ext uri="{BB962C8B-B14F-4D97-AF65-F5344CB8AC3E}">
        <p14:creationId xmlns:p14="http://schemas.microsoft.com/office/powerpoint/2010/main" val="3344339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C253E248-D77F-4216-B5DB-41ABE9D9EC07}" type="datetimeFigureOut">
              <a:rPr lang="it-IT" smtClean="0"/>
              <a:t>17/09/2019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5487F4E-3227-4711-A431-8DF378560BB7}" type="slidenum">
              <a:rPr lang="it-IT" smtClean="0"/>
              <a:t>‹N›</a:t>
            </a:fld>
            <a:endParaRPr lang="it-IT"/>
          </a:p>
        </p:txBody>
      </p:sp>
    </p:spTree>
    <p:extLst>
      <p:ext uri="{BB962C8B-B14F-4D97-AF65-F5344CB8AC3E}">
        <p14:creationId xmlns:p14="http://schemas.microsoft.com/office/powerpoint/2010/main" val="1189460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C253E248-D77F-4216-B5DB-41ABE9D9EC07}" type="datetimeFigureOut">
              <a:rPr lang="it-IT" smtClean="0"/>
              <a:t>17/09/2019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5487F4E-3227-4711-A431-8DF378560BB7}" type="slidenum">
              <a:rPr lang="it-IT" smtClean="0"/>
              <a:t>‹N›</a:t>
            </a:fld>
            <a:endParaRPr lang="it-IT"/>
          </a:p>
        </p:txBody>
      </p:sp>
    </p:spTree>
    <p:extLst>
      <p:ext uri="{BB962C8B-B14F-4D97-AF65-F5344CB8AC3E}">
        <p14:creationId xmlns:p14="http://schemas.microsoft.com/office/powerpoint/2010/main" val="609740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253E248-D77F-4216-B5DB-41ABE9D9EC07}" type="datetimeFigureOut">
              <a:rPr lang="it-IT" smtClean="0"/>
              <a:t>17/09/2019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5487F4E-3227-4711-A431-8DF378560BB7}" type="slidenum">
              <a:rPr lang="it-IT" smtClean="0"/>
              <a:t>‹N›</a:t>
            </a:fld>
            <a:endParaRPr lang="it-IT"/>
          </a:p>
        </p:txBody>
      </p:sp>
    </p:spTree>
    <p:extLst>
      <p:ext uri="{BB962C8B-B14F-4D97-AF65-F5344CB8AC3E}">
        <p14:creationId xmlns:p14="http://schemas.microsoft.com/office/powerpoint/2010/main" val="1291564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253E248-D77F-4216-B5DB-41ABE9D9EC07}" type="datetimeFigureOut">
              <a:rPr lang="it-IT" smtClean="0"/>
              <a:t>17/09/2019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5487F4E-3227-4711-A431-8DF378560BB7}" type="slidenum">
              <a:rPr lang="it-IT" smtClean="0"/>
              <a:t>‹N›</a:t>
            </a:fld>
            <a:endParaRPr lang="it-IT"/>
          </a:p>
        </p:txBody>
      </p:sp>
    </p:spTree>
    <p:extLst>
      <p:ext uri="{BB962C8B-B14F-4D97-AF65-F5344CB8AC3E}">
        <p14:creationId xmlns:p14="http://schemas.microsoft.com/office/powerpoint/2010/main" val="55419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253E248-D77F-4216-B5DB-41ABE9D9EC07}" type="datetimeFigureOut">
              <a:rPr lang="it-IT" smtClean="0"/>
              <a:t>17/09/2019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5487F4E-3227-4711-A431-8DF378560BB7}" type="slidenum">
              <a:rPr lang="it-IT" smtClean="0"/>
              <a:t>‹N›</a:t>
            </a:fld>
            <a:endParaRPr lang="it-IT"/>
          </a:p>
        </p:txBody>
      </p:sp>
    </p:spTree>
    <p:extLst>
      <p:ext uri="{BB962C8B-B14F-4D97-AF65-F5344CB8AC3E}">
        <p14:creationId xmlns:p14="http://schemas.microsoft.com/office/powerpoint/2010/main" val="3903402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3E248-D77F-4216-B5DB-41ABE9D9EC07}" type="datetimeFigureOut">
              <a:rPr lang="it-IT" smtClean="0"/>
              <a:t>17/09/2019</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87F4E-3227-4711-A431-8DF378560BB7}" type="slidenum">
              <a:rPr lang="it-IT" smtClean="0"/>
              <a:t>‹N›</a:t>
            </a:fld>
            <a:endParaRPr lang="it-IT"/>
          </a:p>
        </p:txBody>
      </p:sp>
    </p:spTree>
    <p:extLst>
      <p:ext uri="{BB962C8B-B14F-4D97-AF65-F5344CB8AC3E}">
        <p14:creationId xmlns:p14="http://schemas.microsoft.com/office/powerpoint/2010/main" val="1949566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8.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microsoft.com/office/2007/relationships/hdphoto" Target="../media/hdphoto1.wdp"/><Relationship Id="rId9"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https://pharmacyscanner.it/wp-content/uploads/2019/09/online-2018-2017.jpg" TargetMode="Externa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7.jpe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1.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image" Target="../media/image4.jpeg"/><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0.xml"/><Relationship Id="rId7" Type="http://schemas.openxmlformats.org/officeDocument/2006/relationships/image" Target="../media/image4.jpeg"/><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Layout" Target="../diagrams/layout11.xml"/><Relationship Id="rId7" Type="http://schemas.openxmlformats.org/officeDocument/2006/relationships/image" Target="../media/image39.emf"/><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image" Target="../media/image2.png"/><Relationship Id="rId4" Type="http://schemas.openxmlformats.org/officeDocument/2006/relationships/diagramQuickStyle" Target="../diagrams/quickStyle11.xml"/><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3.jpeg"/><Relationship Id="rId7" Type="http://schemas.openxmlformats.org/officeDocument/2006/relationships/hyperlink" Target="http://www.google.it/url?sa=i&amp;rct=j&amp;q=&amp;esrc=s&amp;frm=1&amp;source=images&amp;cd=&amp;cad=rja&amp;uact=8&amp;ved=0ahUKEwjHn9fdq6fLAhVBkRQKHfhTB88QjRwIBw&amp;url=http://www.limesonline.com/anche-laustralia-fa-il-suo-pivot-to-asia/46782&amp;bvm=bv.115339255,d.ZWU&amp;psig=AFQjCNEsTDNUgWF1vwoUL4ZqVA5V3Zshqg&amp;ust=1457191482700481" TargetMode="Externa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2.png"/><Relationship Id="rId5" Type="http://schemas.openxmlformats.org/officeDocument/2006/relationships/hyperlink" Target="https://www.google.it/url?sa=i&amp;rct=j&amp;q=&amp;esrc=s&amp;frm=1&amp;source=images&amp;cd=&amp;cad=rja&amp;uact=8&amp;ved=0ahUKEwiB1-uPqqfLAhXHvBoKHb6PCeYQjRwIBw&amp;url=https://geograficamente.wordpress.com/2013/04/24/balcani-culla-deuropa-o-sua-polveriera-come-sanare-lassenza-colpevole-europea-sui-genocidi-e-le-violenze-della-guerra-civile-jugoslava/&amp;bvm=bv.115339255,d.d2s&amp;psig=AFQjCNHbSf2dRkiiZPWInP3lKLLt5ZX0Vw&amp;ust=1457191091946036" TargetMode="External"/><Relationship Id="rId10" Type="http://schemas.openxmlformats.org/officeDocument/2006/relationships/image" Target="../media/image40.jpeg"/><Relationship Id="rId4" Type="http://schemas.openxmlformats.org/officeDocument/2006/relationships/image" Target="../media/image44.pn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48.emf"/><Relationship Id="rId7" Type="http://schemas.openxmlformats.org/officeDocument/2006/relationships/diagramQuickStyle" Target="../diagrams/quickStyle12.xml"/><Relationship Id="rId2" Type="http://schemas.openxmlformats.org/officeDocument/2006/relationships/hyperlink" Target="http://www.assoram.it/lineaguidafurti2018_rev4/" TargetMode="External"/><Relationship Id="rId1" Type="http://schemas.openxmlformats.org/officeDocument/2006/relationships/slideLayout" Target="../slideLayouts/slideLayout13.xml"/><Relationship Id="rId6" Type="http://schemas.openxmlformats.org/officeDocument/2006/relationships/diagramLayout" Target="../diagrams/layout12.xml"/><Relationship Id="rId11" Type="http://schemas.openxmlformats.org/officeDocument/2006/relationships/image" Target="../media/image4.jpeg"/><Relationship Id="rId5" Type="http://schemas.openxmlformats.org/officeDocument/2006/relationships/diagramData" Target="../diagrams/data12.xml"/><Relationship Id="rId10" Type="http://schemas.openxmlformats.org/officeDocument/2006/relationships/image" Target="../media/image2.png"/><Relationship Id="rId4" Type="http://schemas.openxmlformats.org/officeDocument/2006/relationships/image" Target="../media/image49.emf"/><Relationship Id="rId9" Type="http://schemas.microsoft.com/office/2007/relationships/diagramDrawing" Target="../diagrams/drawing12.xml"/></Relationships>
</file>

<file path=ppt/slides/_rels/slide25.xml.rels><?xml version="1.0" encoding="UTF-8" standalone="yes"?>
<Relationships xmlns="http://schemas.openxmlformats.org/package/2006/relationships"><Relationship Id="rId3" Type="http://schemas.openxmlformats.org/officeDocument/2006/relationships/hyperlink" Target="http://www.agenziafarmaco.gov.it/glossary/term/1432" TargetMode="External"/><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slideLayout" Target="../slideLayouts/slideLayout13.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5.jpe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4.emf"/><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57.emf"/></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55.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0.jpe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4.jpeg"/></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openxmlformats.org/officeDocument/2006/relationships/image" Target="../media/image72.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jp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2.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3.jp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84.png"/><Relationship Id="rId7" Type="http://schemas.openxmlformats.org/officeDocument/2006/relationships/diagramQuickStyle" Target="../diagrams/quickStyle16.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Layout" Target="../diagrams/layout16.xml"/><Relationship Id="rId11" Type="http://schemas.openxmlformats.org/officeDocument/2006/relationships/image" Target="../media/image4.jpeg"/><Relationship Id="rId5" Type="http://schemas.openxmlformats.org/officeDocument/2006/relationships/diagramData" Target="../diagrams/data16.xml"/><Relationship Id="rId10" Type="http://schemas.openxmlformats.org/officeDocument/2006/relationships/image" Target="../media/image2.png"/><Relationship Id="rId4" Type="http://schemas.openxmlformats.org/officeDocument/2006/relationships/image" Target="../media/image85.emf"/><Relationship Id="rId9" Type="http://schemas.microsoft.com/office/2007/relationships/diagramDrawing" Target="../diagrams/drawing16.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diagramLayout" Target="../diagrams/layout7.xml"/><Relationship Id="rId7" Type="http://schemas.openxmlformats.org/officeDocument/2006/relationships/hyperlink" Target="https://www.assoram.it/wp-content/uploads/2018/10/Assoram-su-AboutPharma-di-Ottobre-2018.pdf" TargetMode="External"/><Relationship Id="rId12" Type="http://schemas.openxmlformats.org/officeDocument/2006/relationships/image" Target="../media/image4.jpe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11" Type="http://schemas.openxmlformats.org/officeDocument/2006/relationships/image" Target="../media/image16.jpeg"/><Relationship Id="rId5" Type="http://schemas.openxmlformats.org/officeDocument/2006/relationships/diagramColors" Target="../diagrams/colors7.xml"/><Relationship Id="rId10" Type="http://schemas.openxmlformats.org/officeDocument/2006/relationships/image" Target="../media/image2.png"/><Relationship Id="rId4" Type="http://schemas.openxmlformats.org/officeDocument/2006/relationships/diagramQuickStyle" Target="../diagrams/quickStyle7.xml"/><Relationship Id="rId9" Type="http://schemas.openxmlformats.org/officeDocument/2006/relationships/image" Target="../media/image15.emf"/></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2.png"/><Relationship Id="rId7" Type="http://schemas.openxmlformats.org/officeDocument/2006/relationships/diagramLayout" Target="../diagrams/layout8.xml"/><Relationship Id="rId2" Type="http://schemas.openxmlformats.org/officeDocument/2006/relationships/image" Target="../media/image17.emf"/><Relationship Id="rId1" Type="http://schemas.openxmlformats.org/officeDocument/2006/relationships/slideLayout" Target="../slideLayouts/slideLayout12.xml"/><Relationship Id="rId6" Type="http://schemas.openxmlformats.org/officeDocument/2006/relationships/diagramData" Target="../diagrams/data8.xml"/><Relationship Id="rId5" Type="http://schemas.openxmlformats.org/officeDocument/2006/relationships/image" Target="../media/image18.jpeg"/><Relationship Id="rId10" Type="http://schemas.microsoft.com/office/2007/relationships/diagramDrawing" Target="../diagrams/drawing8.xml"/><Relationship Id="rId4" Type="http://schemas.openxmlformats.org/officeDocument/2006/relationships/image" Target="../media/image4.jpeg"/><Relationship Id="rId9" Type="http://schemas.openxmlformats.org/officeDocument/2006/relationships/diagramColors" Target="../diagrams/colors8.xml"/></Relationships>
</file>

<file path=ppt/slides/_rels/slide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image" Target="../media/image4.jpeg"/><Relationship Id="rId5" Type="http://schemas.openxmlformats.org/officeDocument/2006/relationships/diagramQuickStyle" Target="../diagrams/quickStyle9.xml"/><Relationship Id="rId10" Type="http://schemas.openxmlformats.org/officeDocument/2006/relationships/image" Target="../media/image2.png"/><Relationship Id="rId4" Type="http://schemas.openxmlformats.org/officeDocument/2006/relationships/diagramLayout" Target="../diagrams/layout9.xml"/><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ttangolo 8"/>
          <p:cNvSpPr/>
          <p:nvPr/>
        </p:nvSpPr>
        <p:spPr>
          <a:xfrm>
            <a:off x="0" y="0"/>
            <a:ext cx="12191999" cy="1614278"/>
          </a:xfrm>
          <a:prstGeom prst="rect">
            <a:avLst/>
          </a:prstGeom>
          <a:blipFill>
            <a:blip r:embed="rId2">
              <a:alphaModFix amt="90000"/>
            </a:blip>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560070" y="1047168"/>
            <a:ext cx="11372850" cy="5479362"/>
          </a:xfrm>
          <a:prstGeom prst="rect">
            <a:avLst/>
          </a:prstGeom>
          <a:noFill/>
          <a:ln w="57150" cmpd="sng">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2" descr="Risultati immagini per making pharmaceuticals milano">
            <a:extLst>
              <a:ext uri="{FF2B5EF4-FFF2-40B4-BE49-F238E27FC236}">
                <a16:creationId xmlns:a16="http://schemas.microsoft.com/office/drawing/2014/main" id="{759F6F7B-CB51-4A97-87C7-5B9E4A4AC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90" y="4099526"/>
            <a:ext cx="1558289" cy="706611"/>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p:cNvSpPr/>
          <p:nvPr/>
        </p:nvSpPr>
        <p:spPr>
          <a:xfrm>
            <a:off x="2343150" y="5074508"/>
            <a:ext cx="6903720" cy="830997"/>
          </a:xfrm>
          <a:prstGeom prst="rect">
            <a:avLst/>
          </a:prstGeom>
        </p:spPr>
        <p:txBody>
          <a:bodyPr wrap="square">
            <a:spAutoFit/>
          </a:bodyPr>
          <a:lstStyle/>
          <a:p>
            <a:pPr algn="ctr"/>
            <a:r>
              <a:rPr lang="it-IT" sz="1200" b="1" dirty="0">
                <a:latin typeface="Garamond" panose="02020404030301010803" pitchFamily="18" charset="0"/>
                <a:cs typeface="Andalus" pitchFamily="18" charset="-78"/>
              </a:rPr>
              <a:t>DISTRIBUZIONE PRIMARIA FARMA &amp; SALUTE</a:t>
            </a:r>
          </a:p>
          <a:p>
            <a:pPr algn="ctr"/>
            <a:r>
              <a:rPr lang="it-IT" sz="1200" b="1" dirty="0">
                <a:latin typeface="Garamond" panose="02020404030301010803" pitchFamily="18" charset="0"/>
                <a:cs typeface="Andalus" pitchFamily="18" charset="-78"/>
              </a:rPr>
              <a:t>Associazione Operatori Commerciali e Logistici</a:t>
            </a:r>
          </a:p>
          <a:p>
            <a:pPr algn="ctr"/>
            <a:r>
              <a:rPr lang="it-IT" sz="1200" b="1" dirty="0">
                <a:latin typeface="Garamond" panose="02020404030301010803" pitchFamily="18" charset="0"/>
                <a:cs typeface="Andalus" pitchFamily="18" charset="-78"/>
              </a:rPr>
              <a:t>www.assoram.it</a:t>
            </a:r>
          </a:p>
          <a:p>
            <a:pPr algn="ctr"/>
            <a:r>
              <a:rPr lang="it-IT" sz="1200" b="1" dirty="0">
                <a:latin typeface="Garamond" panose="02020404030301010803" pitchFamily="18" charset="0"/>
                <a:cs typeface="Andalus" pitchFamily="18" charset="-78"/>
              </a:rPr>
              <a:t>info@assoram.it</a:t>
            </a:r>
          </a:p>
        </p:txBody>
      </p:sp>
      <p:sp>
        <p:nvSpPr>
          <p:cNvPr id="14" name="Rettangolo 13"/>
          <p:cNvSpPr/>
          <p:nvPr/>
        </p:nvSpPr>
        <p:spPr>
          <a:xfrm>
            <a:off x="1817370" y="3301423"/>
            <a:ext cx="9063989" cy="830997"/>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it-IT" sz="2400" b="1" dirty="0">
                <a:ln/>
                <a:solidFill>
                  <a:schemeClr val="accent5">
                    <a:lumMod val="50000"/>
                  </a:schemeClr>
                </a:solidFill>
                <a:latin typeface="Garamond" panose="02020404030301010803" pitchFamily="18" charset="0"/>
              </a:rPr>
              <a:t>Le buone pratiche di distribuzione: </a:t>
            </a:r>
          </a:p>
          <a:p>
            <a:pPr algn="ctr"/>
            <a:r>
              <a:rPr lang="it-IT" sz="2400" b="1" dirty="0">
                <a:ln/>
                <a:solidFill>
                  <a:schemeClr val="accent5">
                    <a:lumMod val="50000"/>
                  </a:schemeClr>
                </a:solidFill>
                <a:latin typeface="Garamond" panose="02020404030301010803" pitchFamily="18" charset="0"/>
              </a:rPr>
              <a:t>la qualità baluardo contro il crimine farmaceutico</a:t>
            </a:r>
          </a:p>
        </p:txBody>
      </p:sp>
      <p:pic>
        <p:nvPicPr>
          <p:cNvPr id="15" name="Immagin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5693" y="1868968"/>
            <a:ext cx="2837322" cy="1185789"/>
          </a:xfrm>
          <a:prstGeom prst="rect">
            <a:avLst/>
          </a:prstGeom>
        </p:spPr>
      </p:pic>
      <p:sp>
        <p:nvSpPr>
          <p:cNvPr id="16" name="CasellaDiTesto 15"/>
          <p:cNvSpPr txBox="1"/>
          <p:nvPr/>
        </p:nvSpPr>
        <p:spPr>
          <a:xfrm>
            <a:off x="7543800" y="6028837"/>
            <a:ext cx="4389120" cy="374360"/>
          </a:xfrm>
          <a:prstGeom prst="rect">
            <a:avLst/>
          </a:prstGeom>
          <a:noFill/>
        </p:spPr>
        <p:txBody>
          <a:bodyPr wrap="square" rtlCol="0">
            <a:spAutoFit/>
          </a:bodyPr>
          <a:lstStyle/>
          <a:p>
            <a:r>
              <a:rPr lang="it-IT" b="1" i="1" dirty="0">
                <a:latin typeface="Garamond" panose="02020404030301010803" pitchFamily="18" charset="0"/>
              </a:rPr>
              <a:t>Avv. Mila De Iure – Direttore Generale</a:t>
            </a:r>
          </a:p>
        </p:txBody>
      </p:sp>
    </p:spTree>
    <p:extLst>
      <p:ext uri="{BB962C8B-B14F-4D97-AF65-F5344CB8AC3E}">
        <p14:creationId xmlns:p14="http://schemas.microsoft.com/office/powerpoint/2010/main" val="38592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p:cNvSpPr/>
          <p:nvPr/>
        </p:nvSpPr>
        <p:spPr>
          <a:xfrm>
            <a:off x="2" y="-3279"/>
            <a:ext cx="12191998" cy="2965630"/>
          </a:xfrm>
          <a:prstGeom prst="rect">
            <a:avLst/>
          </a:prstGeom>
          <a:blipFill>
            <a:blip r:embed="rId2">
              <a:alphaModFix amt="90000"/>
            </a:blip>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06791873-AA15-4435-8182-BE69CAF45957}"/>
              </a:ext>
            </a:extLst>
          </p:cNvPr>
          <p:cNvSpPr>
            <a:spLocks noGrp="1"/>
          </p:cNvSpPr>
          <p:nvPr>
            <p:ph type="title"/>
          </p:nvPr>
        </p:nvSpPr>
        <p:spPr>
          <a:xfrm>
            <a:off x="384460" y="2102346"/>
            <a:ext cx="9589770" cy="1176060"/>
          </a:xfrm>
        </p:spPr>
        <p:txBody>
          <a:bodyPr>
            <a:normAutofit/>
            <a:scene3d>
              <a:camera prst="orthographicFront"/>
              <a:lightRig rig="soft" dir="t">
                <a:rot lat="0" lon="0" rev="15600000"/>
              </a:lightRig>
            </a:scene3d>
            <a:sp3d extrusionH="57150" prstMaterial="softEdge">
              <a:bevelT w="25400" h="38100"/>
            </a:sp3d>
          </a:bodyPr>
          <a:lstStyle/>
          <a:p>
            <a:r>
              <a:rPr lang="it-IT" sz="4000" b="1" dirty="0">
                <a:ln/>
                <a:solidFill>
                  <a:srgbClr val="C00000"/>
                </a:solidFill>
                <a:latin typeface="Garamond" panose="02020404030301010803" pitchFamily="18" charset="0"/>
              </a:rPr>
              <a:t>Agenda</a:t>
            </a:r>
          </a:p>
        </p:txBody>
      </p:sp>
      <p:pic>
        <p:nvPicPr>
          <p:cNvPr id="4" name="Picture 2" descr="Risultati immagini per making pharmaceuticals milano">
            <a:extLst>
              <a:ext uri="{FF2B5EF4-FFF2-40B4-BE49-F238E27FC236}">
                <a16:creationId xmlns:a16="http://schemas.microsoft.com/office/drawing/2014/main" id="{5DEBDE57-FA16-4EDD-94A5-81170851109E}"/>
              </a:ext>
            </a:extLst>
          </p:cNvPr>
          <p:cNvPicPr>
            <a:picLocks noGrp="1" noChangeAspect="1" noChangeArrowheads="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8465" y="242721"/>
            <a:ext cx="1374455" cy="623251"/>
          </a:xfrm>
          <a:prstGeom prst="rect">
            <a:avLst/>
          </a:prstGeom>
          <a:noFill/>
          <a:extLst>
            <a:ext uri="{909E8E84-426E-40DD-AFC4-6F175D3DCCD1}">
              <a14:hiddenFill xmlns:a14="http://schemas.microsoft.com/office/drawing/2010/main">
                <a:solidFill>
                  <a:srgbClr val="FFFFFF"/>
                </a:solidFill>
              </a14:hiddenFill>
            </a:ext>
          </a:extLst>
        </p:spPr>
      </p:pic>
      <p:sp>
        <p:nvSpPr>
          <p:cNvPr id="17" name="CasellaDiTesto 16"/>
          <p:cNvSpPr txBox="1"/>
          <p:nvPr/>
        </p:nvSpPr>
        <p:spPr>
          <a:xfrm>
            <a:off x="673218" y="2541172"/>
            <a:ext cx="3434316" cy="461665"/>
          </a:xfrm>
          <a:prstGeom prst="rect">
            <a:avLst/>
          </a:prstGeom>
          <a:noFill/>
        </p:spPr>
        <p:txBody>
          <a:bodyPr wrap="square" rtlCol="0">
            <a:spAutoFit/>
          </a:bodyPr>
          <a:lstStyle/>
          <a:p>
            <a:endParaRPr lang="it-IT" sz="2400" dirty="0">
              <a:latin typeface="Garamond" panose="02020404030301010803" pitchFamily="18" charset="0"/>
            </a:endParaRPr>
          </a:p>
        </p:txBody>
      </p:sp>
      <p:sp>
        <p:nvSpPr>
          <p:cNvPr id="20" name="CasellaDiTesto 19"/>
          <p:cNvSpPr txBox="1"/>
          <p:nvPr/>
        </p:nvSpPr>
        <p:spPr>
          <a:xfrm>
            <a:off x="384459" y="3955864"/>
            <a:ext cx="10070755" cy="461665"/>
          </a:xfrm>
          <a:prstGeom prst="rect">
            <a:avLst/>
          </a:prstGeom>
          <a:noFill/>
        </p:spPr>
        <p:txBody>
          <a:bodyPr wrap="square" rtlCol="0">
            <a:spAutoFit/>
          </a:bodyPr>
          <a:lstStyle/>
          <a:p>
            <a:pPr marL="285750" indent="-285750">
              <a:buFont typeface="Wingdings" panose="05000000000000000000" pitchFamily="2" charset="2"/>
              <a:buChar char="v"/>
            </a:pPr>
            <a:r>
              <a:rPr lang="it-IT" sz="2400" dirty="0">
                <a:latin typeface="Garamond" panose="02020404030301010803" pitchFamily="18" charset="0"/>
              </a:rPr>
              <a:t> </a:t>
            </a:r>
            <a:r>
              <a:rPr lang="it-IT" sz="2000" dirty="0">
                <a:latin typeface="Century Gothic" panose="020B0502020202020204" pitchFamily="34" charset="0"/>
              </a:rPr>
              <a:t>Distribuzione farmaceutica: un comparto in rapida evoluzione- le criticità</a:t>
            </a:r>
            <a:endParaRPr lang="it-IT" sz="2400" dirty="0">
              <a:latin typeface="Century Gothic" panose="020B0502020202020204" pitchFamily="34" charset="0"/>
            </a:endParaRPr>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67355638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2">
            <a:extLst>
              <a:ext uri="{28A0092B-C50C-407E-A947-70E740481C1C}">
                <a14:useLocalDpi xmlns:a14="http://schemas.microsoft.com/office/drawing/2010/main" val="0"/>
              </a:ext>
            </a:extLst>
          </a:blip>
          <a:srcRect l="27924" t="19710" r="26154" b="10001"/>
          <a:stretch>
            <a:fillRect/>
          </a:stretch>
        </p:blipFill>
        <p:spPr bwMode="auto">
          <a:xfrm>
            <a:off x="1849582" y="474453"/>
            <a:ext cx="8249786" cy="6141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Risultati immagini per making pharmaceuticals milano">
            <a:extLst>
              <a:ext uri="{FF2B5EF4-FFF2-40B4-BE49-F238E27FC236}">
                <a16:creationId xmlns:a16="http://schemas.microsoft.com/office/drawing/2014/main" id="{2648F595-9F6C-4BCA-AB8C-626906EC0A13}"/>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04535" y="0"/>
            <a:ext cx="1374455" cy="623251"/>
          </a:xfrm>
          <a:prstGeom prst="rect">
            <a:avLst/>
          </a:prstGeom>
          <a:noFill/>
          <a:extLst>
            <a:ext uri="{909E8E84-426E-40DD-AFC4-6F175D3DCCD1}">
              <a14:hiddenFill xmlns:a14="http://schemas.microsoft.com/office/drawing/2010/main">
                <a:solidFill>
                  <a:srgbClr val="FFFFFF"/>
                </a:solidFill>
              </a14:hiddenFill>
            </a:ext>
          </a:extLst>
        </p:spPr>
      </p:pic>
      <p:sp>
        <p:nvSpPr>
          <p:cNvPr id="5" name="Freccia destra rientrata 4">
            <a:extLst>
              <a:ext uri="{FF2B5EF4-FFF2-40B4-BE49-F238E27FC236}">
                <a16:creationId xmlns:a16="http://schemas.microsoft.com/office/drawing/2014/main" id="{1CDE34CB-B473-4EF8-955B-E61249FE649B}"/>
              </a:ext>
            </a:extLst>
          </p:cNvPr>
          <p:cNvSpPr/>
          <p:nvPr/>
        </p:nvSpPr>
        <p:spPr>
          <a:xfrm>
            <a:off x="9807509" y="1951419"/>
            <a:ext cx="682212" cy="30995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CasellaDiTesto 5">
            <a:extLst>
              <a:ext uri="{FF2B5EF4-FFF2-40B4-BE49-F238E27FC236}">
                <a16:creationId xmlns:a16="http://schemas.microsoft.com/office/drawing/2014/main" id="{34F3788D-7BC9-430B-8F20-DAC5189C79B6}"/>
              </a:ext>
            </a:extLst>
          </p:cNvPr>
          <p:cNvSpPr txBox="1"/>
          <p:nvPr/>
        </p:nvSpPr>
        <p:spPr>
          <a:xfrm>
            <a:off x="10489721" y="1799709"/>
            <a:ext cx="1702279" cy="276999"/>
          </a:xfrm>
          <a:prstGeom prst="rect">
            <a:avLst/>
          </a:prstGeom>
          <a:noFill/>
        </p:spPr>
        <p:txBody>
          <a:bodyPr wrap="square" rtlCol="0">
            <a:spAutoFit/>
          </a:bodyPr>
          <a:lstStyle/>
          <a:p>
            <a:pPr algn="just"/>
            <a:r>
              <a:rPr lang="it-IT" sz="1200" dirty="0"/>
              <a:t>19.322 farmacie al 2018</a:t>
            </a:r>
          </a:p>
        </p:txBody>
      </p:sp>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1936601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71688" y="1626473"/>
            <a:ext cx="8712968" cy="5909310"/>
          </a:xfrm>
          <a:prstGeom prst="rect">
            <a:avLst/>
          </a:prstGeom>
        </p:spPr>
        <p:txBody>
          <a:bodyPr wrap="square">
            <a:spAutoFit/>
          </a:bodyPr>
          <a:lstStyle/>
          <a:p>
            <a:pPr algn="just"/>
            <a:r>
              <a:rPr lang="it-IT" i="1" dirty="0"/>
              <a:t>«</a:t>
            </a:r>
            <a:r>
              <a:rPr lang="it-IT" i="1" dirty="0">
                <a:latin typeface="Century Gothic" panose="020B0502020202020204" pitchFamily="34" charset="0"/>
              </a:rPr>
              <a:t>è l'insieme delle attività organizzative, gestionali e strategiche che governano nell'azienda i flussi di materiali e delle relative informazioni dalle origini presso i fornitori fino alla consegna dei prodotti finiti ai clienti e al servizio post-vendita.» </a:t>
            </a:r>
            <a:r>
              <a:rPr lang="it-IT" sz="1400" i="1" dirty="0">
                <a:latin typeface="Century Gothic" panose="020B0502020202020204" pitchFamily="34" charset="0"/>
              </a:rPr>
              <a:t>(AILOG – Associazione Italiana della Logistica)</a:t>
            </a:r>
          </a:p>
          <a:p>
            <a:pPr algn="just"/>
            <a:endParaRPr lang="it-IT" dirty="0">
              <a:latin typeface="Century Gothic" panose="020B0502020202020204" pitchFamily="34" charset="0"/>
            </a:endParaRPr>
          </a:p>
          <a:p>
            <a:pPr algn="just"/>
            <a:endParaRPr lang="it-IT" dirty="0">
              <a:latin typeface="Century Gothic" panose="020B0502020202020204" pitchFamily="34" charset="0"/>
            </a:endParaRPr>
          </a:p>
          <a:p>
            <a:pPr algn="just"/>
            <a:endParaRPr lang="it-IT" dirty="0">
              <a:latin typeface="Century Gothic" panose="020B0502020202020204" pitchFamily="34" charset="0"/>
            </a:endParaRPr>
          </a:p>
          <a:p>
            <a:pPr algn="just"/>
            <a:endParaRPr lang="it-IT" dirty="0">
              <a:latin typeface="Century Gothic" panose="020B0502020202020204" pitchFamily="34" charset="0"/>
            </a:endParaRPr>
          </a:p>
          <a:p>
            <a:pPr algn="just"/>
            <a:endParaRPr lang="it-IT" dirty="0">
              <a:latin typeface="Century Gothic" panose="020B0502020202020204" pitchFamily="34" charset="0"/>
            </a:endParaRPr>
          </a:p>
          <a:p>
            <a:pPr algn="just"/>
            <a:endParaRPr lang="it-IT" dirty="0">
              <a:latin typeface="Century Gothic" panose="020B0502020202020204" pitchFamily="34" charset="0"/>
            </a:endParaRPr>
          </a:p>
          <a:p>
            <a:pPr algn="just"/>
            <a:endParaRPr lang="it-IT" dirty="0">
              <a:latin typeface="Century Gothic" panose="020B0502020202020204" pitchFamily="34" charset="0"/>
            </a:endParaRPr>
          </a:p>
          <a:p>
            <a:pPr algn="just"/>
            <a:r>
              <a:rPr lang="it-IT" dirty="0">
                <a:latin typeface="Century Gothic" panose="020B0502020202020204" pitchFamily="34" charset="0"/>
              </a:rPr>
              <a:t>Negli anni è stata </a:t>
            </a:r>
            <a:r>
              <a:rPr lang="it-IT" b="1" dirty="0">
                <a:latin typeface="Century Gothic" panose="020B0502020202020204" pitchFamily="34" charset="0"/>
              </a:rPr>
              <a:t>pienamente riconosciuta l’importanza </a:t>
            </a:r>
            <a:r>
              <a:rPr lang="it-IT" dirty="0">
                <a:latin typeface="Century Gothic" panose="020B0502020202020204" pitchFamily="34" charset="0"/>
              </a:rPr>
              <a:t>di questa funzione aziendale tanto da essere ad oggi considerata </a:t>
            </a:r>
            <a:r>
              <a:rPr lang="it-IT" b="1" dirty="0">
                <a:latin typeface="Century Gothic" panose="020B0502020202020204" pitchFamily="34" charset="0"/>
              </a:rPr>
              <a:t>fra le maggiori leve strategiche </a:t>
            </a:r>
            <a:r>
              <a:rPr lang="it-IT" dirty="0">
                <a:latin typeface="Century Gothic" panose="020B0502020202020204" pitchFamily="34" charset="0"/>
              </a:rPr>
              <a:t>per il conseguimento di alti livelli prestazionali e di performance economica.</a:t>
            </a:r>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p:txBody>
      </p:sp>
      <p:pic>
        <p:nvPicPr>
          <p:cNvPr id="1026" name="Picture 2" descr="C:\Users\ASSORAM\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4160" y="3171428"/>
            <a:ext cx="3248025" cy="14097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4327972" y="757940"/>
            <a:ext cx="3600400" cy="400110"/>
          </a:xfrm>
          <a:prstGeom prst="rect">
            <a:avLst/>
          </a:prstGeom>
          <a:noFill/>
        </p:spPr>
        <p:txBody>
          <a:bodyPr wrap="square" rtlCol="0">
            <a:spAutoFit/>
          </a:bodyPr>
          <a:lstStyle/>
          <a:p>
            <a:pPr algn="ctr"/>
            <a:r>
              <a:rPr lang="it-IT" sz="2000" b="1" dirty="0">
                <a:solidFill>
                  <a:srgbClr val="C00000"/>
                </a:solidFill>
                <a:latin typeface="Century Gothic" panose="020B0502020202020204" pitchFamily="34" charset="0"/>
              </a:rPr>
              <a:t>LA LOGISTICA</a:t>
            </a:r>
          </a:p>
        </p:txBody>
      </p:sp>
      <p:pic>
        <p:nvPicPr>
          <p:cNvPr id="6" name="Picture 2" descr="Risultati immagini per making pharmaceuticals milano">
            <a:extLst>
              <a:ext uri="{FF2B5EF4-FFF2-40B4-BE49-F238E27FC236}">
                <a16:creationId xmlns:a16="http://schemas.microsoft.com/office/drawing/2014/main" id="{298DE36B-038A-4203-8ECC-F10820D356A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5190" y="134689"/>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2601585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55277" y="242721"/>
            <a:ext cx="7772400" cy="885825"/>
          </a:xfrm>
        </p:spPr>
        <p:txBody>
          <a:bodyPr>
            <a:normAutofit/>
          </a:bodyPr>
          <a:lstStyle/>
          <a:p>
            <a:pPr algn="ctr" eaLnBrk="1" hangingPunct="1">
              <a:defRPr/>
            </a:pPr>
            <a:r>
              <a:rPr lang="it-IT" sz="2000" b="1" dirty="0">
                <a:solidFill>
                  <a:schemeClr val="accent5">
                    <a:lumMod val="75000"/>
                  </a:schemeClr>
                </a:solidFill>
                <a:latin typeface="Century Gothic" panose="020B0502020202020204" pitchFamily="34" charset="0"/>
              </a:rPr>
              <a:t>ATTIVITÀ OGGETTO DI OUTSOURCING</a:t>
            </a:r>
          </a:p>
        </p:txBody>
      </p:sp>
      <p:sp>
        <p:nvSpPr>
          <p:cNvPr id="3" name="Segnaposto contenuto 2"/>
          <p:cNvSpPr>
            <a:spLocks noGrp="1"/>
          </p:cNvSpPr>
          <p:nvPr>
            <p:ph idx="1"/>
          </p:nvPr>
        </p:nvSpPr>
        <p:spPr>
          <a:xfrm>
            <a:off x="3242311" y="2276593"/>
            <a:ext cx="7958137" cy="4529137"/>
          </a:xfrm>
        </p:spPr>
        <p:txBody>
          <a:bodyPr/>
          <a:lstStyle/>
          <a:p>
            <a:pPr eaLnBrk="1" hangingPunct="1">
              <a:buFontTx/>
              <a:buNone/>
              <a:defRPr/>
            </a:pPr>
            <a:r>
              <a:rPr lang="it-IT" sz="2000" dirty="0"/>
              <a:t>	</a:t>
            </a:r>
            <a:endParaRPr lang="it-IT" sz="1800" dirty="0">
              <a:latin typeface="Garamond" panose="02020404030301010803" pitchFamily="18" charset="0"/>
            </a:endParaRPr>
          </a:p>
          <a:p>
            <a:pPr eaLnBrk="1" hangingPunct="1">
              <a:buFontTx/>
              <a:buNone/>
              <a:defRPr/>
            </a:pPr>
            <a:r>
              <a:rPr lang="it-IT" sz="2000" dirty="0">
                <a:latin typeface="Garamond" panose="02020404030301010803" pitchFamily="18" charset="0"/>
              </a:rPr>
              <a:t>	</a:t>
            </a:r>
            <a:endParaRPr lang="it-IT" sz="1800" dirty="0">
              <a:latin typeface="Garamond" panose="02020404030301010803" pitchFamily="18" charset="0"/>
            </a:endParaRPr>
          </a:p>
        </p:txBody>
      </p:sp>
      <p:sp>
        <p:nvSpPr>
          <p:cNvPr id="5" name="Pergamena 2 4"/>
          <p:cNvSpPr/>
          <p:nvPr/>
        </p:nvSpPr>
        <p:spPr>
          <a:xfrm>
            <a:off x="510550" y="4661241"/>
            <a:ext cx="5064596" cy="161235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latin typeface="Garamond" panose="02020404030301010803" pitchFamily="18" charset="0"/>
              </a:rPr>
              <a:t>Non solo servizi BASE </a:t>
            </a:r>
          </a:p>
          <a:p>
            <a:pPr algn="ctr">
              <a:defRPr/>
            </a:pPr>
            <a:r>
              <a:rPr lang="it-IT" sz="1600" dirty="0">
                <a:latin typeface="Garamond" panose="02020404030301010803" pitchFamily="18" charset="0"/>
              </a:rPr>
              <a:t>ma sempre più servizi ad alto valore e «cuciti su misura» delle esigenze del cliente</a:t>
            </a:r>
          </a:p>
        </p:txBody>
      </p:sp>
      <p:pic>
        <p:nvPicPr>
          <p:cNvPr id="7" name="Picture 2" descr="Risultati immagini per making pharmaceuticals milano">
            <a:extLst>
              <a:ext uri="{FF2B5EF4-FFF2-40B4-BE49-F238E27FC236}">
                <a16:creationId xmlns:a16="http://schemas.microsoft.com/office/drawing/2014/main" id="{9CC86663-7FFD-42F3-B26B-BC182D5CDF7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5190" y="134689"/>
            <a:ext cx="1374455" cy="623251"/>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1379545" y="1585171"/>
            <a:ext cx="4679614" cy="1423467"/>
          </a:xfrm>
          <a:prstGeom prst="rect">
            <a:avLst/>
          </a:prstGeom>
        </p:spPr>
        <p:txBody>
          <a:bodyPr wrap="square">
            <a:spAutoFit/>
          </a:bodyPr>
          <a:lstStyle/>
          <a:p>
            <a:pPr>
              <a:defRPr/>
            </a:pPr>
            <a:r>
              <a:rPr lang="it-IT" sz="1200" b="1" dirty="0">
                <a:latin typeface="Century Gothic" panose="020B0502020202020204" pitchFamily="34" charset="0"/>
              </a:rPr>
              <a:t>ATTIVITA’ CONNESSE AL FLUSSO FISICO DEI PRODOTTI</a:t>
            </a:r>
          </a:p>
          <a:p>
            <a:pPr>
              <a:defRPr/>
            </a:pPr>
            <a:endParaRPr lang="it-IT" sz="1050" b="1" dirty="0">
              <a:latin typeface="Century Gothic" panose="020B0502020202020204" pitchFamily="34" charset="0"/>
            </a:endParaRPr>
          </a:p>
          <a:p>
            <a:pPr>
              <a:defRPr/>
            </a:pPr>
            <a:r>
              <a:rPr lang="it-IT" sz="1600" dirty="0">
                <a:latin typeface="Century Gothic" panose="020B0502020202020204" pitchFamily="34" charset="0"/>
              </a:rPr>
              <a:t>Magazzinaggio, trasporto, allestimento ordini, inventari, reverse </a:t>
            </a:r>
            <a:r>
              <a:rPr lang="it-IT" sz="1600" dirty="0" err="1">
                <a:latin typeface="Century Gothic" panose="020B0502020202020204" pitchFamily="34" charset="0"/>
              </a:rPr>
              <a:t>logistic</a:t>
            </a:r>
            <a:r>
              <a:rPr lang="it-IT" sz="1600" dirty="0">
                <a:latin typeface="Century Gothic" panose="020B0502020202020204" pitchFamily="34" charset="0"/>
              </a:rPr>
              <a:t>, distruzioni, attività di packaging secondo approcci “build to </a:t>
            </a:r>
            <a:r>
              <a:rPr lang="it-IT" sz="1600" dirty="0" err="1">
                <a:latin typeface="Century Gothic" panose="020B0502020202020204" pitchFamily="34" charset="0"/>
              </a:rPr>
              <a:t>order</a:t>
            </a:r>
            <a:r>
              <a:rPr lang="it-IT" sz="1600" dirty="0">
                <a:latin typeface="Century Gothic" panose="020B0502020202020204" pitchFamily="34" charset="0"/>
              </a:rPr>
              <a:t>”</a:t>
            </a:r>
          </a:p>
        </p:txBody>
      </p:sp>
      <p:sp>
        <p:nvSpPr>
          <p:cNvPr id="8" name="Rettangolo 7"/>
          <p:cNvSpPr/>
          <p:nvPr/>
        </p:nvSpPr>
        <p:spPr>
          <a:xfrm>
            <a:off x="6325349" y="2237889"/>
            <a:ext cx="4951084" cy="1284967"/>
          </a:xfrm>
          <a:prstGeom prst="rect">
            <a:avLst/>
          </a:prstGeom>
        </p:spPr>
        <p:txBody>
          <a:bodyPr wrap="square">
            <a:spAutoFit/>
          </a:bodyPr>
          <a:lstStyle/>
          <a:p>
            <a:pPr>
              <a:defRPr/>
            </a:pPr>
            <a:r>
              <a:rPr lang="it-IT" sz="1100" b="1" dirty="0">
                <a:latin typeface="Century Gothic" panose="020B0502020202020204" pitchFamily="34" charset="0"/>
              </a:rPr>
              <a:t>ATTIVITA’ LEGATE AD ASPETTI DI TIPO INFORMATIVO</a:t>
            </a:r>
          </a:p>
          <a:p>
            <a:pPr>
              <a:defRPr/>
            </a:pPr>
            <a:endParaRPr lang="it-IT" sz="1050" b="1" dirty="0">
              <a:latin typeface="Century Gothic" panose="020B0502020202020204" pitchFamily="34" charset="0"/>
            </a:endParaRPr>
          </a:p>
          <a:p>
            <a:pPr algn="just">
              <a:defRPr/>
            </a:pPr>
            <a:r>
              <a:rPr lang="it-IT" sz="1400" dirty="0">
                <a:latin typeface="Century Gothic" panose="020B0502020202020204" pitchFamily="34" charset="0"/>
              </a:rPr>
              <a:t>Controlli per fornire dati sui livelli di stoccaggio,  sulla </a:t>
            </a:r>
            <a:r>
              <a:rPr lang="it-IT" sz="1400" dirty="0" err="1">
                <a:latin typeface="Century Gothic" panose="020B0502020202020204" pitchFamily="34" charset="0"/>
              </a:rPr>
              <a:t>processazione</a:t>
            </a:r>
            <a:r>
              <a:rPr lang="it-IT" sz="1400" dirty="0">
                <a:latin typeface="Century Gothic" panose="020B0502020202020204" pitchFamily="34" charset="0"/>
              </a:rPr>
              <a:t> degli ordini, sulle POD, sul controllo qualità, servizi </a:t>
            </a:r>
            <a:r>
              <a:rPr lang="it-IT" sz="1400" i="1" dirty="0">
                <a:latin typeface="Century Gothic" panose="020B0502020202020204" pitchFamily="34" charset="0"/>
              </a:rPr>
              <a:t>track &amp; trace</a:t>
            </a:r>
            <a:r>
              <a:rPr lang="it-IT" sz="1400" dirty="0">
                <a:latin typeface="Century Gothic" panose="020B0502020202020204" pitchFamily="34" charset="0"/>
              </a:rPr>
              <a:t>, </a:t>
            </a:r>
            <a:r>
              <a:rPr lang="it-IT" sz="1400" dirty="0" err="1">
                <a:latin typeface="Century Gothic" panose="020B0502020202020204" pitchFamily="34" charset="0"/>
              </a:rPr>
              <a:t>codicizzazioni</a:t>
            </a:r>
            <a:r>
              <a:rPr lang="it-IT" sz="1400" dirty="0">
                <a:latin typeface="Century Gothic" panose="020B0502020202020204" pitchFamily="34" charset="0"/>
              </a:rPr>
              <a:t> gestite in radiofrequenza, fatturazione e pagamento elettronico</a:t>
            </a:r>
          </a:p>
        </p:txBody>
      </p:sp>
      <p:pic>
        <p:nvPicPr>
          <p:cNvPr id="1026" name="Picture 2" descr="Risultati immagini per magazzinaggio trasport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9545" y="3313356"/>
            <a:ext cx="1951464" cy="14635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Risultati immagini per aspetti digital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0400" y="5151879"/>
            <a:ext cx="1951200" cy="1463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1" name="Tabella 10">
            <a:extLst>
              <a:ext uri="{FF2B5EF4-FFF2-40B4-BE49-F238E27FC236}">
                <a16:creationId xmlns:a16="http://schemas.microsoft.com/office/drawing/2014/main" id="{36572C98-49AD-4D9F-AF7E-F5E3651EFAF6}"/>
              </a:ext>
            </a:extLst>
          </p:cNvPr>
          <p:cNvGraphicFramePr>
            <a:graphicFrameLocks noGrp="1"/>
          </p:cNvGraphicFramePr>
          <p:nvPr>
            <p:extLst>
              <p:ext uri="{D42A27DB-BD31-4B8C-83A1-F6EECF244321}">
                <p14:modId xmlns:p14="http://schemas.microsoft.com/office/powerpoint/2010/main" val="4011325150"/>
              </p:ext>
            </p:extLst>
          </p:nvPr>
        </p:nvGraphicFramePr>
        <p:xfrm>
          <a:off x="5753671" y="3592295"/>
          <a:ext cx="5693914" cy="1850146"/>
        </p:xfrm>
        <a:graphic>
          <a:graphicData uri="http://schemas.openxmlformats.org/drawingml/2006/table">
            <a:tbl>
              <a:tblPr firstRow="1" firstCol="1" bandRow="1">
                <a:tableStyleId>{5C22544A-7EE6-4342-B048-85BDC9FD1C3A}</a:tableStyleId>
              </a:tblPr>
              <a:tblGrid>
                <a:gridCol w="2758669">
                  <a:extLst>
                    <a:ext uri="{9D8B030D-6E8A-4147-A177-3AD203B41FA5}">
                      <a16:colId xmlns:a16="http://schemas.microsoft.com/office/drawing/2014/main" val="1728223973"/>
                    </a:ext>
                  </a:extLst>
                </a:gridCol>
                <a:gridCol w="2935245">
                  <a:extLst>
                    <a:ext uri="{9D8B030D-6E8A-4147-A177-3AD203B41FA5}">
                      <a16:colId xmlns:a16="http://schemas.microsoft.com/office/drawing/2014/main" val="28380367"/>
                    </a:ext>
                  </a:extLst>
                </a:gridCol>
              </a:tblGrid>
              <a:tr h="270854">
                <a:tc>
                  <a:txBody>
                    <a:bodyPr/>
                    <a:lstStyle/>
                    <a:p>
                      <a:pPr>
                        <a:lnSpc>
                          <a:spcPct val="107000"/>
                        </a:lnSpc>
                        <a:spcAft>
                          <a:spcPts val="0"/>
                        </a:spcAft>
                      </a:pPr>
                      <a:r>
                        <a:rPr lang="it-IT" sz="1200" dirty="0">
                          <a:effectLst/>
                        </a:rPr>
                        <a:t>GDP (</a:t>
                      </a:r>
                      <a:r>
                        <a:rPr lang="it-IT" sz="1200" dirty="0" err="1">
                          <a:effectLst/>
                        </a:rPr>
                        <a:t>Good</a:t>
                      </a:r>
                      <a:r>
                        <a:rPr lang="it-IT" sz="1200" dirty="0">
                          <a:effectLst/>
                        </a:rPr>
                        <a:t> Distribution </a:t>
                      </a:r>
                      <a:r>
                        <a:rPr lang="it-IT" sz="1200" dirty="0" err="1">
                          <a:effectLst/>
                        </a:rPr>
                        <a:t>Practice</a:t>
                      </a:r>
                      <a:r>
                        <a:rPr lang="it-IT" sz="1200" dirty="0">
                          <a:effectLst/>
                        </a:rPr>
                        <a:t>)</a:t>
                      </a:r>
                      <a:endParaRPr lang="it-IT"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nSpc>
                          <a:spcPct val="107000"/>
                        </a:lnSpc>
                        <a:spcAft>
                          <a:spcPts val="0"/>
                        </a:spcAft>
                      </a:pPr>
                      <a:r>
                        <a:rPr lang="it-IT" sz="1200">
                          <a:effectLst/>
                        </a:rPr>
                        <a:t>GMP (Good Manufacturing Practice)</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915156881"/>
                  </a:ext>
                </a:extLst>
              </a:tr>
              <a:tr h="421495">
                <a:tc>
                  <a:txBody>
                    <a:bodyPr/>
                    <a:lstStyle/>
                    <a:p>
                      <a:pPr>
                        <a:lnSpc>
                          <a:spcPct val="107000"/>
                        </a:lnSpc>
                        <a:spcAft>
                          <a:spcPts val="0"/>
                        </a:spcAft>
                      </a:pPr>
                      <a:r>
                        <a:rPr lang="it-IT" sz="1200" dirty="0">
                          <a:effectLst/>
                        </a:rPr>
                        <a:t>Ricezione della merce (carico e scarico)</a:t>
                      </a:r>
                      <a:endParaRPr lang="it-IT"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nSpc>
                          <a:spcPct val="107000"/>
                        </a:lnSpc>
                        <a:spcAft>
                          <a:spcPts val="0"/>
                        </a:spcAft>
                      </a:pPr>
                      <a:r>
                        <a:rPr lang="it-IT" sz="1200" dirty="0">
                          <a:effectLst/>
                        </a:rPr>
                        <a:t>Trasformazione Confezione Pubblico - Confezione Ospedaliera</a:t>
                      </a:r>
                      <a:endParaRPr lang="it-IT"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995321841"/>
                  </a:ext>
                </a:extLst>
              </a:tr>
              <a:tr h="616089">
                <a:tc>
                  <a:txBody>
                    <a:bodyPr/>
                    <a:lstStyle/>
                    <a:p>
                      <a:pPr>
                        <a:lnSpc>
                          <a:spcPct val="107000"/>
                        </a:lnSpc>
                        <a:spcAft>
                          <a:spcPts val="0"/>
                        </a:spcAft>
                      </a:pPr>
                      <a:r>
                        <a:rPr lang="it-IT" sz="1200" dirty="0">
                          <a:effectLst/>
                        </a:rPr>
                        <a:t>Stoccaggio dei pallet</a:t>
                      </a:r>
                      <a:endParaRPr lang="it-IT"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nSpc>
                          <a:spcPct val="107000"/>
                        </a:lnSpc>
                        <a:spcAft>
                          <a:spcPts val="0"/>
                        </a:spcAft>
                      </a:pPr>
                      <a:r>
                        <a:rPr lang="it-IT" sz="1200" dirty="0">
                          <a:effectLst/>
                        </a:rPr>
                        <a:t>Applicazione del bollino ottico</a:t>
                      </a:r>
                      <a:endParaRPr lang="it-IT"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011133157"/>
                  </a:ext>
                </a:extLst>
              </a:tr>
              <a:tr h="270854">
                <a:tc>
                  <a:txBody>
                    <a:bodyPr/>
                    <a:lstStyle/>
                    <a:p>
                      <a:pPr>
                        <a:lnSpc>
                          <a:spcPct val="107000"/>
                        </a:lnSpc>
                        <a:spcAft>
                          <a:spcPts val="0"/>
                        </a:spcAft>
                      </a:pPr>
                      <a:r>
                        <a:rPr lang="it-IT" sz="1200">
                          <a:effectLst/>
                        </a:rPr>
                        <a:t>Allestimento ordini</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nSpc>
                          <a:spcPct val="107000"/>
                        </a:lnSpc>
                        <a:spcAft>
                          <a:spcPts val="0"/>
                        </a:spcAft>
                      </a:pPr>
                      <a:r>
                        <a:rPr lang="it-IT" sz="1200" dirty="0" err="1">
                          <a:effectLst/>
                        </a:rPr>
                        <a:t>Riconfezionamento</a:t>
                      </a:r>
                      <a:r>
                        <a:rPr lang="it-IT" sz="1200" dirty="0">
                          <a:effectLst/>
                        </a:rPr>
                        <a:t> del farmaco</a:t>
                      </a:r>
                      <a:endParaRPr lang="it-IT"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305170753"/>
                  </a:ext>
                </a:extLst>
              </a:tr>
              <a:tr h="270854">
                <a:tc>
                  <a:txBody>
                    <a:bodyPr/>
                    <a:lstStyle/>
                    <a:p>
                      <a:pPr>
                        <a:lnSpc>
                          <a:spcPct val="107000"/>
                        </a:lnSpc>
                        <a:spcAft>
                          <a:spcPts val="0"/>
                        </a:spcAft>
                      </a:pPr>
                      <a:r>
                        <a:rPr lang="it-IT" sz="1200">
                          <a:effectLst/>
                        </a:rPr>
                        <a:t>Movimentazione pallet</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nSpc>
                          <a:spcPct val="107000"/>
                        </a:lnSpc>
                        <a:spcAft>
                          <a:spcPts val="0"/>
                        </a:spcAft>
                      </a:pPr>
                      <a:r>
                        <a:rPr lang="it-IT" sz="1200" dirty="0">
                          <a:effectLst/>
                        </a:rPr>
                        <a:t>Quarantena</a:t>
                      </a:r>
                      <a:endParaRPr lang="it-IT"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975161101"/>
                  </a:ext>
                </a:extLst>
              </a:tr>
            </a:tbl>
          </a:graphicData>
        </a:graphic>
      </p:graphicFrame>
      <p:sp>
        <p:nvSpPr>
          <p:cNvPr id="12" name="Rectangle 2">
            <a:extLst>
              <a:ext uri="{FF2B5EF4-FFF2-40B4-BE49-F238E27FC236}">
                <a16:creationId xmlns:a16="http://schemas.microsoft.com/office/drawing/2014/main" id="{FEBE40D2-FBAD-4A58-9FDB-CFB85CB7DAA1}"/>
              </a:ext>
            </a:extLst>
          </p:cNvPr>
          <p:cNvSpPr>
            <a:spLocks noChangeArrowheads="1"/>
          </p:cNvSpPr>
          <p:nvPr/>
        </p:nvSpPr>
        <p:spPr bwMode="auto">
          <a:xfrm>
            <a:off x="4422042" y="431692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3" name="Immagin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1">
            <a:hlinkClick r:id="rId2" action="ppaction://hlinksldjump"/>
          </p:cNvPr>
          <p:cNvSpPr>
            <a:spLocks noChangeArrowheads="1"/>
          </p:cNvSpPr>
          <p:nvPr/>
        </p:nvSpPr>
        <p:spPr bwMode="auto">
          <a:xfrm>
            <a:off x="1456393" y="1366953"/>
            <a:ext cx="7003598" cy="1272084"/>
          </a:xfrm>
          <a:prstGeom prst="rect">
            <a:avLst/>
          </a:prstGeom>
          <a:noFill/>
          <a:ln w="9525">
            <a:noFill/>
            <a:miter lim="800000"/>
            <a:headEnd/>
            <a:tailEnd/>
          </a:ln>
        </p:spPr>
        <p:txBody>
          <a:bodyPr lIns="80465" tIns="40232" rIns="80465" bIns="40232"/>
          <a:lstStyle/>
          <a:p>
            <a:pPr algn="just">
              <a:buClr>
                <a:srgbClr val="FFFFFF"/>
              </a:buClr>
              <a:buSzPct val="90000"/>
              <a:defRPr/>
            </a:pPr>
            <a:r>
              <a:rPr lang="it-IT" sz="1432" dirty="0">
                <a:solidFill>
                  <a:srgbClr val="5F5F5F"/>
                </a:solidFill>
                <a:latin typeface="Cambria" panose="02040503050406030204" pitchFamily="18" charset="0"/>
              </a:rPr>
              <a:t>La </a:t>
            </a:r>
            <a:r>
              <a:rPr lang="it-IT" sz="1432" b="1" u="sng" dirty="0">
                <a:solidFill>
                  <a:srgbClr val="C00000"/>
                </a:solidFill>
                <a:latin typeface="Cambria" panose="02040503050406030204" pitchFamily="18" charset="0"/>
              </a:rPr>
              <a:t>Logistica Distributiva </a:t>
            </a:r>
            <a:r>
              <a:rPr lang="it-IT" sz="1432" b="1" u="sng" dirty="0" err="1">
                <a:solidFill>
                  <a:srgbClr val="C00000"/>
                </a:solidFill>
                <a:latin typeface="Cambria" panose="02040503050406030204" pitchFamily="18" charset="0"/>
              </a:rPr>
              <a:t>Farmceutica</a:t>
            </a:r>
            <a:r>
              <a:rPr lang="it-IT" sz="1432" b="1" u="sng" dirty="0">
                <a:solidFill>
                  <a:srgbClr val="C00000"/>
                </a:solidFill>
                <a:latin typeface="Cambria" panose="02040503050406030204" pitchFamily="18" charset="0"/>
              </a:rPr>
              <a:t> </a:t>
            </a:r>
            <a:r>
              <a:rPr lang="it-IT" sz="1432" dirty="0">
                <a:solidFill>
                  <a:srgbClr val="5F5F5F"/>
                </a:solidFill>
                <a:latin typeface="Cambria" panose="02040503050406030204" pitchFamily="18" charset="0"/>
              </a:rPr>
              <a:t>in Italia è oggi assicurata da circa 150 Aziende autorizzate (fra grandi e piccole) che dispongono di circa 250 Magazzini. </a:t>
            </a:r>
          </a:p>
          <a:p>
            <a:pPr algn="just">
              <a:buClr>
                <a:srgbClr val="FFFFFF"/>
              </a:buClr>
              <a:buSzPct val="90000"/>
              <a:defRPr/>
            </a:pPr>
            <a:r>
              <a:rPr lang="it-IT" sz="1432" dirty="0">
                <a:solidFill>
                  <a:srgbClr val="5F5F5F"/>
                </a:solidFill>
                <a:latin typeface="Cambria" panose="02040503050406030204" pitchFamily="18" charset="0"/>
              </a:rPr>
              <a:t>Il trasporto dei prodotti è invece garantito da un numero limitato di corrieri rilevanti, supportati da un alto numero di piccoli vettori (c.d. “padroncini”), negli ultimi due anni in forte diminuzione a causa della difficile situazione economico-finanziaria.</a:t>
            </a:r>
          </a:p>
          <a:p>
            <a:pPr>
              <a:buClr>
                <a:srgbClr val="2D2D8A"/>
              </a:buClr>
              <a:buSzPct val="90000"/>
              <a:defRPr/>
            </a:pPr>
            <a:endParaRPr lang="it-IT" sz="1432" dirty="0">
              <a:solidFill>
                <a:srgbClr val="5F5F5F"/>
              </a:solidFill>
              <a:latin typeface="Cambria" panose="02040503050406030204" pitchFamily="18" charset="0"/>
            </a:endParaRPr>
          </a:p>
          <a:p>
            <a:pPr>
              <a:buClr>
                <a:srgbClr val="FFFFFF"/>
              </a:buClr>
              <a:buSzPct val="90000"/>
              <a:defRPr/>
            </a:pPr>
            <a:endParaRPr lang="it-IT" sz="1432" dirty="0">
              <a:solidFill>
                <a:srgbClr val="5F5F5F"/>
              </a:solidFill>
              <a:latin typeface="Cambria" panose="02040503050406030204" pitchFamily="18" charset="0"/>
            </a:endParaRPr>
          </a:p>
          <a:p>
            <a:pPr>
              <a:buClr>
                <a:srgbClr val="FFFFFF"/>
              </a:buClr>
              <a:buSzPct val="90000"/>
              <a:defRPr/>
            </a:pPr>
            <a:endParaRPr lang="it-IT" sz="1432" dirty="0">
              <a:solidFill>
                <a:srgbClr val="5F5F5F"/>
              </a:solidFill>
              <a:latin typeface="Cambria" panose="02040503050406030204" pitchFamily="18" charset="0"/>
            </a:endParaRPr>
          </a:p>
          <a:p>
            <a:pPr>
              <a:buClr>
                <a:srgbClr val="FFFFFF"/>
              </a:buClr>
              <a:buSzPct val="90000"/>
              <a:defRPr/>
            </a:pPr>
            <a:endParaRPr lang="it-IT" sz="1432" dirty="0">
              <a:solidFill>
                <a:srgbClr val="5F5F5F"/>
              </a:solidFill>
              <a:latin typeface="Cambria" panose="02040503050406030204" pitchFamily="18" charset="0"/>
            </a:endParaRPr>
          </a:p>
          <a:p>
            <a:pPr>
              <a:buClr>
                <a:srgbClr val="FFFFFF"/>
              </a:buClr>
              <a:buSzPct val="90000"/>
              <a:defRPr/>
            </a:pPr>
            <a:endParaRPr lang="it-IT" sz="1432" dirty="0">
              <a:solidFill>
                <a:srgbClr val="5F5F5F"/>
              </a:solidFill>
              <a:latin typeface="Cambria" panose="02040503050406030204" pitchFamily="18" charset="0"/>
            </a:endParaRPr>
          </a:p>
        </p:txBody>
      </p:sp>
      <p:sp>
        <p:nvSpPr>
          <p:cNvPr id="30" name="Rectangle 11">
            <a:hlinkClick r:id="rId2" action="ppaction://hlinksldjump"/>
          </p:cNvPr>
          <p:cNvSpPr>
            <a:spLocks noChangeArrowheads="1"/>
          </p:cNvSpPr>
          <p:nvPr/>
        </p:nvSpPr>
        <p:spPr bwMode="auto">
          <a:xfrm>
            <a:off x="1456393" y="2619178"/>
            <a:ext cx="6849743" cy="1840846"/>
          </a:xfrm>
          <a:prstGeom prst="rect">
            <a:avLst/>
          </a:prstGeom>
          <a:noFill/>
          <a:ln w="9525">
            <a:noFill/>
            <a:miter lim="800000"/>
            <a:headEnd/>
            <a:tailEnd/>
          </a:ln>
        </p:spPr>
        <p:txBody>
          <a:bodyPr lIns="80465" tIns="40232" rIns="80465" bIns="40232"/>
          <a:lstStyle/>
          <a:p>
            <a:pPr>
              <a:buClr>
                <a:srgbClr val="2D2D8A"/>
              </a:buClr>
              <a:buSzPct val="90000"/>
              <a:defRPr/>
            </a:pPr>
            <a:r>
              <a:rPr lang="it-IT" sz="1432" dirty="0">
                <a:solidFill>
                  <a:srgbClr val="5F5F5F"/>
                </a:solidFill>
                <a:latin typeface="Cambria" panose="02040503050406030204" pitchFamily="18" charset="0"/>
              </a:rPr>
              <a:t>Gli </a:t>
            </a:r>
            <a:r>
              <a:rPr lang="it-IT" sz="1432" b="1" u="sng" dirty="0">
                <a:solidFill>
                  <a:srgbClr val="5F5F5F"/>
                </a:solidFill>
                <a:latin typeface="Cambria" panose="02040503050406030204" pitchFamily="18" charset="0"/>
              </a:rPr>
              <a:t>aspetti critici </a:t>
            </a:r>
            <a:r>
              <a:rPr lang="it-IT" sz="1432" dirty="0">
                <a:solidFill>
                  <a:srgbClr val="5F5F5F"/>
                </a:solidFill>
                <a:latin typeface="Cambria" panose="02040503050406030204" pitchFamily="18" charset="0"/>
              </a:rPr>
              <a:t>che l’accompagnano:</a:t>
            </a:r>
          </a:p>
          <a:p>
            <a:pPr>
              <a:buClr>
                <a:srgbClr val="5F5F5F"/>
              </a:buClr>
              <a:buSzPct val="90000"/>
              <a:buFont typeface="Wingdings" pitchFamily="2" charset="2"/>
              <a:buChar char="ü"/>
              <a:defRPr/>
            </a:pPr>
            <a:r>
              <a:rPr lang="it-IT" sz="1432" dirty="0">
                <a:solidFill>
                  <a:srgbClr val="5F5F5F"/>
                </a:solidFill>
                <a:latin typeface="Cambria" panose="02040503050406030204" pitchFamily="18" charset="0"/>
              </a:rPr>
              <a:t> condizioni dello stoccaggio: </a:t>
            </a:r>
            <a:r>
              <a:rPr lang="it-IT" sz="1432" dirty="0" err="1">
                <a:solidFill>
                  <a:srgbClr val="5F5F5F"/>
                </a:solidFill>
                <a:latin typeface="Cambria" panose="02040503050406030204" pitchFamily="18" charset="0"/>
              </a:rPr>
              <a:t>T°C</a:t>
            </a:r>
            <a:r>
              <a:rPr lang="it-IT" sz="1432" dirty="0">
                <a:solidFill>
                  <a:srgbClr val="5F5F5F"/>
                </a:solidFill>
                <a:latin typeface="Cambria" panose="02040503050406030204" pitchFamily="18" charset="0"/>
              </a:rPr>
              <a:t>, </a:t>
            </a:r>
            <a:r>
              <a:rPr lang="it-IT" sz="1432" dirty="0" err="1">
                <a:solidFill>
                  <a:srgbClr val="5F5F5F"/>
                </a:solidFill>
                <a:latin typeface="Cambria" panose="02040503050406030204" pitchFamily="18" charset="0"/>
              </a:rPr>
              <a:t>UR%</a:t>
            </a:r>
            <a:r>
              <a:rPr lang="it-IT" sz="1432" dirty="0">
                <a:solidFill>
                  <a:srgbClr val="5F5F5F"/>
                </a:solidFill>
                <a:latin typeface="Cambria" panose="02040503050406030204" pitchFamily="18" charset="0"/>
              </a:rPr>
              <a:t>, </a:t>
            </a:r>
            <a:r>
              <a:rPr lang="it-IT" sz="1432" dirty="0" err="1">
                <a:solidFill>
                  <a:srgbClr val="5F5F5F"/>
                </a:solidFill>
                <a:latin typeface="Cambria" panose="02040503050406030204" pitchFamily="18" charset="0"/>
              </a:rPr>
              <a:t>pest</a:t>
            </a:r>
            <a:r>
              <a:rPr lang="it-IT" sz="1432" dirty="0">
                <a:solidFill>
                  <a:srgbClr val="5F5F5F"/>
                </a:solidFill>
                <a:latin typeface="Cambria" panose="02040503050406030204" pitchFamily="18" charset="0"/>
              </a:rPr>
              <a:t> </a:t>
            </a:r>
            <a:r>
              <a:rPr lang="it-IT" sz="1432" dirty="0" err="1">
                <a:solidFill>
                  <a:srgbClr val="5F5F5F"/>
                </a:solidFill>
                <a:latin typeface="Cambria" panose="02040503050406030204" pitchFamily="18" charset="0"/>
              </a:rPr>
              <a:t>control</a:t>
            </a:r>
            <a:r>
              <a:rPr lang="it-IT" sz="1432" dirty="0">
                <a:solidFill>
                  <a:srgbClr val="5F5F5F"/>
                </a:solidFill>
                <a:latin typeface="Cambria" panose="02040503050406030204" pitchFamily="18" charset="0"/>
              </a:rPr>
              <a:t>; </a:t>
            </a:r>
          </a:p>
          <a:p>
            <a:pPr>
              <a:buClr>
                <a:srgbClr val="5F5F5F"/>
              </a:buClr>
              <a:buSzPct val="90000"/>
              <a:buFont typeface="Wingdings" pitchFamily="2" charset="2"/>
              <a:buChar char="ü"/>
              <a:defRPr/>
            </a:pPr>
            <a:r>
              <a:rPr lang="it-IT" sz="1432" dirty="0">
                <a:solidFill>
                  <a:srgbClr val="5F5F5F"/>
                </a:solidFill>
                <a:latin typeface="Cambria" panose="02040503050406030204" pitchFamily="18" charset="0"/>
              </a:rPr>
              <a:t> gestione e rotazione delle scorte (FEFO/FIFO/LIFO);</a:t>
            </a:r>
          </a:p>
          <a:p>
            <a:pPr>
              <a:buClr>
                <a:srgbClr val="5F5F5F"/>
              </a:buClr>
              <a:buSzPct val="90000"/>
              <a:buFont typeface="Wingdings" pitchFamily="2" charset="2"/>
              <a:buChar char="ü"/>
              <a:defRPr/>
            </a:pPr>
            <a:r>
              <a:rPr lang="it-IT" sz="1432" dirty="0">
                <a:solidFill>
                  <a:srgbClr val="5F5F5F"/>
                </a:solidFill>
                <a:latin typeface="Cambria" panose="02040503050406030204" pitchFamily="18" charset="0"/>
              </a:rPr>
              <a:t> gestione dei resi (reverse </a:t>
            </a:r>
            <a:r>
              <a:rPr lang="it-IT" sz="1432" dirty="0" err="1">
                <a:solidFill>
                  <a:srgbClr val="5F5F5F"/>
                </a:solidFill>
                <a:latin typeface="Cambria" panose="02040503050406030204" pitchFamily="18" charset="0"/>
              </a:rPr>
              <a:t>logistics</a:t>
            </a:r>
            <a:r>
              <a:rPr lang="it-IT" sz="1432" dirty="0">
                <a:solidFill>
                  <a:srgbClr val="5F5F5F"/>
                </a:solidFill>
                <a:latin typeface="Cambria" panose="02040503050406030204" pitchFamily="18" charset="0"/>
              </a:rPr>
              <a:t>);</a:t>
            </a:r>
          </a:p>
          <a:p>
            <a:pPr>
              <a:buClr>
                <a:srgbClr val="5F5F5F"/>
              </a:buClr>
              <a:buSzPct val="90000"/>
              <a:buFont typeface="Wingdings" pitchFamily="2" charset="2"/>
              <a:buChar char="ü"/>
              <a:defRPr/>
            </a:pPr>
            <a:r>
              <a:rPr lang="it-IT" sz="1432" dirty="0">
                <a:solidFill>
                  <a:srgbClr val="5F5F5F"/>
                </a:solidFill>
                <a:latin typeface="Cambria" panose="02040503050406030204" pitchFamily="18" charset="0"/>
              </a:rPr>
              <a:t> piani di ritiro dei prodotti dal mercato (</a:t>
            </a:r>
            <a:r>
              <a:rPr lang="it-IT" sz="1432" dirty="0" err="1">
                <a:solidFill>
                  <a:srgbClr val="5F5F5F"/>
                </a:solidFill>
                <a:latin typeface="Cambria" panose="02040503050406030204" pitchFamily="18" charset="0"/>
              </a:rPr>
              <a:t>recall</a:t>
            </a:r>
            <a:r>
              <a:rPr lang="it-IT" sz="1432" dirty="0">
                <a:solidFill>
                  <a:srgbClr val="5F5F5F"/>
                </a:solidFill>
                <a:latin typeface="Cambria" panose="02040503050406030204" pitchFamily="18" charset="0"/>
              </a:rPr>
              <a:t>);</a:t>
            </a:r>
          </a:p>
          <a:p>
            <a:pPr>
              <a:buClr>
                <a:srgbClr val="5F5F5F"/>
              </a:buClr>
              <a:buSzPct val="90000"/>
              <a:buFont typeface="Wingdings" pitchFamily="2" charset="2"/>
              <a:buChar char="ü"/>
              <a:defRPr/>
            </a:pPr>
            <a:r>
              <a:rPr lang="it-IT" sz="1432" dirty="0">
                <a:solidFill>
                  <a:srgbClr val="5F5F5F"/>
                </a:solidFill>
                <a:latin typeface="Cambria" panose="02040503050406030204" pitchFamily="18" charset="0"/>
              </a:rPr>
              <a:t> numero molto alto dei punti vendita da raggiungere (cc. 22.000);</a:t>
            </a:r>
          </a:p>
          <a:p>
            <a:pPr>
              <a:buClr>
                <a:srgbClr val="5F5F5F"/>
              </a:buClr>
              <a:buSzPct val="90000"/>
              <a:buFont typeface="Wingdings" pitchFamily="2" charset="2"/>
              <a:buChar char="ü"/>
              <a:defRPr/>
            </a:pPr>
            <a:r>
              <a:rPr lang="it-IT" sz="1432" dirty="0">
                <a:solidFill>
                  <a:srgbClr val="5F5F5F"/>
                </a:solidFill>
                <a:latin typeface="Cambria" panose="02040503050406030204" pitchFamily="18" charset="0"/>
              </a:rPr>
              <a:t> caratteristiche particolare dei prodotti da trasportare; </a:t>
            </a:r>
          </a:p>
          <a:p>
            <a:pPr>
              <a:buClr>
                <a:srgbClr val="5F5F5F"/>
              </a:buClr>
              <a:buSzPct val="90000"/>
              <a:buFont typeface="Wingdings" pitchFamily="2" charset="2"/>
              <a:buChar char="ü"/>
              <a:defRPr/>
            </a:pPr>
            <a:r>
              <a:rPr lang="it-IT" sz="1432" dirty="0">
                <a:solidFill>
                  <a:srgbClr val="5F5F5F"/>
                </a:solidFill>
                <a:latin typeface="Cambria" panose="02040503050406030204" pitchFamily="18" charset="0"/>
              </a:rPr>
              <a:t> trasporti esclusivi (non promiscui) e su gomma;</a:t>
            </a:r>
          </a:p>
          <a:p>
            <a:pPr>
              <a:buClr>
                <a:srgbClr val="5F5F5F"/>
              </a:buClr>
              <a:buSzPct val="90000"/>
              <a:buFont typeface="Wingdings" pitchFamily="2" charset="2"/>
              <a:buChar char="ü"/>
              <a:defRPr/>
            </a:pPr>
            <a:r>
              <a:rPr lang="it-IT" sz="1432" dirty="0">
                <a:solidFill>
                  <a:srgbClr val="5F5F5F"/>
                </a:solidFill>
                <a:latin typeface="Cambria" panose="02040503050406030204" pitchFamily="18" charset="0"/>
              </a:rPr>
              <a:t> garanzia della tracciabilità e rintracciabilità dei lotti.</a:t>
            </a:r>
          </a:p>
          <a:p>
            <a:pPr>
              <a:buClr>
                <a:srgbClr val="FFFFFF"/>
              </a:buClr>
              <a:buSzPct val="90000"/>
              <a:buFont typeface="Wingdings" pitchFamily="2" charset="2"/>
              <a:buChar char="ü"/>
              <a:defRPr/>
            </a:pPr>
            <a:endParaRPr lang="it-IT" sz="1432" dirty="0">
              <a:solidFill>
                <a:srgbClr val="5F5F5F"/>
              </a:solidFill>
              <a:latin typeface="Cambria" panose="02040503050406030204" pitchFamily="18" charset="0"/>
            </a:endParaRPr>
          </a:p>
        </p:txBody>
      </p:sp>
      <p:sp>
        <p:nvSpPr>
          <p:cNvPr id="31" name="Rectangle 11">
            <a:hlinkClick r:id="rId2" action="ppaction://hlinksldjump"/>
          </p:cNvPr>
          <p:cNvSpPr>
            <a:spLocks noChangeArrowheads="1"/>
          </p:cNvSpPr>
          <p:nvPr/>
        </p:nvSpPr>
        <p:spPr bwMode="auto">
          <a:xfrm>
            <a:off x="1456394" y="4762118"/>
            <a:ext cx="7044815" cy="949863"/>
          </a:xfrm>
          <a:prstGeom prst="rect">
            <a:avLst/>
          </a:prstGeom>
          <a:noFill/>
          <a:ln w="9525">
            <a:noFill/>
            <a:miter lim="800000"/>
            <a:headEnd/>
            <a:tailEnd/>
          </a:ln>
        </p:spPr>
        <p:txBody>
          <a:bodyPr lIns="80465" tIns="40232" rIns="80465" bIns="40232"/>
          <a:lstStyle/>
          <a:p>
            <a:pPr algn="just">
              <a:buClr>
                <a:srgbClr val="FFFFFF"/>
              </a:buClr>
              <a:buSzPct val="90000"/>
              <a:defRPr/>
            </a:pPr>
            <a:r>
              <a:rPr lang="it-IT" sz="1432" dirty="0">
                <a:solidFill>
                  <a:srgbClr val="5F5F5F"/>
                </a:solidFill>
                <a:latin typeface="Cambria" panose="02040503050406030204" pitchFamily="18" charset="0"/>
              </a:rPr>
              <a:t>Il </a:t>
            </a:r>
            <a:r>
              <a:rPr lang="it-IT" sz="1432" b="1" u="sng" dirty="0">
                <a:solidFill>
                  <a:srgbClr val="5F5F5F"/>
                </a:solidFill>
                <a:latin typeface="Cambria" panose="02040503050406030204" pitchFamily="18" charset="0"/>
              </a:rPr>
              <a:t>Paziente</a:t>
            </a:r>
            <a:r>
              <a:rPr lang="it-IT" sz="1432" b="1" dirty="0">
                <a:solidFill>
                  <a:srgbClr val="5F5F5F"/>
                </a:solidFill>
                <a:latin typeface="Cambria" panose="02040503050406030204" pitchFamily="18" charset="0"/>
              </a:rPr>
              <a:t> </a:t>
            </a:r>
            <a:r>
              <a:rPr lang="it-IT" sz="1432" dirty="0">
                <a:solidFill>
                  <a:srgbClr val="5F5F5F"/>
                </a:solidFill>
                <a:latin typeface="Cambria" panose="02040503050406030204" pitchFamily="18" charset="0"/>
              </a:rPr>
              <a:t>che utilizza il prodotto si trova infatti </a:t>
            </a:r>
            <a:r>
              <a:rPr lang="it-IT" sz="1432" b="1" u="sng" dirty="0">
                <a:solidFill>
                  <a:srgbClr val="5F5F5F"/>
                </a:solidFill>
                <a:latin typeface="Cambria" panose="02040503050406030204" pitchFamily="18" charset="0"/>
              </a:rPr>
              <a:t>all’estremità finale di una lunga catena</a:t>
            </a:r>
            <a:r>
              <a:rPr lang="it-IT" sz="1432" b="1" dirty="0">
                <a:solidFill>
                  <a:srgbClr val="5F5F5F"/>
                </a:solidFill>
                <a:latin typeface="Cambria" panose="02040503050406030204" pitchFamily="18" charset="0"/>
              </a:rPr>
              <a:t> </a:t>
            </a:r>
            <a:r>
              <a:rPr lang="it-IT" sz="1432" dirty="0">
                <a:solidFill>
                  <a:srgbClr val="5F5F5F"/>
                </a:solidFill>
                <a:latin typeface="Cambria" panose="02040503050406030204" pitchFamily="18" charset="0"/>
              </a:rPr>
              <a:t>che include il produttore del principio attivo (API), l’Officina Farmaceutica che effettua la preparazione, il sistema di distribuzione, il medico che lo prescrive, il farmacista che lo consegna ed infine chi lo somministra.</a:t>
            </a:r>
          </a:p>
        </p:txBody>
      </p:sp>
      <p:grpSp>
        <p:nvGrpSpPr>
          <p:cNvPr id="32" name="Gruppo 25"/>
          <p:cNvGrpSpPr>
            <a:grpSpLocks/>
          </p:cNvGrpSpPr>
          <p:nvPr/>
        </p:nvGrpSpPr>
        <p:grpSpPr bwMode="auto">
          <a:xfrm>
            <a:off x="8906546" y="1219664"/>
            <a:ext cx="1902705" cy="4761725"/>
            <a:chOff x="6786578" y="857250"/>
            <a:chExt cx="2071702" cy="5332373"/>
          </a:xfrm>
        </p:grpSpPr>
        <p:sp>
          <p:nvSpPr>
            <p:cNvPr id="33" name="Rettangolo 32"/>
            <p:cNvSpPr/>
            <p:nvPr/>
          </p:nvSpPr>
          <p:spPr bwMode="auto">
            <a:xfrm rot="10800000">
              <a:off x="6786578" y="2500306"/>
              <a:ext cx="2071702" cy="2786082"/>
            </a:xfrm>
            <a:prstGeom prst="rect">
              <a:avLst/>
            </a:prstGeom>
            <a:gradFill flip="none" rotWithShape="1">
              <a:gsLst>
                <a:gs pos="50000">
                  <a:srgbClr val="C00000">
                    <a:alpha val="69000"/>
                  </a:srgbClr>
                </a:gs>
                <a:gs pos="50000">
                  <a:srgbClr val="BBE0E3">
                    <a:shade val="67500"/>
                    <a:satMod val="115000"/>
                  </a:srgbClr>
                </a:gs>
                <a:gs pos="100000">
                  <a:schemeClr val="bg1"/>
                </a:gs>
              </a:gsLst>
              <a:lin ang="4800000" scaled="0"/>
              <a:tileRect/>
            </a:gradFill>
            <a:ln w="9525" cap="flat" cmpd="sng" algn="ctr">
              <a:noFill/>
              <a:prstDash val="solid"/>
              <a:round/>
              <a:headEnd type="none" w="med" len="med"/>
              <a:tailEnd type="none" w="med" len="med"/>
            </a:ln>
            <a:effectLst/>
          </p:spPr>
          <p:txBody>
            <a:bodyPr/>
            <a:lstStyle/>
            <a:p>
              <a:pPr eaLnBrk="0" hangingPunct="0">
                <a:defRPr/>
              </a:pPr>
              <a:endParaRPr lang="it-IT" sz="1227" kern="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grpSp>
          <p:nvGrpSpPr>
            <p:cNvPr id="34" name="Gruppo 14"/>
            <p:cNvGrpSpPr>
              <a:grpSpLocks/>
            </p:cNvGrpSpPr>
            <p:nvPr/>
          </p:nvGrpSpPr>
          <p:grpSpPr bwMode="auto">
            <a:xfrm>
              <a:off x="6929454" y="857250"/>
              <a:ext cx="1751025" cy="928687"/>
              <a:chOff x="6929469" y="1428737"/>
              <a:chExt cx="1750228" cy="928693"/>
            </a:xfrm>
          </p:grpSpPr>
          <p:sp>
            <p:nvSpPr>
              <p:cNvPr id="49" name="Gallone 48"/>
              <p:cNvSpPr/>
              <p:nvPr/>
            </p:nvSpPr>
            <p:spPr bwMode="auto">
              <a:xfrm rot="5400000">
                <a:off x="7340236" y="1017970"/>
                <a:ext cx="928693" cy="1750228"/>
              </a:xfrm>
              <a:prstGeom prst="chevron">
                <a:avLst>
                  <a:gd name="adj" fmla="val 12289"/>
                </a:avLst>
              </a:prstGeom>
              <a:solidFill>
                <a:srgbClr val="5F5F5F"/>
              </a:solidFill>
              <a:ln w="9525" cap="flat" cmpd="sng" algn="ctr">
                <a:solidFill>
                  <a:srgbClr val="5F5F5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eaLnBrk="0" hangingPunct="0">
                  <a:defRPr/>
                </a:pPr>
                <a:endParaRPr lang="it-IT" sz="1227" kern="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50" name="CasellaDiTesto 13"/>
              <p:cNvSpPr txBox="1">
                <a:spLocks noChangeArrowheads="1"/>
              </p:cNvSpPr>
              <p:nvPr/>
            </p:nvSpPr>
            <p:spPr bwMode="auto">
              <a:xfrm>
                <a:off x="7000874" y="1643050"/>
                <a:ext cx="1570921" cy="538290"/>
              </a:xfrm>
              <a:prstGeom prst="rect">
                <a:avLst/>
              </a:prstGeom>
              <a:noFill/>
              <a:ln w="9525">
                <a:noFill/>
                <a:miter lim="800000"/>
                <a:headEnd/>
                <a:tailEnd/>
              </a:ln>
            </p:spPr>
            <p:txBody>
              <a:bodyPr>
                <a:spAutoFit/>
              </a:bodyPr>
              <a:lstStyle/>
              <a:p>
                <a:pPr algn="ctr">
                  <a:defRPr/>
                </a:pPr>
                <a:r>
                  <a:rPr lang="it-IT" sz="1227" kern="0" dirty="0">
                    <a:solidFill>
                      <a:srgbClr val="FFFFFF"/>
                    </a:solidFill>
                    <a:latin typeface="Cambria" panose="02040503050406030204" pitchFamily="18" charset="0"/>
                  </a:rPr>
                  <a:t>Stabilimento Produttivo</a:t>
                </a:r>
              </a:p>
            </p:txBody>
          </p:sp>
        </p:grpSp>
        <p:grpSp>
          <p:nvGrpSpPr>
            <p:cNvPr id="35" name="Gruppo 15"/>
            <p:cNvGrpSpPr>
              <a:grpSpLocks/>
            </p:cNvGrpSpPr>
            <p:nvPr/>
          </p:nvGrpSpPr>
          <p:grpSpPr bwMode="auto">
            <a:xfrm>
              <a:off x="6929454" y="1785937"/>
              <a:ext cx="1751025" cy="928688"/>
              <a:chOff x="6929469" y="1428736"/>
              <a:chExt cx="1750228" cy="928695"/>
            </a:xfrm>
          </p:grpSpPr>
          <p:sp>
            <p:nvSpPr>
              <p:cNvPr id="47" name="Gallone 46"/>
              <p:cNvSpPr/>
              <p:nvPr/>
            </p:nvSpPr>
            <p:spPr bwMode="auto">
              <a:xfrm rot="5400000">
                <a:off x="7340235" y="1017970"/>
                <a:ext cx="928695" cy="1750228"/>
              </a:xfrm>
              <a:prstGeom prst="chevron">
                <a:avLst>
                  <a:gd name="adj" fmla="val 12289"/>
                </a:avLst>
              </a:prstGeom>
              <a:solidFill>
                <a:srgbClr val="5F5F5F"/>
              </a:solidFill>
              <a:ln w="9525" cap="flat" cmpd="sng" algn="ctr">
                <a:solidFill>
                  <a:srgbClr val="5F5F5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eaLnBrk="0" hangingPunct="0">
                  <a:defRPr/>
                </a:pPr>
                <a:endParaRPr lang="it-IT" sz="1227" kern="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48" name="CasellaDiTesto 18"/>
              <p:cNvSpPr txBox="1">
                <a:spLocks noChangeArrowheads="1"/>
              </p:cNvSpPr>
              <p:nvPr/>
            </p:nvSpPr>
            <p:spPr bwMode="auto">
              <a:xfrm>
                <a:off x="7000874" y="1643051"/>
                <a:ext cx="1570921" cy="538291"/>
              </a:xfrm>
              <a:prstGeom prst="rect">
                <a:avLst/>
              </a:prstGeom>
              <a:noFill/>
              <a:ln w="9525">
                <a:noFill/>
                <a:miter lim="800000"/>
                <a:headEnd/>
                <a:tailEnd/>
              </a:ln>
            </p:spPr>
            <p:txBody>
              <a:bodyPr>
                <a:spAutoFit/>
              </a:bodyPr>
              <a:lstStyle/>
              <a:p>
                <a:pPr algn="ctr">
                  <a:defRPr/>
                </a:pPr>
                <a:r>
                  <a:rPr lang="it-IT" sz="1227" kern="0">
                    <a:solidFill>
                      <a:srgbClr val="FFFFFF"/>
                    </a:solidFill>
                    <a:latin typeface="Cambria" panose="02040503050406030204" pitchFamily="18" charset="0"/>
                  </a:rPr>
                  <a:t>Distribuzione primaria</a:t>
                </a:r>
              </a:p>
            </p:txBody>
          </p:sp>
        </p:grpSp>
        <p:grpSp>
          <p:nvGrpSpPr>
            <p:cNvPr id="36" name="Gruppo 19"/>
            <p:cNvGrpSpPr>
              <a:grpSpLocks/>
            </p:cNvGrpSpPr>
            <p:nvPr/>
          </p:nvGrpSpPr>
          <p:grpSpPr bwMode="auto">
            <a:xfrm>
              <a:off x="6929454" y="2714625"/>
              <a:ext cx="1751025" cy="928687"/>
              <a:chOff x="6929469" y="1357299"/>
              <a:chExt cx="1750228" cy="928693"/>
            </a:xfrm>
          </p:grpSpPr>
          <p:sp>
            <p:nvSpPr>
              <p:cNvPr id="45" name="Gallone 44"/>
              <p:cNvSpPr/>
              <p:nvPr/>
            </p:nvSpPr>
            <p:spPr bwMode="auto">
              <a:xfrm rot="5400000">
                <a:off x="7340236" y="946532"/>
                <a:ext cx="928693" cy="1750228"/>
              </a:xfrm>
              <a:prstGeom prst="chevron">
                <a:avLst>
                  <a:gd name="adj" fmla="val 12289"/>
                </a:avLst>
              </a:prstGeom>
              <a:solidFill>
                <a:srgbClr val="5F5F5F"/>
              </a:solidFill>
              <a:ln w="9525" cap="flat" cmpd="sng" algn="ctr">
                <a:solidFill>
                  <a:srgbClr val="5F5F5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eaLnBrk="0" hangingPunct="0">
                  <a:defRPr/>
                </a:pPr>
                <a:endParaRPr lang="it-IT" sz="1227" kern="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46" name="CasellaDiTesto 21"/>
              <p:cNvSpPr txBox="1">
                <a:spLocks noChangeArrowheads="1"/>
              </p:cNvSpPr>
              <p:nvPr/>
            </p:nvSpPr>
            <p:spPr bwMode="auto">
              <a:xfrm>
                <a:off x="7000874" y="1643052"/>
                <a:ext cx="1570921" cy="314864"/>
              </a:xfrm>
              <a:prstGeom prst="rect">
                <a:avLst/>
              </a:prstGeom>
              <a:noFill/>
              <a:ln w="9525">
                <a:noFill/>
                <a:miter lim="800000"/>
                <a:headEnd/>
                <a:tailEnd/>
              </a:ln>
            </p:spPr>
            <p:txBody>
              <a:bodyPr>
                <a:spAutoFit/>
              </a:bodyPr>
              <a:lstStyle/>
              <a:p>
                <a:pPr algn="ctr">
                  <a:defRPr/>
                </a:pPr>
                <a:r>
                  <a:rPr lang="it-IT" sz="1227" kern="0" dirty="0">
                    <a:solidFill>
                      <a:srgbClr val="FFFFFF"/>
                    </a:solidFill>
                    <a:latin typeface="Cambria" panose="02040503050406030204" pitchFamily="18" charset="0"/>
                  </a:rPr>
                  <a:t>Deposito Logistico</a:t>
                </a:r>
              </a:p>
            </p:txBody>
          </p:sp>
        </p:grpSp>
        <p:grpSp>
          <p:nvGrpSpPr>
            <p:cNvPr id="37" name="Gruppo 22"/>
            <p:cNvGrpSpPr>
              <a:grpSpLocks/>
            </p:cNvGrpSpPr>
            <p:nvPr/>
          </p:nvGrpSpPr>
          <p:grpSpPr bwMode="auto">
            <a:xfrm>
              <a:off x="6929454" y="3643313"/>
              <a:ext cx="1751025" cy="928688"/>
              <a:chOff x="6929469" y="1428737"/>
              <a:chExt cx="1750228" cy="928695"/>
            </a:xfrm>
          </p:grpSpPr>
          <p:sp>
            <p:nvSpPr>
              <p:cNvPr id="43" name="Gallone 42"/>
              <p:cNvSpPr/>
              <p:nvPr/>
            </p:nvSpPr>
            <p:spPr bwMode="auto">
              <a:xfrm rot="5400000">
                <a:off x="7340235" y="1017971"/>
                <a:ext cx="928695" cy="1750228"/>
              </a:xfrm>
              <a:prstGeom prst="chevron">
                <a:avLst>
                  <a:gd name="adj" fmla="val 12289"/>
                </a:avLst>
              </a:prstGeom>
              <a:solidFill>
                <a:srgbClr val="5F5F5F"/>
              </a:solidFill>
              <a:ln w="9525" cap="flat" cmpd="sng" algn="ctr">
                <a:solidFill>
                  <a:srgbClr val="5F5F5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eaLnBrk="0" hangingPunct="0">
                  <a:defRPr/>
                </a:pPr>
                <a:endParaRPr lang="it-IT" sz="1227" kern="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44" name="CasellaDiTesto 24"/>
              <p:cNvSpPr txBox="1">
                <a:spLocks noChangeArrowheads="1"/>
              </p:cNvSpPr>
              <p:nvPr/>
            </p:nvSpPr>
            <p:spPr bwMode="auto">
              <a:xfrm>
                <a:off x="7000874" y="1643052"/>
                <a:ext cx="1570921" cy="538291"/>
              </a:xfrm>
              <a:prstGeom prst="rect">
                <a:avLst/>
              </a:prstGeom>
              <a:noFill/>
              <a:ln w="9525">
                <a:noFill/>
                <a:miter lim="800000"/>
                <a:headEnd/>
                <a:tailEnd/>
              </a:ln>
            </p:spPr>
            <p:txBody>
              <a:bodyPr>
                <a:spAutoFit/>
              </a:bodyPr>
              <a:lstStyle/>
              <a:p>
                <a:pPr algn="ctr">
                  <a:defRPr/>
                </a:pPr>
                <a:r>
                  <a:rPr lang="it-IT" sz="1227" kern="0">
                    <a:solidFill>
                      <a:srgbClr val="FFFFFF"/>
                    </a:solidFill>
                    <a:latin typeface="Cambria" panose="02040503050406030204" pitchFamily="18" charset="0"/>
                  </a:rPr>
                  <a:t>Distribuzione secondaria</a:t>
                </a:r>
              </a:p>
            </p:txBody>
          </p:sp>
        </p:grpSp>
        <p:grpSp>
          <p:nvGrpSpPr>
            <p:cNvPr id="38" name="Gruppo 25"/>
            <p:cNvGrpSpPr>
              <a:grpSpLocks/>
            </p:cNvGrpSpPr>
            <p:nvPr/>
          </p:nvGrpSpPr>
          <p:grpSpPr bwMode="auto">
            <a:xfrm>
              <a:off x="6929454" y="4572001"/>
              <a:ext cx="1751025" cy="928687"/>
              <a:chOff x="6929469" y="1428738"/>
              <a:chExt cx="1750228" cy="928693"/>
            </a:xfrm>
          </p:grpSpPr>
          <p:sp>
            <p:nvSpPr>
              <p:cNvPr id="41" name="Gallone 40"/>
              <p:cNvSpPr/>
              <p:nvPr/>
            </p:nvSpPr>
            <p:spPr bwMode="auto">
              <a:xfrm rot="5400000">
                <a:off x="7340236" y="1017971"/>
                <a:ext cx="928693" cy="1750228"/>
              </a:xfrm>
              <a:prstGeom prst="chevron">
                <a:avLst>
                  <a:gd name="adj" fmla="val 12289"/>
                </a:avLst>
              </a:prstGeom>
              <a:solidFill>
                <a:srgbClr val="5F5F5F"/>
              </a:solidFill>
              <a:ln w="9525" cap="flat" cmpd="sng" algn="ctr">
                <a:solidFill>
                  <a:srgbClr val="5F5F5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eaLnBrk="0" hangingPunct="0">
                  <a:defRPr/>
                </a:pPr>
                <a:endParaRPr lang="it-IT" sz="1227" kern="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42" name="CasellaDiTesto 27"/>
              <p:cNvSpPr txBox="1">
                <a:spLocks noChangeArrowheads="1"/>
              </p:cNvSpPr>
              <p:nvPr/>
            </p:nvSpPr>
            <p:spPr bwMode="auto">
              <a:xfrm>
                <a:off x="7000874" y="1643051"/>
                <a:ext cx="1570921" cy="538290"/>
              </a:xfrm>
              <a:prstGeom prst="rect">
                <a:avLst/>
              </a:prstGeom>
              <a:noFill/>
              <a:ln w="9525">
                <a:noFill/>
                <a:miter lim="800000"/>
                <a:headEnd/>
                <a:tailEnd/>
              </a:ln>
            </p:spPr>
            <p:txBody>
              <a:bodyPr>
                <a:spAutoFit/>
              </a:bodyPr>
              <a:lstStyle/>
              <a:p>
                <a:pPr algn="ctr">
                  <a:defRPr/>
                </a:pPr>
                <a:r>
                  <a:rPr lang="it-IT" sz="1227" kern="0" dirty="0">
                    <a:solidFill>
                      <a:srgbClr val="FFFFFF"/>
                    </a:solidFill>
                    <a:latin typeface="Cambria" panose="02040503050406030204" pitchFamily="18" charset="0"/>
                  </a:rPr>
                  <a:t>Canale di erogazione</a:t>
                </a:r>
              </a:p>
            </p:txBody>
          </p:sp>
        </p:grpSp>
        <p:sp>
          <p:nvSpPr>
            <p:cNvPr id="39" name="Interruzione 31"/>
            <p:cNvSpPr>
              <a:spLocks noChangeArrowheads="1"/>
            </p:cNvSpPr>
            <p:nvPr/>
          </p:nvSpPr>
          <p:spPr bwMode="auto">
            <a:xfrm>
              <a:off x="6929454" y="5584732"/>
              <a:ext cx="1714512" cy="571500"/>
            </a:xfrm>
            <a:prstGeom prst="flowChartTerminator">
              <a:avLst/>
            </a:prstGeom>
            <a:solidFill>
              <a:srgbClr val="C00000"/>
            </a:solidFill>
            <a:ln w="9525" algn="ctr">
              <a:solidFill>
                <a:srgbClr val="000000"/>
              </a:solidFill>
              <a:round/>
              <a:headEnd/>
              <a:tailEnd/>
            </a:ln>
          </p:spPr>
          <p:txBody>
            <a:bodyPr/>
            <a:lstStyle/>
            <a:p>
              <a:pPr eaLnBrk="0" hangingPunct="0">
                <a:defRPr/>
              </a:pPr>
              <a:endParaRPr lang="it-IT" sz="1227" kern="0">
                <a:solidFill>
                  <a:sysClr val="windowText" lastClr="000000"/>
                </a:solidFill>
                <a:latin typeface="Cambria" panose="02040503050406030204" pitchFamily="18" charset="0"/>
                <a:ea typeface="ヒラギノ角ゴ Pro W3"/>
                <a:cs typeface="ヒラギノ角ゴ Pro W3"/>
              </a:endParaRPr>
            </a:p>
          </p:txBody>
        </p:sp>
        <p:sp>
          <p:nvSpPr>
            <p:cNvPr id="40" name="CasellaDiTesto 32"/>
            <p:cNvSpPr txBox="1">
              <a:spLocks noChangeArrowheads="1"/>
            </p:cNvSpPr>
            <p:nvPr/>
          </p:nvSpPr>
          <p:spPr bwMode="auto">
            <a:xfrm>
              <a:off x="7000892" y="5651336"/>
              <a:ext cx="1571636" cy="538287"/>
            </a:xfrm>
            <a:prstGeom prst="rect">
              <a:avLst/>
            </a:prstGeom>
            <a:noFill/>
            <a:ln w="9525">
              <a:noFill/>
              <a:miter lim="800000"/>
              <a:headEnd/>
              <a:tailEnd/>
            </a:ln>
          </p:spPr>
          <p:txBody>
            <a:bodyPr>
              <a:spAutoFit/>
            </a:bodyPr>
            <a:lstStyle/>
            <a:p>
              <a:pPr algn="ctr">
                <a:defRPr/>
              </a:pPr>
              <a:r>
                <a:rPr lang="it-IT" sz="1227" kern="0" dirty="0">
                  <a:solidFill>
                    <a:srgbClr val="FFFFFF"/>
                  </a:solidFill>
                  <a:latin typeface="Cambria" panose="02040503050406030204" pitchFamily="18" charset="0"/>
                </a:rPr>
                <a:t>Cliente </a:t>
              </a:r>
            </a:p>
            <a:p>
              <a:pPr algn="ctr">
                <a:defRPr/>
              </a:pPr>
              <a:r>
                <a:rPr lang="it-IT" sz="1227" kern="0" dirty="0">
                  <a:solidFill>
                    <a:srgbClr val="FFFFFF"/>
                  </a:solidFill>
                  <a:latin typeface="Cambria" panose="02040503050406030204" pitchFamily="18" charset="0"/>
                </a:rPr>
                <a:t>Paziente</a:t>
              </a:r>
            </a:p>
          </p:txBody>
        </p:sp>
      </p:grpSp>
      <p:sp>
        <p:nvSpPr>
          <p:cNvPr id="27" name="Esagono 26">
            <a:extLst>
              <a:ext uri="{FF2B5EF4-FFF2-40B4-BE49-F238E27FC236}">
                <a16:creationId xmlns:a16="http://schemas.microsoft.com/office/drawing/2014/main" id="{1961C42B-C4AB-40CE-88EE-990BB4B8EDE9}"/>
              </a:ext>
            </a:extLst>
          </p:cNvPr>
          <p:cNvSpPr>
            <a:spLocks noChangeArrowheads="1"/>
          </p:cNvSpPr>
          <p:nvPr/>
        </p:nvSpPr>
        <p:spPr bwMode="auto">
          <a:xfrm>
            <a:off x="3792817" y="319176"/>
            <a:ext cx="2444081" cy="900487"/>
          </a:xfrm>
          <a:prstGeom prst="hexagon">
            <a:avLst>
              <a:gd name="adj" fmla="val 24998"/>
              <a:gd name="vf" fmla="val 115470"/>
            </a:avLst>
          </a:prstGeom>
          <a:solidFill>
            <a:srgbClr val="92D050"/>
          </a:solidFill>
          <a:ln w="25400" algn="ctr">
            <a:solidFill>
              <a:srgbClr val="000099"/>
            </a:solidFill>
            <a:miter lim="800000"/>
            <a:headEnd/>
            <a:tailEnd/>
          </a:ln>
        </p:spPr>
        <p:txBody>
          <a:bodyPr anchor="ctr"/>
          <a:lstStyle/>
          <a:p>
            <a:pPr algn="ctr">
              <a:defRPr/>
            </a:pPr>
            <a:r>
              <a:rPr lang="it-IT" sz="1400" dirty="0">
                <a:solidFill>
                  <a:srgbClr val="002060"/>
                </a:solidFill>
                <a:latin typeface="Garamond" panose="02020404030301010803" pitchFamily="18" charset="0"/>
                <a:cs typeface="Andalus" panose="02020603050405020304" pitchFamily="18" charset="-78"/>
              </a:rPr>
              <a:t>LOGISTICA</a:t>
            </a:r>
          </a:p>
          <a:p>
            <a:pPr algn="ctr">
              <a:defRPr/>
            </a:pPr>
            <a:r>
              <a:rPr lang="it-IT" sz="1400" dirty="0">
                <a:solidFill>
                  <a:srgbClr val="002060"/>
                </a:solidFill>
                <a:latin typeface="Garamond" panose="02020404030301010803" pitchFamily="18" charset="0"/>
                <a:cs typeface="Andalus" panose="02020603050405020304" pitchFamily="18" charset="-78"/>
              </a:rPr>
              <a:t>= </a:t>
            </a:r>
          </a:p>
          <a:p>
            <a:pPr algn="ctr">
              <a:defRPr/>
            </a:pPr>
            <a:r>
              <a:rPr lang="it-IT" sz="1400" dirty="0">
                <a:solidFill>
                  <a:srgbClr val="002060"/>
                </a:solidFill>
                <a:latin typeface="Garamond" panose="02020404030301010803" pitchFamily="18" charset="0"/>
                <a:cs typeface="Andalus" panose="02020603050405020304" pitchFamily="18" charset="-78"/>
              </a:rPr>
              <a:t>Ruolo di primo piano</a:t>
            </a:r>
          </a:p>
        </p:txBody>
      </p:sp>
      <p:pic>
        <p:nvPicPr>
          <p:cNvPr id="52" name="Picture 2" descr="Risultati immagini per making pharmaceuticals milano">
            <a:extLst>
              <a:ext uri="{FF2B5EF4-FFF2-40B4-BE49-F238E27FC236}">
                <a16:creationId xmlns:a16="http://schemas.microsoft.com/office/drawing/2014/main" id="{9787A65F-DAD1-4BB9-B910-C56716B5293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5190" y="134689"/>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28" name="Immagin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3897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541CBF-7F97-4FBB-B9FC-C2924D9CB9BD}"/>
              </a:ext>
            </a:extLst>
          </p:cNvPr>
          <p:cNvSpPr>
            <a:spLocks noGrp="1"/>
          </p:cNvSpPr>
          <p:nvPr>
            <p:ph type="title"/>
          </p:nvPr>
        </p:nvSpPr>
        <p:spPr>
          <a:xfrm>
            <a:off x="979303" y="967610"/>
            <a:ext cx="10515600" cy="1325563"/>
          </a:xfrm>
        </p:spPr>
        <p:txBody>
          <a:bodyPr>
            <a:normAutofit fontScale="90000"/>
          </a:bodyPr>
          <a:lstStyle/>
          <a:p>
            <a:pPr algn="ctr"/>
            <a:r>
              <a:rPr lang="it-IT" sz="2700" b="1" dirty="0">
                <a:solidFill>
                  <a:srgbClr val="002060"/>
                </a:solidFill>
                <a:latin typeface="Century Gothic" panose="020B0502020202020204" pitchFamily="34" charset="0"/>
                <a:ea typeface="Batang" panose="02030600000101010101" pitchFamily="18" charset="-127"/>
                <a:cs typeface="Times New Roman" panose="02020603050405020304" pitchFamily="18" charset="0"/>
              </a:rPr>
              <a:t>MACRO TREND DEL SETTORE FARMACEUTICO</a:t>
            </a:r>
            <a:br>
              <a:rPr lang="it-IT" sz="2200" b="1" u="sng" dirty="0">
                <a:solidFill>
                  <a:srgbClr val="002060"/>
                </a:solidFill>
                <a:latin typeface="Century Gothic" panose="020B0502020202020204" pitchFamily="34" charset="0"/>
                <a:ea typeface="Batang" panose="02030600000101010101" pitchFamily="18" charset="-127"/>
                <a:cs typeface="Times New Roman" panose="02020603050405020304" pitchFamily="18" charset="0"/>
              </a:rPr>
            </a:br>
            <a:br>
              <a:rPr lang="it-IT" sz="3100" b="1" u="sng" dirty="0">
                <a:solidFill>
                  <a:srgbClr val="002060"/>
                </a:solidFill>
                <a:latin typeface="Century Gothic" panose="020B0502020202020204" pitchFamily="34" charset="0"/>
                <a:ea typeface="Batang" panose="02030600000101010101" pitchFamily="18" charset="-127"/>
                <a:cs typeface="Times New Roman" panose="02020603050405020304" pitchFamily="18" charset="0"/>
              </a:rPr>
            </a:br>
            <a:br>
              <a:rPr lang="it-IT" b="1" u="sng" dirty="0">
                <a:solidFill>
                  <a:srgbClr val="002060"/>
                </a:solidFill>
                <a:latin typeface="Batang" panose="02030600000101010101" pitchFamily="18" charset="-127"/>
                <a:ea typeface="Batang" panose="02030600000101010101" pitchFamily="18" charset="-127"/>
                <a:cs typeface="Times New Roman" panose="02020603050405020304" pitchFamily="18" charset="0"/>
              </a:rPr>
            </a:br>
            <a:endParaRPr lang="it-IT" dirty="0">
              <a:solidFill>
                <a:srgbClr val="002060"/>
              </a:solidFill>
            </a:endParaRPr>
          </a:p>
        </p:txBody>
      </p:sp>
      <p:pic>
        <p:nvPicPr>
          <p:cNvPr id="3" name="Immagine 2">
            <a:extLst>
              <a:ext uri="{FF2B5EF4-FFF2-40B4-BE49-F238E27FC236}">
                <a16:creationId xmlns:a16="http://schemas.microsoft.com/office/drawing/2014/main" id="{774F196D-1255-4657-BD78-B006100555F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338991" y="1630392"/>
            <a:ext cx="7832785" cy="4442463"/>
          </a:xfrm>
          <a:prstGeom prst="rect">
            <a:avLst/>
          </a:prstGeom>
          <a:noFill/>
        </p:spPr>
      </p:pic>
      <p:pic>
        <p:nvPicPr>
          <p:cNvPr id="4" name="Picture 2" descr="Risultati immagini per liuc logo">
            <a:extLst>
              <a:ext uri="{FF2B5EF4-FFF2-40B4-BE49-F238E27FC236}">
                <a16:creationId xmlns:a16="http://schemas.microsoft.com/office/drawing/2014/main" id="{A8988602-4C34-433E-8F93-08915230169A}"/>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5131648" y="3222863"/>
            <a:ext cx="1733336" cy="942900"/>
          </a:xfrm>
          <a:prstGeom prst="rect">
            <a:avLst/>
          </a:prstGeom>
          <a:noFill/>
        </p:spPr>
      </p:pic>
      <p:pic>
        <p:nvPicPr>
          <p:cNvPr id="5" name="Picture 2" descr="Risultati immagini per making pharmaceuticals milano">
            <a:extLst>
              <a:ext uri="{FF2B5EF4-FFF2-40B4-BE49-F238E27FC236}">
                <a16:creationId xmlns:a16="http://schemas.microsoft.com/office/drawing/2014/main" id="{5DEBDE57-FA16-4EDD-94A5-81170851109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02843" y="0"/>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3469842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791873-AA15-4435-8182-BE69CAF45957}"/>
              </a:ext>
            </a:extLst>
          </p:cNvPr>
          <p:cNvSpPr>
            <a:spLocks noGrp="1"/>
          </p:cNvSpPr>
          <p:nvPr>
            <p:ph type="title"/>
          </p:nvPr>
        </p:nvSpPr>
        <p:spPr>
          <a:xfrm>
            <a:off x="957035" y="302849"/>
            <a:ext cx="9589770" cy="1176060"/>
          </a:xfrm>
        </p:spPr>
        <p:txBody>
          <a:bodyPr>
            <a:normAutofit/>
            <a:scene3d>
              <a:camera prst="orthographicFront"/>
              <a:lightRig rig="soft" dir="t">
                <a:rot lat="0" lon="0" rev="15600000"/>
              </a:lightRig>
            </a:scene3d>
            <a:sp3d extrusionH="57150" prstMaterial="softEdge">
              <a:bevelT w="25400" h="38100"/>
            </a:sp3d>
          </a:bodyPr>
          <a:lstStyle/>
          <a:p>
            <a:pPr algn="ctr"/>
            <a:r>
              <a:rPr lang="it-IT" sz="2000" b="1" dirty="0">
                <a:ln/>
                <a:solidFill>
                  <a:schemeClr val="accent5">
                    <a:lumMod val="50000"/>
                  </a:schemeClr>
                </a:solidFill>
                <a:latin typeface="Century Gothic" panose="020B0502020202020204" pitchFamily="34" charset="0"/>
              </a:rPr>
              <a:t>DISTRIBUZIONE FARMACEUTICA: UN SETTORE IN RAPIDA EVOLUZIONE</a:t>
            </a:r>
            <a:r>
              <a:rPr lang="it-IT" sz="2000" b="1" dirty="0">
                <a:ln/>
                <a:solidFill>
                  <a:schemeClr val="accent4"/>
                </a:solidFill>
                <a:latin typeface="Century Gothic" panose="020B0502020202020204" pitchFamily="34" charset="0"/>
              </a:rPr>
              <a:t> </a:t>
            </a:r>
          </a:p>
        </p:txBody>
      </p:sp>
      <p:pic>
        <p:nvPicPr>
          <p:cNvPr id="4" name="Picture 2" descr="Risultati immagini per making pharmaceuticals milano">
            <a:extLst>
              <a:ext uri="{FF2B5EF4-FFF2-40B4-BE49-F238E27FC236}">
                <a16:creationId xmlns:a16="http://schemas.microsoft.com/office/drawing/2014/main" id="{5DEBDE57-FA16-4EDD-94A5-81170851109E}"/>
              </a:ext>
            </a:extLst>
          </p:cNvPr>
          <p:cNvPicPr>
            <a:picLocks noGrp="1" noChangeAspect="1" noChangeArrowheads="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4717" y="69917"/>
            <a:ext cx="1374455" cy="623251"/>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1937385" y="1295576"/>
            <a:ext cx="7452360" cy="461665"/>
          </a:xfrm>
          <a:prstGeom prst="rect">
            <a:avLst/>
          </a:prstGeom>
          <a:noFill/>
        </p:spPr>
        <p:txBody>
          <a:bodyPr wrap="square" rtlCol="0">
            <a:spAutoFit/>
          </a:bodyPr>
          <a:lstStyle/>
          <a:p>
            <a:pPr algn="ctr"/>
            <a:r>
              <a:rPr lang="it-IT" sz="2400" i="1" dirty="0">
                <a:solidFill>
                  <a:srgbClr val="C00000"/>
                </a:solidFill>
                <a:latin typeface="Garamond" panose="02020404030301010803" pitchFamily="18" charset="0"/>
              </a:rPr>
              <a:t>Crescita della complessità determinata da diversi fattori :</a:t>
            </a:r>
          </a:p>
        </p:txBody>
      </p:sp>
      <p:sp>
        <p:nvSpPr>
          <p:cNvPr id="13" name="Rettangolo 12"/>
          <p:cNvSpPr/>
          <p:nvPr/>
        </p:nvSpPr>
        <p:spPr>
          <a:xfrm>
            <a:off x="3032879" y="4371828"/>
            <a:ext cx="3440669" cy="95594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57760" bIns="0" numCol="1" spcCol="1270" anchor="t" anchorCtr="0">
            <a:noAutofit/>
          </a:bodyPr>
          <a:lstStyle/>
          <a:p>
            <a:pPr lvl="0" algn="ctr" defTabSz="711200" rtl="0">
              <a:lnSpc>
                <a:spcPct val="90000"/>
              </a:lnSpc>
              <a:spcBef>
                <a:spcPct val="0"/>
              </a:spcBef>
              <a:spcAft>
                <a:spcPct val="35000"/>
              </a:spcAft>
            </a:pPr>
            <a:endParaRPr lang="it-IT" sz="1600" kern="1200" dirty="0">
              <a:solidFill>
                <a:srgbClr val="002060"/>
              </a:solidFill>
              <a:latin typeface="Garamond" panose="02020404030301010803" pitchFamily="18" charset="0"/>
            </a:endParaRPr>
          </a:p>
        </p:txBody>
      </p:sp>
      <p:sp>
        <p:nvSpPr>
          <p:cNvPr id="16" name="Arrotonda angolo diagonale rettangolo 1"/>
          <p:cNvSpPr/>
          <p:nvPr/>
        </p:nvSpPr>
        <p:spPr>
          <a:xfrm flipV="1">
            <a:off x="5593428" y="2036943"/>
            <a:ext cx="4459780" cy="2588838"/>
          </a:xfrm>
          <a:prstGeom prst="round2DiagRect">
            <a:avLst>
              <a:gd name="adj1" fmla="val 33371"/>
              <a:gd name="adj2" fmla="val 0"/>
            </a:avLst>
          </a:prstGeom>
          <a:solidFill>
            <a:srgbClr val="E6E6E6">
              <a:alpha val="80000"/>
            </a:srgbClr>
          </a:solidFill>
          <a:ln>
            <a:noFill/>
          </a:ln>
          <a:effectLst/>
          <a:scene3d>
            <a:camera prst="orthographicFront">
              <a:rot lat="0" lon="0" rev="0"/>
            </a:camera>
            <a:lightRig rig="glow" dir="t">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CasellaDiTesto 16"/>
          <p:cNvSpPr txBox="1"/>
          <p:nvPr/>
        </p:nvSpPr>
        <p:spPr>
          <a:xfrm>
            <a:off x="6417449" y="2179224"/>
            <a:ext cx="3042713" cy="615553"/>
          </a:xfrm>
          <a:prstGeom prst="rect">
            <a:avLst/>
          </a:prstGeom>
          <a:noFill/>
        </p:spPr>
        <p:txBody>
          <a:bodyPr wrap="square" lIns="0" tIns="0" rIns="0" bIns="0" rtlCol="0" anchor="ctr" anchorCtr="0">
            <a:spAutoFit/>
          </a:bodyPr>
          <a:lstStyle/>
          <a:p>
            <a:pPr algn="ctr"/>
            <a:r>
              <a:rPr lang="it-IT" sz="1200" b="1" kern="1000" spc="-20" dirty="0">
                <a:solidFill>
                  <a:schemeClr val="accent5">
                    <a:lumMod val="50000"/>
                  </a:schemeClr>
                </a:solidFill>
                <a:latin typeface="Andalus" panose="02020603050405020304" pitchFamily="18" charset="-78"/>
                <a:cs typeface="Andalus" panose="02020603050405020304" pitchFamily="18" charset="-78"/>
              </a:rPr>
              <a:t>Portafoglio di prodotti e servizi sempre più ampio e vario</a:t>
            </a:r>
          </a:p>
          <a:p>
            <a:endParaRPr lang="it-IT" sz="1600" b="1" kern="1000" spc="-20" dirty="0">
              <a:solidFill>
                <a:schemeClr val="accent5">
                  <a:lumMod val="50000"/>
                </a:schemeClr>
              </a:solidFill>
              <a:latin typeface="Garamond" panose="02020404030301010803" pitchFamily="18" charset="0"/>
              <a:cs typeface="Arial" panose="020B0604020202020204" pitchFamily="34" charset="0"/>
            </a:endParaRPr>
          </a:p>
        </p:txBody>
      </p:sp>
      <p:sp>
        <p:nvSpPr>
          <p:cNvPr id="19" name="Arrotonda angolo diagonale rettangolo 1">
            <a:extLst>
              <a:ext uri="{FF2B5EF4-FFF2-40B4-BE49-F238E27FC236}">
                <a16:creationId xmlns:a16="http://schemas.microsoft.com/office/drawing/2014/main" id="{4742C5EF-B31F-4FD1-8E46-C0F0FC202D3D}"/>
              </a:ext>
            </a:extLst>
          </p:cNvPr>
          <p:cNvSpPr/>
          <p:nvPr/>
        </p:nvSpPr>
        <p:spPr>
          <a:xfrm flipV="1">
            <a:off x="1228430" y="1976262"/>
            <a:ext cx="4459780" cy="2403681"/>
          </a:xfrm>
          <a:prstGeom prst="round2DiagRect">
            <a:avLst>
              <a:gd name="adj1" fmla="val 33371"/>
              <a:gd name="adj2" fmla="val 0"/>
            </a:avLst>
          </a:prstGeom>
          <a:solidFill>
            <a:srgbClr val="E6E6E6">
              <a:alpha val="80000"/>
            </a:srgbClr>
          </a:solidFill>
          <a:ln>
            <a:noFill/>
          </a:ln>
          <a:effectLst/>
          <a:scene3d>
            <a:camera prst="orthographicFront">
              <a:rot lat="0" lon="0" rev="0"/>
            </a:camera>
            <a:lightRig rig="glow" dir="t">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it-IT" b="1" dirty="0">
              <a:solidFill>
                <a:srgbClr val="002060"/>
              </a:solidFill>
              <a:latin typeface="Garamond" panose="02020404030301010803" pitchFamily="18" charset="0"/>
            </a:endParaRPr>
          </a:p>
        </p:txBody>
      </p:sp>
      <p:sp>
        <p:nvSpPr>
          <p:cNvPr id="3" name="Rettangolo 2">
            <a:extLst>
              <a:ext uri="{FF2B5EF4-FFF2-40B4-BE49-F238E27FC236}">
                <a16:creationId xmlns:a16="http://schemas.microsoft.com/office/drawing/2014/main" id="{3DFC3E56-231C-467D-A705-172FE962E45B}"/>
              </a:ext>
            </a:extLst>
          </p:cNvPr>
          <p:cNvSpPr/>
          <p:nvPr/>
        </p:nvSpPr>
        <p:spPr>
          <a:xfrm>
            <a:off x="2328958" y="2107217"/>
            <a:ext cx="2052164" cy="461665"/>
          </a:xfrm>
          <a:prstGeom prst="rect">
            <a:avLst/>
          </a:prstGeom>
        </p:spPr>
        <p:txBody>
          <a:bodyPr wrap="none">
            <a:spAutoFit/>
          </a:bodyPr>
          <a:lstStyle/>
          <a:p>
            <a:pPr lvl="0" algn="ctr"/>
            <a:r>
              <a:rPr lang="it-IT" sz="1200" b="1" dirty="0">
                <a:solidFill>
                  <a:srgbClr val="002060"/>
                </a:solidFill>
                <a:latin typeface="Andalus" panose="02020603050405020304" pitchFamily="18" charset="-78"/>
                <a:cs typeface="Andalus" panose="02020603050405020304" pitchFamily="18" charset="-78"/>
              </a:rPr>
              <a:t>Incremento della complessità </a:t>
            </a:r>
          </a:p>
          <a:p>
            <a:pPr lvl="0" algn="ctr"/>
            <a:r>
              <a:rPr lang="it-IT" sz="1200" b="1" dirty="0">
                <a:solidFill>
                  <a:srgbClr val="002060"/>
                </a:solidFill>
                <a:latin typeface="Andalus" panose="02020603050405020304" pitchFamily="18" charset="-78"/>
                <a:cs typeface="Andalus" panose="02020603050405020304" pitchFamily="18" charset="-78"/>
              </a:rPr>
              <a:t>del network distributivo</a:t>
            </a:r>
          </a:p>
        </p:txBody>
      </p:sp>
      <p:pic>
        <p:nvPicPr>
          <p:cNvPr id="20" name="Immagine 19">
            <a:extLst>
              <a:ext uri="{FF2B5EF4-FFF2-40B4-BE49-F238E27FC236}">
                <a16:creationId xmlns:a16="http://schemas.microsoft.com/office/drawing/2014/main" id="{5911636F-C5D5-4B31-8034-70E7055EA45B}"/>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a:off x="2675306" y="2523063"/>
            <a:ext cx="1211078" cy="615151"/>
          </a:xfrm>
          <a:prstGeom prst="rect">
            <a:avLst/>
          </a:prstGeom>
          <a:ln>
            <a:noFill/>
          </a:ln>
          <a:effectLst>
            <a:softEdge rad="112500"/>
          </a:effectLst>
        </p:spPr>
      </p:pic>
      <p:sp>
        <p:nvSpPr>
          <p:cNvPr id="21" name="Arrotonda angolo diagonale rettangolo 1">
            <a:extLst>
              <a:ext uri="{FF2B5EF4-FFF2-40B4-BE49-F238E27FC236}">
                <a16:creationId xmlns:a16="http://schemas.microsoft.com/office/drawing/2014/main" id="{6E8495D9-6BB2-4470-89C4-37F1E54650AF}"/>
              </a:ext>
            </a:extLst>
          </p:cNvPr>
          <p:cNvSpPr/>
          <p:nvPr/>
        </p:nvSpPr>
        <p:spPr>
          <a:xfrm flipV="1">
            <a:off x="2333789" y="4371247"/>
            <a:ext cx="6096000" cy="2236244"/>
          </a:xfrm>
          <a:prstGeom prst="round2DiagRect">
            <a:avLst>
              <a:gd name="adj1" fmla="val 33371"/>
              <a:gd name="adj2" fmla="val 0"/>
            </a:avLst>
          </a:prstGeom>
          <a:solidFill>
            <a:srgbClr val="E6E6E6">
              <a:alpha val="80000"/>
            </a:srgbClr>
          </a:solidFill>
          <a:ln>
            <a:noFill/>
          </a:ln>
          <a:effectLst/>
          <a:scene3d>
            <a:camera prst="orthographicFront">
              <a:rot lat="0" lon="0" rev="0"/>
            </a:camera>
            <a:lightRig rig="glow" dir="t">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lvl="0"/>
            <a:r>
              <a:rPr lang="it-IT" b="1" dirty="0">
                <a:solidFill>
                  <a:srgbClr val="002060"/>
                </a:solidFill>
                <a:latin typeface="Garamond" panose="02020404030301010803" pitchFamily="18" charset="0"/>
              </a:rPr>
              <a:t>i </a:t>
            </a:r>
          </a:p>
        </p:txBody>
      </p:sp>
      <p:pic>
        <p:nvPicPr>
          <p:cNvPr id="23" name="Picture 4" descr="Immagine correlata">
            <a:extLst>
              <a:ext uri="{FF2B5EF4-FFF2-40B4-BE49-F238E27FC236}">
                <a16:creationId xmlns:a16="http://schemas.microsoft.com/office/drawing/2014/main" id="{BDBCF7B5-FA8E-406F-8A76-7E3A52F66780}"/>
              </a:ext>
            </a:extLst>
          </p:cNvPr>
          <p:cNvPicPr>
            <a:picLocks noChangeAspect="1" noChangeArrowheads="1"/>
          </p:cNvPicPr>
          <p:nvPr/>
        </p:nvPicPr>
        <p:blipFill>
          <a:blip r:embed="rId5" cstate="print">
            <a:clrChange>
              <a:clrFrom>
                <a:srgbClr val="FEFFF7"/>
              </a:clrFrom>
              <a:clrTo>
                <a:srgbClr val="FEFFF7">
                  <a:alpha val="0"/>
                </a:srgbClr>
              </a:clrTo>
            </a:clrChange>
            <a:extLst>
              <a:ext uri="{28A0092B-C50C-407E-A947-70E740481C1C}">
                <a14:useLocalDpi xmlns:a14="http://schemas.microsoft.com/office/drawing/2010/main" val="0"/>
              </a:ext>
            </a:extLst>
          </a:blip>
          <a:srcRect/>
          <a:stretch>
            <a:fillRect/>
          </a:stretch>
        </p:blipFill>
        <p:spPr bwMode="auto">
          <a:xfrm>
            <a:off x="7574017" y="2613640"/>
            <a:ext cx="603692" cy="603692"/>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3F4363ED-927A-4F7B-906C-082CA67DAA8B}"/>
              </a:ext>
            </a:extLst>
          </p:cNvPr>
          <p:cNvSpPr/>
          <p:nvPr/>
        </p:nvSpPr>
        <p:spPr>
          <a:xfrm>
            <a:off x="4929225" y="3290934"/>
            <a:ext cx="5029201" cy="877163"/>
          </a:xfrm>
          <a:prstGeom prst="rect">
            <a:avLst/>
          </a:prstGeom>
        </p:spPr>
        <p:txBody>
          <a:bodyPr wrap="square">
            <a:spAutoFit/>
          </a:bodyPr>
          <a:lstStyle/>
          <a:p>
            <a:pPr marL="1085850" lvl="2" indent="-171450">
              <a:buFont typeface="Wingdings" panose="05000000000000000000" pitchFamily="2" charset="2"/>
              <a:buChar char="Ø"/>
            </a:pPr>
            <a:r>
              <a:rPr lang="it-IT" sz="1100" b="1" dirty="0">
                <a:solidFill>
                  <a:srgbClr val="002060"/>
                </a:solidFill>
                <a:latin typeface="Garamond" panose="02020404030301010803" pitchFamily="18" charset="0"/>
              </a:rPr>
              <a:t>Crescita farmaci a valore elevato e volumi limitati </a:t>
            </a:r>
          </a:p>
          <a:p>
            <a:pPr lvl="2"/>
            <a:r>
              <a:rPr lang="it-IT" sz="1100" dirty="0">
                <a:solidFill>
                  <a:srgbClr val="002060"/>
                </a:solidFill>
                <a:latin typeface="Garamond" panose="02020404030301010803" pitchFamily="18" charset="0"/>
              </a:rPr>
              <a:t>(incremento del mercato biotech - crescita mercato farmaci orfani)</a:t>
            </a:r>
          </a:p>
          <a:p>
            <a:pPr marL="1085850" lvl="2" indent="-171450">
              <a:buFont typeface="Wingdings" panose="05000000000000000000" pitchFamily="2" charset="2"/>
              <a:buChar char="Ø"/>
            </a:pPr>
            <a:r>
              <a:rPr lang="it-IT" sz="1100" b="1" dirty="0">
                <a:solidFill>
                  <a:schemeClr val="accent5">
                    <a:lumMod val="50000"/>
                  </a:schemeClr>
                </a:solidFill>
                <a:latin typeface="Garamond" panose="02020404030301010803" pitchFamily="18" charset="0"/>
              </a:rPr>
              <a:t>Diversificazione portafoglio prodotti farmaci equivalenti</a:t>
            </a:r>
          </a:p>
          <a:p>
            <a:pPr lvl="2"/>
            <a:endParaRPr lang="it-IT" dirty="0">
              <a:solidFill>
                <a:srgbClr val="002060"/>
              </a:solidFill>
              <a:latin typeface="Garamond" panose="02020404030301010803" pitchFamily="18" charset="0"/>
            </a:endParaRPr>
          </a:p>
        </p:txBody>
      </p:sp>
      <p:sp>
        <p:nvSpPr>
          <p:cNvPr id="7" name="Rettangolo 6">
            <a:extLst>
              <a:ext uri="{FF2B5EF4-FFF2-40B4-BE49-F238E27FC236}">
                <a16:creationId xmlns:a16="http://schemas.microsoft.com/office/drawing/2014/main" id="{99093765-9E7A-4ABF-B7F3-C3C81F5E3F8C}"/>
              </a:ext>
            </a:extLst>
          </p:cNvPr>
          <p:cNvSpPr/>
          <p:nvPr/>
        </p:nvSpPr>
        <p:spPr>
          <a:xfrm>
            <a:off x="1394057" y="3166294"/>
            <a:ext cx="4357863" cy="954107"/>
          </a:xfrm>
          <a:prstGeom prst="rect">
            <a:avLst/>
          </a:prstGeom>
        </p:spPr>
        <p:txBody>
          <a:bodyPr wrap="square">
            <a:spAutoFit/>
          </a:bodyPr>
          <a:lstStyle/>
          <a:p>
            <a:r>
              <a:rPr lang="it-IT" sz="1100" b="1" u="sng" dirty="0">
                <a:solidFill>
                  <a:srgbClr val="002060"/>
                </a:solidFill>
                <a:latin typeface="Garamond" panose="02020404030301010803" pitchFamily="18" charset="0"/>
                <a:cs typeface="Andalus" panose="02020603050405020304" pitchFamily="18" charset="-78"/>
              </a:rPr>
              <a:t>Diversificazione dei punti di consegna</a:t>
            </a:r>
          </a:p>
          <a:p>
            <a:pPr marL="171450" indent="-171450" algn="just">
              <a:buFont typeface="Wingdings" panose="05000000000000000000" pitchFamily="2" charset="2"/>
              <a:buChar char="Ø"/>
            </a:pPr>
            <a:r>
              <a:rPr lang="it-IT" sz="1100" b="1" dirty="0">
                <a:solidFill>
                  <a:srgbClr val="002060"/>
                </a:solidFill>
                <a:latin typeface="Garamond" panose="02020404030301010803" pitchFamily="18" charset="0"/>
                <a:cs typeface="Andalus" panose="02020603050405020304" pitchFamily="18" charset="-78"/>
              </a:rPr>
              <a:t>home delivery</a:t>
            </a:r>
          </a:p>
          <a:p>
            <a:pPr marL="171450" indent="-171450" algn="just">
              <a:buFont typeface="Wingdings" panose="05000000000000000000" pitchFamily="2" charset="2"/>
              <a:buChar char="Ø"/>
            </a:pPr>
            <a:r>
              <a:rPr lang="it-IT" sz="1100" b="1" dirty="0">
                <a:solidFill>
                  <a:srgbClr val="002060"/>
                </a:solidFill>
                <a:latin typeface="Garamond" panose="02020404030301010803" pitchFamily="18" charset="0"/>
                <a:cs typeface="Andalus" panose="02020603050405020304" pitchFamily="18" charset="-78"/>
              </a:rPr>
              <a:t>consegna a H</a:t>
            </a:r>
            <a:r>
              <a:rPr lang="it-IT" sz="1100" dirty="0">
                <a:solidFill>
                  <a:srgbClr val="002060"/>
                </a:solidFill>
                <a:latin typeface="Garamond" panose="02020404030301010803" pitchFamily="18" charset="0"/>
                <a:cs typeface="Andalus" panose="02020603050405020304" pitchFamily="18" charset="-78"/>
              </a:rPr>
              <a:t>/reparto di medicinali/</a:t>
            </a:r>
            <a:r>
              <a:rPr lang="it-IT" sz="1100" dirty="0" err="1">
                <a:solidFill>
                  <a:srgbClr val="002060"/>
                </a:solidFill>
                <a:latin typeface="Garamond" panose="02020404030301010803" pitchFamily="18" charset="0"/>
                <a:cs typeface="Andalus" panose="02020603050405020304" pitchFamily="18" charset="-78"/>
              </a:rPr>
              <a:t>medical</a:t>
            </a:r>
            <a:r>
              <a:rPr lang="it-IT" sz="1100" dirty="0">
                <a:solidFill>
                  <a:srgbClr val="002060"/>
                </a:solidFill>
                <a:latin typeface="Garamond" panose="02020404030301010803" pitchFamily="18" charset="0"/>
                <a:cs typeface="Andalus" panose="02020603050405020304" pitchFamily="18" charset="-78"/>
              </a:rPr>
              <a:t> device personalizzati</a:t>
            </a:r>
          </a:p>
          <a:p>
            <a:pPr marL="171450" indent="-171450" algn="just">
              <a:buFont typeface="Wingdings" panose="05000000000000000000" pitchFamily="2" charset="2"/>
              <a:buChar char="Ø"/>
            </a:pPr>
            <a:r>
              <a:rPr lang="it-IT" sz="1100" b="1" dirty="0">
                <a:solidFill>
                  <a:srgbClr val="002060"/>
                </a:solidFill>
                <a:latin typeface="Garamond" panose="02020404030301010803" pitchFamily="18" charset="0"/>
                <a:cs typeface="Andalus" panose="02020603050405020304" pitchFamily="18" charset="-78"/>
              </a:rPr>
              <a:t>farmaci online</a:t>
            </a:r>
            <a:r>
              <a:rPr lang="it-IT" sz="1100" dirty="0">
                <a:solidFill>
                  <a:srgbClr val="002060"/>
                </a:solidFill>
                <a:latin typeface="Garamond" panose="02020404030301010803" pitchFamily="18" charset="0"/>
                <a:cs typeface="Andalus" panose="02020603050405020304" pitchFamily="18" charset="-78"/>
              </a:rPr>
              <a:t>: crescita del canale di vendita online</a:t>
            </a:r>
          </a:p>
          <a:p>
            <a:pPr marL="171450" indent="-171450">
              <a:buFont typeface="Arial" panose="020B0604020202020204" pitchFamily="34" charset="0"/>
              <a:buChar char="•"/>
            </a:pPr>
            <a:endParaRPr lang="it-IT" sz="1200" dirty="0">
              <a:solidFill>
                <a:srgbClr val="002060"/>
              </a:solidFill>
              <a:latin typeface="Garamond" panose="02020404030301010803" pitchFamily="18" charset="0"/>
            </a:endParaRPr>
          </a:p>
        </p:txBody>
      </p:sp>
      <p:sp>
        <p:nvSpPr>
          <p:cNvPr id="10" name="Rettangolo 9">
            <a:extLst>
              <a:ext uri="{FF2B5EF4-FFF2-40B4-BE49-F238E27FC236}">
                <a16:creationId xmlns:a16="http://schemas.microsoft.com/office/drawing/2014/main" id="{3C95D92B-C5E0-4B6A-98A3-5BE367184321}"/>
              </a:ext>
            </a:extLst>
          </p:cNvPr>
          <p:cNvSpPr/>
          <p:nvPr/>
        </p:nvSpPr>
        <p:spPr>
          <a:xfrm>
            <a:off x="2339183" y="4616156"/>
            <a:ext cx="6096000" cy="276999"/>
          </a:xfrm>
          <a:prstGeom prst="rect">
            <a:avLst/>
          </a:prstGeom>
        </p:spPr>
        <p:txBody>
          <a:bodyPr>
            <a:spAutoFit/>
          </a:bodyPr>
          <a:lstStyle/>
          <a:p>
            <a:pPr lvl="0" algn="ctr"/>
            <a:r>
              <a:rPr lang="it-IT" sz="1200" b="1" dirty="0">
                <a:solidFill>
                  <a:srgbClr val="002060"/>
                </a:solidFill>
                <a:latin typeface="Andalus" panose="02020603050405020304" pitchFamily="18" charset="-78"/>
                <a:cs typeface="Andalus" panose="02020603050405020304" pitchFamily="18" charset="-78"/>
              </a:rPr>
              <a:t>Requisiti di compliance GDP e sicurezza sempre più stringenti</a:t>
            </a:r>
          </a:p>
        </p:txBody>
      </p:sp>
      <p:sp>
        <p:nvSpPr>
          <p:cNvPr id="25" name="Freccia destra rientrata 24">
            <a:extLst>
              <a:ext uri="{FF2B5EF4-FFF2-40B4-BE49-F238E27FC236}">
                <a16:creationId xmlns:a16="http://schemas.microsoft.com/office/drawing/2014/main" id="{60F05936-443C-4335-ABAE-018631627824}"/>
              </a:ext>
            </a:extLst>
          </p:cNvPr>
          <p:cNvSpPr/>
          <p:nvPr/>
        </p:nvSpPr>
        <p:spPr>
          <a:xfrm>
            <a:off x="2228459" y="4914311"/>
            <a:ext cx="6791059" cy="848070"/>
          </a:xfrm>
          <a:prstGeom prst="notchedRightArrow">
            <a:avLst/>
          </a:prstGeom>
          <a:solidFill>
            <a:schemeClr val="accent6">
              <a:lumMod val="20000"/>
              <a:lumOff val="80000"/>
            </a:schemeClr>
          </a:solidFill>
          <a:ln>
            <a:solidFill>
              <a:srgbClr val="002060"/>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6" name="Ovale 25">
            <a:extLst>
              <a:ext uri="{FF2B5EF4-FFF2-40B4-BE49-F238E27FC236}">
                <a16:creationId xmlns:a16="http://schemas.microsoft.com/office/drawing/2014/main" id="{B72595DF-F718-457B-9963-45A9A02DC5AD}"/>
              </a:ext>
            </a:extLst>
          </p:cNvPr>
          <p:cNvSpPr/>
          <p:nvPr/>
        </p:nvSpPr>
        <p:spPr>
          <a:xfrm>
            <a:off x="3117908" y="5196730"/>
            <a:ext cx="474265" cy="288022"/>
          </a:xfrm>
          <a:prstGeom prst="ellipse">
            <a:avLst/>
          </a:prstGeom>
          <a:blipFill rotWithShape="0">
            <a:blip r:embed="rId6"/>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Ovale 26">
            <a:extLst>
              <a:ext uri="{FF2B5EF4-FFF2-40B4-BE49-F238E27FC236}">
                <a16:creationId xmlns:a16="http://schemas.microsoft.com/office/drawing/2014/main" id="{DF653D98-B10D-4037-8170-09D1F0C314A7}"/>
              </a:ext>
            </a:extLst>
          </p:cNvPr>
          <p:cNvSpPr/>
          <p:nvPr/>
        </p:nvSpPr>
        <p:spPr>
          <a:xfrm>
            <a:off x="4961690" y="5208397"/>
            <a:ext cx="475200" cy="288000"/>
          </a:xfrm>
          <a:prstGeom prst="ellipse">
            <a:avLst/>
          </a:prstGeom>
          <a:blipFill rotWithShape="0">
            <a:blip r:embed="rId7"/>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Ovale 27">
            <a:extLst>
              <a:ext uri="{FF2B5EF4-FFF2-40B4-BE49-F238E27FC236}">
                <a16:creationId xmlns:a16="http://schemas.microsoft.com/office/drawing/2014/main" id="{55872216-71E2-421F-9A36-31CB953E8A70}"/>
              </a:ext>
            </a:extLst>
          </p:cNvPr>
          <p:cNvSpPr/>
          <p:nvPr/>
        </p:nvSpPr>
        <p:spPr>
          <a:xfrm>
            <a:off x="6825593" y="5182054"/>
            <a:ext cx="475200" cy="288000"/>
          </a:xfrm>
          <a:prstGeom prst="ellipse">
            <a:avLst/>
          </a:prstGeom>
          <a:blipFill rotWithShape="0">
            <a:blip r:embed="rId8">
              <a:duotone>
                <a:schemeClr val="accent2">
                  <a:shade val="45000"/>
                  <a:satMod val="135000"/>
                </a:schemeClr>
                <a:prstClr val="white"/>
              </a:duotone>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ttangolo 10">
            <a:extLst>
              <a:ext uri="{FF2B5EF4-FFF2-40B4-BE49-F238E27FC236}">
                <a16:creationId xmlns:a16="http://schemas.microsoft.com/office/drawing/2014/main" id="{AB22704D-E84C-42F7-9D8B-24E589F6A7F1}"/>
              </a:ext>
            </a:extLst>
          </p:cNvPr>
          <p:cNvSpPr/>
          <p:nvPr/>
        </p:nvSpPr>
        <p:spPr>
          <a:xfrm>
            <a:off x="2228459" y="5502398"/>
            <a:ext cx="5814131" cy="276999"/>
          </a:xfrm>
          <a:prstGeom prst="rect">
            <a:avLst/>
          </a:prstGeom>
        </p:spPr>
        <p:txBody>
          <a:bodyPr wrap="square">
            <a:spAutoFit/>
          </a:bodyPr>
          <a:lstStyle/>
          <a:p>
            <a:pPr lvl="0"/>
            <a:r>
              <a:rPr lang="it-IT" sz="1200" b="1" dirty="0">
                <a:solidFill>
                  <a:srgbClr val="002060"/>
                </a:solidFill>
                <a:latin typeface="Arabic Typesetting" panose="03020402040406030203" pitchFamily="66" charset="-78"/>
                <a:cs typeface="Arabic Typesetting" panose="03020402040406030203" pitchFamily="66" charset="-78"/>
              </a:rPr>
              <a:t>         </a:t>
            </a:r>
            <a:r>
              <a:rPr lang="it-IT" sz="1100" b="1" dirty="0" err="1">
                <a:solidFill>
                  <a:srgbClr val="002060"/>
                </a:solidFill>
                <a:latin typeface="Garamond" panose="02020404030301010803" pitchFamily="18" charset="0"/>
                <a:cs typeface="Arabic Typesetting" panose="03020402040406030203" pitchFamily="66" charset="-78"/>
              </a:rPr>
              <a:t>Cold</a:t>
            </a:r>
            <a:r>
              <a:rPr lang="it-IT" sz="1100" b="1" dirty="0">
                <a:solidFill>
                  <a:srgbClr val="002060"/>
                </a:solidFill>
                <a:latin typeface="Garamond" panose="02020404030301010803" pitchFamily="18" charset="0"/>
                <a:cs typeface="Arabic Typesetting" panose="03020402040406030203" pitchFamily="66" charset="-78"/>
              </a:rPr>
              <a:t> chain sempre più complessa</a:t>
            </a:r>
          </a:p>
        </p:txBody>
      </p:sp>
      <p:sp>
        <p:nvSpPr>
          <p:cNvPr id="12" name="Rettangolo 11">
            <a:extLst>
              <a:ext uri="{FF2B5EF4-FFF2-40B4-BE49-F238E27FC236}">
                <a16:creationId xmlns:a16="http://schemas.microsoft.com/office/drawing/2014/main" id="{1E351870-7A98-4C1E-91D5-030CAE402D73}"/>
              </a:ext>
            </a:extLst>
          </p:cNvPr>
          <p:cNvSpPr/>
          <p:nvPr/>
        </p:nvSpPr>
        <p:spPr>
          <a:xfrm>
            <a:off x="3822487" y="6045623"/>
            <a:ext cx="3119765" cy="261610"/>
          </a:xfrm>
          <a:prstGeom prst="rect">
            <a:avLst/>
          </a:prstGeom>
        </p:spPr>
        <p:txBody>
          <a:bodyPr wrap="none">
            <a:spAutoFit/>
          </a:bodyPr>
          <a:lstStyle/>
          <a:p>
            <a:pPr lvl="0"/>
            <a:r>
              <a:rPr lang="it-IT" sz="1100" b="1" dirty="0">
                <a:solidFill>
                  <a:srgbClr val="002060"/>
                </a:solidFill>
                <a:latin typeface="Garamond" panose="02020404030301010803" pitchFamily="18" charset="0"/>
              </a:rPr>
              <a:t>Localizzazione </a:t>
            </a:r>
            <a:r>
              <a:rPr lang="it-IT" sz="1100" b="1" i="1" dirty="0" err="1">
                <a:solidFill>
                  <a:srgbClr val="002060"/>
                </a:solidFill>
                <a:latin typeface="Garamond" panose="02020404030301010803" pitchFamily="18" charset="0"/>
              </a:rPr>
              <a:t>real</a:t>
            </a:r>
            <a:r>
              <a:rPr lang="it-IT" sz="1100" b="1" i="1" dirty="0">
                <a:solidFill>
                  <a:srgbClr val="002060"/>
                </a:solidFill>
                <a:latin typeface="Garamond" panose="02020404030301010803" pitchFamily="18" charset="0"/>
              </a:rPr>
              <a:t> time </a:t>
            </a:r>
            <a:r>
              <a:rPr lang="it-IT" sz="1100" b="1" dirty="0">
                <a:solidFill>
                  <a:srgbClr val="002060"/>
                </a:solidFill>
                <a:latin typeface="Garamond" panose="02020404030301010803" pitchFamily="18" charset="0"/>
              </a:rPr>
              <a:t>delle singole confezioni </a:t>
            </a:r>
          </a:p>
        </p:txBody>
      </p:sp>
      <p:sp>
        <p:nvSpPr>
          <p:cNvPr id="30" name="Rettangolo 29">
            <a:extLst>
              <a:ext uri="{FF2B5EF4-FFF2-40B4-BE49-F238E27FC236}">
                <a16:creationId xmlns:a16="http://schemas.microsoft.com/office/drawing/2014/main" id="{A38EEE0F-8AAD-4535-8E04-32C8B22CFB19}"/>
              </a:ext>
            </a:extLst>
          </p:cNvPr>
          <p:cNvSpPr/>
          <p:nvPr/>
        </p:nvSpPr>
        <p:spPr>
          <a:xfrm>
            <a:off x="6408292" y="5548545"/>
            <a:ext cx="1067921" cy="261610"/>
          </a:xfrm>
          <a:prstGeom prst="rect">
            <a:avLst/>
          </a:prstGeom>
        </p:spPr>
        <p:txBody>
          <a:bodyPr wrap="none">
            <a:spAutoFit/>
          </a:bodyPr>
          <a:lstStyle/>
          <a:p>
            <a:pPr lvl="0"/>
            <a:r>
              <a:rPr lang="it-IT" sz="1100" b="1" dirty="0">
                <a:solidFill>
                  <a:srgbClr val="002060"/>
                </a:solidFill>
                <a:latin typeface="Garamond" panose="02020404030301010803" pitchFamily="18" charset="0"/>
              </a:rPr>
              <a:t>Track &amp; Trace</a:t>
            </a:r>
          </a:p>
        </p:txBody>
      </p:sp>
      <p:sp>
        <p:nvSpPr>
          <p:cNvPr id="31" name="Freccia in giù 30">
            <a:extLst>
              <a:ext uri="{FF2B5EF4-FFF2-40B4-BE49-F238E27FC236}">
                <a16:creationId xmlns:a16="http://schemas.microsoft.com/office/drawing/2014/main" id="{F0A1C357-F349-41FD-98E0-C76D12979347}"/>
              </a:ext>
            </a:extLst>
          </p:cNvPr>
          <p:cNvSpPr/>
          <p:nvPr/>
        </p:nvSpPr>
        <p:spPr>
          <a:xfrm flipH="1">
            <a:off x="5063809" y="5516015"/>
            <a:ext cx="270961" cy="51259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9" name="Immagin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3302343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7C915EE6-09AA-4ACC-8BAD-A1AB021E4E2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929611" y="991069"/>
            <a:ext cx="3248025" cy="3581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67273E4-9A97-4485-A0E2-816AD9671C41}"/>
              </a:ext>
            </a:extLst>
          </p:cNvPr>
          <p:cNvSpPr>
            <a:spLocks noChangeArrowheads="1"/>
          </p:cNvSpPr>
          <p:nvPr/>
        </p:nvSpPr>
        <p:spPr bwMode="auto">
          <a:xfrm>
            <a:off x="667110" y="81499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100" b="1" i="1" u="none" strike="noStrike" cap="none" normalizeH="0" baseline="0" dirty="0">
                <a:ln>
                  <a:noFill/>
                </a:ln>
                <a:solidFill>
                  <a:srgbClr val="404040"/>
                </a:solidFill>
                <a:effectLst/>
                <a:latin typeface="Century Gothic" panose="020B0502020202020204" pitchFamily="34" charset="0"/>
              </a:rPr>
              <a:t>FARMACIE ONLINE, LE QUOTE 2018 PER PANIERE E I TREND DI CRESCITA VS. 2017</a:t>
            </a:r>
            <a:endParaRPr kumimoji="0" lang="it-IT" altLang="it-IT" sz="1200" b="1" i="1" u="none" strike="noStrike" cap="none" normalizeH="0" baseline="0" dirty="0">
              <a:ln>
                <a:noFill/>
              </a:ln>
              <a:solidFill>
                <a:srgbClr val="4F81BD"/>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D68A53E2-8391-4D11-BC4E-722C8A439061}"/>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endParaRPr lang="it-IT"/>
          </a:p>
        </p:txBody>
      </p:sp>
      <p:pic>
        <p:nvPicPr>
          <p:cNvPr id="9" name="Picture 3" descr="pambianco-farmacie-online">
            <a:extLst>
              <a:ext uri="{FF2B5EF4-FFF2-40B4-BE49-F238E27FC236}">
                <a16:creationId xmlns:a16="http://schemas.microsoft.com/office/drawing/2014/main" id="{7F250A0B-2BDD-4ABA-976F-428C841211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329" y="1057364"/>
            <a:ext cx="5378279" cy="285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3942FF09-F02C-4ADF-9BCD-12AEEFB04404}"/>
              </a:ext>
            </a:extLst>
          </p:cNvPr>
          <p:cNvSpPr/>
          <p:nvPr/>
        </p:nvSpPr>
        <p:spPr>
          <a:xfrm>
            <a:off x="667110" y="4797589"/>
            <a:ext cx="6096000" cy="1785104"/>
          </a:xfrm>
          <a:prstGeom prst="rect">
            <a:avLst/>
          </a:prstGeom>
        </p:spPr>
        <p:txBody>
          <a:bodyPr>
            <a:spAutoFit/>
          </a:bodyPr>
          <a:lstStyle/>
          <a:p>
            <a:pPr algn="just" fontAlgn="base">
              <a:spcAft>
                <a:spcPts val="0"/>
              </a:spcAft>
            </a:pPr>
            <a:r>
              <a:rPr lang="it-IT" sz="1100" b="1" dirty="0">
                <a:solidFill>
                  <a:srgbClr val="383838"/>
                </a:solidFill>
                <a:latin typeface="Century Gothic" panose="020B0502020202020204" pitchFamily="34" charset="0"/>
                <a:ea typeface="Times New Roman" panose="02020603050405020304" pitchFamily="18" charset="0"/>
              </a:rPr>
              <a:t>Quanto ai segmenti che nel 2018 hanno trainato l’online in farmacia, le crescite più importanti riguardano i panieri dell’</a:t>
            </a:r>
            <a:r>
              <a:rPr lang="it-IT" sz="1100" b="1" dirty="0" err="1">
                <a:solidFill>
                  <a:srgbClr val="383838"/>
                </a:solidFill>
                <a:latin typeface="Century Gothic" panose="020B0502020202020204" pitchFamily="34" charset="0"/>
                <a:ea typeface="Times New Roman" panose="02020603050405020304" pitchFamily="18" charset="0"/>
              </a:rPr>
              <a:t>Otc</a:t>
            </a:r>
            <a:r>
              <a:rPr lang="it-IT" sz="1100" b="1" dirty="0">
                <a:solidFill>
                  <a:srgbClr val="383838"/>
                </a:solidFill>
                <a:latin typeface="Century Gothic" panose="020B0502020202020204" pitchFamily="34" charset="0"/>
                <a:ea typeface="Times New Roman" panose="02020603050405020304" pitchFamily="18" charset="0"/>
              </a:rPr>
              <a:t> </a:t>
            </a:r>
            <a:r>
              <a:rPr lang="it-IT" sz="1100" dirty="0">
                <a:solidFill>
                  <a:srgbClr val="383838"/>
                </a:solidFill>
                <a:latin typeface="Century Gothic" panose="020B0502020202020204" pitchFamily="34" charset="0"/>
                <a:ea typeface="Times New Roman" panose="02020603050405020304" pitchFamily="18" charset="0"/>
              </a:rPr>
              <a:t>(farmaci di autocura più notificati-integratori, </a:t>
            </a:r>
            <a:r>
              <a:rPr lang="it-IT" sz="1100" dirty="0">
                <a:solidFill>
                  <a:srgbClr val="FF0000"/>
                </a:solidFill>
                <a:latin typeface="Century Gothic" panose="020B0502020202020204" pitchFamily="34" charset="0"/>
                <a:ea typeface="Times New Roman" panose="02020603050405020304" pitchFamily="18" charset="0"/>
              </a:rPr>
              <a:t>+58% </a:t>
            </a:r>
            <a:r>
              <a:rPr lang="it-IT" sz="1100" dirty="0">
                <a:solidFill>
                  <a:srgbClr val="383838"/>
                </a:solidFill>
                <a:latin typeface="Century Gothic" panose="020B0502020202020204" pitchFamily="34" charset="0"/>
                <a:ea typeface="Times New Roman" panose="02020603050405020304" pitchFamily="18" charset="0"/>
              </a:rPr>
              <a:t>sull’anno precedente), </a:t>
            </a:r>
            <a:r>
              <a:rPr lang="it-IT" sz="1100" b="1" dirty="0">
                <a:solidFill>
                  <a:srgbClr val="383838"/>
                </a:solidFill>
                <a:latin typeface="Century Gothic" panose="020B0502020202020204" pitchFamily="34" charset="0"/>
                <a:ea typeface="Times New Roman" panose="02020603050405020304" pitchFamily="18" charset="0"/>
              </a:rPr>
              <a:t>della Nutrizione e della </a:t>
            </a:r>
            <a:r>
              <a:rPr lang="it-IT" sz="1100" b="1" dirty="0" err="1">
                <a:solidFill>
                  <a:srgbClr val="383838"/>
                </a:solidFill>
                <a:latin typeface="Century Gothic" panose="020B0502020202020204" pitchFamily="34" charset="0"/>
                <a:ea typeface="Times New Roman" panose="02020603050405020304" pitchFamily="18" charset="0"/>
              </a:rPr>
              <a:t>Patient</a:t>
            </a:r>
            <a:r>
              <a:rPr lang="it-IT" sz="1100" b="1" dirty="0">
                <a:solidFill>
                  <a:srgbClr val="383838"/>
                </a:solidFill>
                <a:latin typeface="Century Gothic" panose="020B0502020202020204" pitchFamily="34" charset="0"/>
                <a:ea typeface="Times New Roman" panose="02020603050405020304" pitchFamily="18" charset="0"/>
              </a:rPr>
              <a:t> care </a:t>
            </a:r>
            <a:r>
              <a:rPr lang="it-IT" sz="1100" dirty="0">
                <a:solidFill>
                  <a:srgbClr val="FF0000"/>
                </a:solidFill>
                <a:latin typeface="Century Gothic" panose="020B0502020202020204" pitchFamily="34" charset="0"/>
                <a:ea typeface="Times New Roman" panose="02020603050405020304" pitchFamily="18" charset="0"/>
              </a:rPr>
              <a:t>(+138 e +97% </a:t>
            </a:r>
            <a:r>
              <a:rPr lang="it-IT" sz="1100" dirty="0">
                <a:solidFill>
                  <a:srgbClr val="383838"/>
                </a:solidFill>
                <a:latin typeface="Century Gothic" panose="020B0502020202020204" pitchFamily="34" charset="0"/>
                <a:ea typeface="Times New Roman" panose="02020603050405020304" pitchFamily="18" charset="0"/>
              </a:rPr>
              <a:t>rispettivamente, ma la quota di mercato delle due categorie attenua di parecchio la rilevanza degli incrementi).</a:t>
            </a:r>
          </a:p>
          <a:p>
            <a:pPr algn="just" fontAlgn="base">
              <a:spcAft>
                <a:spcPts val="0"/>
              </a:spcAft>
            </a:pPr>
            <a:endParaRPr lang="it-IT" sz="1100" dirty="0">
              <a:solidFill>
                <a:srgbClr val="383838"/>
              </a:solidFill>
              <a:latin typeface="Century Gothic" panose="020B0502020202020204" pitchFamily="34" charset="0"/>
              <a:ea typeface="Times New Roman" panose="02020603050405020304" pitchFamily="18" charset="0"/>
            </a:endParaRPr>
          </a:p>
          <a:p>
            <a:pPr algn="just" fontAlgn="base">
              <a:spcAft>
                <a:spcPts val="0"/>
              </a:spcAft>
            </a:pPr>
            <a:r>
              <a:rPr lang="it-IT" sz="1100" dirty="0">
                <a:solidFill>
                  <a:srgbClr val="383838"/>
                </a:solidFill>
                <a:latin typeface="Century Gothic" panose="020B0502020202020204" pitchFamily="34" charset="0"/>
                <a:ea typeface="Times New Roman" panose="02020603050405020304" pitchFamily="18" charset="0"/>
              </a:rPr>
              <a:t>Significativa la differenza di registro rispetto al </a:t>
            </a:r>
            <a:r>
              <a:rPr lang="it-IT" sz="1100" b="1" dirty="0">
                <a:solidFill>
                  <a:srgbClr val="383838"/>
                </a:solidFill>
                <a:latin typeface="Century Gothic" panose="020B0502020202020204" pitchFamily="34" charset="0"/>
                <a:ea typeface="Times New Roman" panose="02020603050405020304" pitchFamily="18" charset="0"/>
              </a:rPr>
              <a:t>mercato tradizionale</a:t>
            </a:r>
            <a:r>
              <a:rPr lang="it-IT" sz="1100" dirty="0">
                <a:solidFill>
                  <a:srgbClr val="383838"/>
                </a:solidFill>
                <a:latin typeface="Century Gothic" panose="020B0502020202020204" pitchFamily="34" charset="0"/>
                <a:ea typeface="Times New Roman" panose="02020603050405020304" pitchFamily="18" charset="0"/>
              </a:rPr>
              <a:t>: </a:t>
            </a:r>
            <a:r>
              <a:rPr lang="it-IT" sz="1100" b="1" dirty="0">
                <a:solidFill>
                  <a:srgbClr val="383838"/>
                </a:solidFill>
                <a:latin typeface="Century Gothic" panose="020B0502020202020204" pitchFamily="34" charset="0"/>
                <a:ea typeface="Times New Roman" panose="02020603050405020304" pitchFamily="18" charset="0"/>
              </a:rPr>
              <a:t>l’</a:t>
            </a:r>
            <a:r>
              <a:rPr lang="it-IT" sz="1100" b="1" dirty="0" err="1">
                <a:solidFill>
                  <a:srgbClr val="383838"/>
                </a:solidFill>
                <a:latin typeface="Century Gothic" panose="020B0502020202020204" pitchFamily="34" charset="0"/>
                <a:ea typeface="Times New Roman" panose="02020603050405020304" pitchFamily="18" charset="0"/>
              </a:rPr>
              <a:t>Otc</a:t>
            </a:r>
            <a:r>
              <a:rPr lang="it-IT" sz="1100" b="1" dirty="0">
                <a:solidFill>
                  <a:srgbClr val="383838"/>
                </a:solidFill>
                <a:latin typeface="Century Gothic" panose="020B0502020202020204" pitchFamily="34" charset="0"/>
                <a:ea typeface="Times New Roman" panose="02020603050405020304" pitchFamily="18" charset="0"/>
              </a:rPr>
              <a:t> cresce nel 2018 di appena il 4%</a:t>
            </a:r>
            <a:r>
              <a:rPr lang="it-IT" sz="1100" dirty="0">
                <a:solidFill>
                  <a:srgbClr val="383838"/>
                </a:solidFill>
                <a:latin typeface="Century Gothic" panose="020B0502020202020204" pitchFamily="34" charset="0"/>
                <a:ea typeface="Times New Roman" panose="02020603050405020304" pitchFamily="18" charset="0"/>
              </a:rPr>
              <a:t> (anche se la quota a valori dell’online si ferma a 65,5 milioni di euro, quella dell’offline supera i 6,3 miliardi), </a:t>
            </a:r>
            <a:r>
              <a:rPr lang="it-IT" sz="1100" b="1" dirty="0">
                <a:solidFill>
                  <a:srgbClr val="383838"/>
                </a:solidFill>
                <a:latin typeface="Century Gothic" panose="020B0502020202020204" pitchFamily="34" charset="0"/>
                <a:ea typeface="Times New Roman" panose="02020603050405020304" pitchFamily="18" charset="0"/>
              </a:rPr>
              <a:t>Nutrizione e </a:t>
            </a:r>
            <a:r>
              <a:rPr lang="it-IT" sz="1100" b="1" dirty="0" err="1">
                <a:solidFill>
                  <a:srgbClr val="383838"/>
                </a:solidFill>
                <a:latin typeface="Century Gothic" panose="020B0502020202020204" pitchFamily="34" charset="0"/>
                <a:ea typeface="Times New Roman" panose="02020603050405020304" pitchFamily="18" charset="0"/>
              </a:rPr>
              <a:t>Patient</a:t>
            </a:r>
            <a:r>
              <a:rPr lang="it-IT" sz="1100" b="1" dirty="0">
                <a:solidFill>
                  <a:srgbClr val="383838"/>
                </a:solidFill>
                <a:latin typeface="Century Gothic" panose="020B0502020202020204" pitchFamily="34" charset="0"/>
                <a:ea typeface="Times New Roman" panose="02020603050405020304" pitchFamily="18" charset="0"/>
              </a:rPr>
              <a:t> care addirittura arretrano.</a:t>
            </a:r>
            <a:endParaRPr lang="it-IT" sz="1100" b="1" dirty="0">
              <a:latin typeface="Century Gothic" panose="020B0502020202020204" pitchFamily="34" charset="0"/>
              <a:ea typeface="Times New Roman" panose="02020603050405020304" pitchFamily="18" charset="0"/>
            </a:endParaRPr>
          </a:p>
        </p:txBody>
      </p:sp>
      <p:sp>
        <p:nvSpPr>
          <p:cNvPr id="8" name="Rettangolo 7">
            <a:extLst>
              <a:ext uri="{FF2B5EF4-FFF2-40B4-BE49-F238E27FC236}">
                <a16:creationId xmlns:a16="http://schemas.microsoft.com/office/drawing/2014/main" id="{27E30FD3-1050-4CF3-8314-86CF4A68EB5F}"/>
              </a:ext>
            </a:extLst>
          </p:cNvPr>
          <p:cNvSpPr/>
          <p:nvPr/>
        </p:nvSpPr>
        <p:spPr>
          <a:xfrm>
            <a:off x="6545148" y="3793350"/>
            <a:ext cx="5378279" cy="553998"/>
          </a:xfrm>
          <a:prstGeom prst="rect">
            <a:avLst/>
          </a:prstGeom>
        </p:spPr>
        <p:txBody>
          <a:bodyPr wrap="square">
            <a:spAutoFit/>
          </a:bodyPr>
          <a:lstStyle/>
          <a:p>
            <a:pPr algn="just"/>
            <a:r>
              <a:rPr lang="it-IT" sz="1000" dirty="0">
                <a:solidFill>
                  <a:srgbClr val="383838"/>
                </a:solidFill>
                <a:latin typeface="Century Gothic" panose="020B0502020202020204" pitchFamily="34" charset="0"/>
                <a:ea typeface="Times New Roman" panose="02020603050405020304" pitchFamily="18" charset="0"/>
                <a:cs typeface="Times New Roman" panose="02020603050405020304" pitchFamily="18" charset="0"/>
              </a:rPr>
              <a:t>le farmacie online hanno trend di crescita vertiginosi: il fatturato 2018 di </a:t>
            </a:r>
            <a:r>
              <a:rPr lang="it-IT" sz="1000" dirty="0" err="1">
                <a:solidFill>
                  <a:srgbClr val="383838"/>
                </a:solidFill>
                <a:latin typeface="Century Gothic" panose="020B0502020202020204" pitchFamily="34" charset="0"/>
                <a:ea typeface="Times New Roman" panose="02020603050405020304" pitchFamily="18" charset="0"/>
                <a:cs typeface="Times New Roman" panose="02020603050405020304" pitchFamily="18" charset="0"/>
              </a:rPr>
              <a:t>Farmaè</a:t>
            </a:r>
            <a:r>
              <a:rPr lang="it-IT" sz="1000" dirty="0">
                <a:solidFill>
                  <a:srgbClr val="383838"/>
                </a:solidFill>
                <a:latin typeface="Century Gothic" panose="020B0502020202020204" pitchFamily="34" charset="0"/>
                <a:ea typeface="Times New Roman" panose="02020603050405020304" pitchFamily="18" charset="0"/>
                <a:cs typeface="Times New Roman" panose="02020603050405020304" pitchFamily="18" charset="0"/>
              </a:rPr>
              <a:t> stacca quello dell’anno precedente di quasi l’88%, </a:t>
            </a:r>
            <a:r>
              <a:rPr lang="it-IT" sz="1000" dirty="0" err="1">
                <a:solidFill>
                  <a:srgbClr val="383838"/>
                </a:solidFill>
                <a:latin typeface="Century Gothic" panose="020B0502020202020204" pitchFamily="34" charset="0"/>
                <a:ea typeface="Times New Roman" panose="02020603050405020304" pitchFamily="18" charset="0"/>
                <a:cs typeface="Times New Roman" panose="02020603050405020304" pitchFamily="18" charset="0"/>
              </a:rPr>
              <a:t>Amicafarmacia</a:t>
            </a:r>
            <a:r>
              <a:rPr lang="it-IT" sz="1000" dirty="0">
                <a:solidFill>
                  <a:srgbClr val="383838"/>
                </a:solidFill>
                <a:latin typeface="Century Gothic" panose="020B0502020202020204" pitchFamily="34" charset="0"/>
                <a:ea typeface="Times New Roman" panose="02020603050405020304" pitchFamily="18" charset="0"/>
                <a:cs typeface="Times New Roman" panose="02020603050405020304" pitchFamily="18" charset="0"/>
              </a:rPr>
              <a:t> fa +96%, </a:t>
            </a:r>
            <a:r>
              <a:rPr lang="it-IT" sz="1000" dirty="0" err="1">
                <a:solidFill>
                  <a:srgbClr val="383838"/>
                </a:solidFill>
                <a:latin typeface="Century Gothic" panose="020B0502020202020204" pitchFamily="34" charset="0"/>
                <a:ea typeface="Times New Roman" panose="02020603050405020304" pitchFamily="18" charset="0"/>
                <a:cs typeface="Times New Roman" panose="02020603050405020304" pitchFamily="18" charset="0"/>
              </a:rPr>
              <a:t>eFarma</a:t>
            </a:r>
            <a:r>
              <a:rPr lang="it-IT" sz="1000" dirty="0">
                <a:solidFill>
                  <a:srgbClr val="383838"/>
                </a:solidFill>
                <a:latin typeface="Century Gothic" panose="020B0502020202020204" pitchFamily="34" charset="0"/>
                <a:ea typeface="Times New Roman" panose="02020603050405020304" pitchFamily="18" charset="0"/>
                <a:cs typeface="Times New Roman" panose="02020603050405020304" pitchFamily="18" charset="0"/>
              </a:rPr>
              <a:t> sfiora il +200%</a:t>
            </a:r>
            <a:endParaRPr lang="it-IT" sz="1000" dirty="0"/>
          </a:p>
        </p:txBody>
      </p:sp>
      <p:sp>
        <p:nvSpPr>
          <p:cNvPr id="11" name="Rettangolo 10">
            <a:extLst>
              <a:ext uri="{FF2B5EF4-FFF2-40B4-BE49-F238E27FC236}">
                <a16:creationId xmlns:a16="http://schemas.microsoft.com/office/drawing/2014/main" id="{3AF6B496-44DD-4174-BC8F-ED1F653D0E3F}"/>
              </a:ext>
            </a:extLst>
          </p:cNvPr>
          <p:cNvSpPr/>
          <p:nvPr/>
        </p:nvSpPr>
        <p:spPr>
          <a:xfrm>
            <a:off x="6694098" y="457200"/>
            <a:ext cx="5229329" cy="600164"/>
          </a:xfrm>
          <a:prstGeom prst="rect">
            <a:avLst/>
          </a:prstGeom>
        </p:spPr>
        <p:txBody>
          <a:bodyPr wrap="square">
            <a:spAutoFit/>
          </a:bodyPr>
          <a:lstStyle/>
          <a:p>
            <a:pPr algn="just"/>
            <a:r>
              <a:rPr lang="it-IT" sz="1100" dirty="0">
                <a:solidFill>
                  <a:srgbClr val="383838"/>
                </a:solidFill>
                <a:latin typeface="Century Gothic" panose="020B0502020202020204" pitchFamily="34" charset="0"/>
                <a:ea typeface="Times New Roman" panose="02020603050405020304" pitchFamily="18" charset="0"/>
                <a:cs typeface="Times New Roman" panose="02020603050405020304" pitchFamily="18" charset="0"/>
              </a:rPr>
              <a:t>pure player, ossia farmacie o parafarmacie che pur facendo capo a un esercizio fisico (così d’altronde vuole la normativa di riferimento) ricavano dall’online la fetta di gran lunga più importante del loro giro d’affari</a:t>
            </a:r>
            <a:endParaRPr lang="it-IT" sz="1100" dirty="0">
              <a:latin typeface="Century Gothic" panose="020B0502020202020204" pitchFamily="34" charset="0"/>
            </a:endParaRPr>
          </a:p>
        </p:txBody>
      </p:sp>
      <p:pic>
        <p:nvPicPr>
          <p:cNvPr id="10" name="Picture 2" descr="Risultati immagini per making pharmaceuticals milano">
            <a:extLst>
              <a:ext uri="{FF2B5EF4-FFF2-40B4-BE49-F238E27FC236}">
                <a16:creationId xmlns:a16="http://schemas.microsoft.com/office/drawing/2014/main" id="{7D7D6B10-92EF-4E28-957B-024D13D7FF26}"/>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6413" y="5800636"/>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191CF8AE-C0A0-488E-97CF-3D7423B0EC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409" y="62547"/>
            <a:ext cx="1597202" cy="667511"/>
          </a:xfrm>
          <a:prstGeom prst="rect">
            <a:avLst/>
          </a:prstGeom>
        </p:spPr>
      </p:pic>
    </p:spTree>
    <p:extLst>
      <p:ext uri="{BB962C8B-B14F-4D97-AF65-F5344CB8AC3E}">
        <p14:creationId xmlns:p14="http://schemas.microsoft.com/office/powerpoint/2010/main" val="451562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CB74B1-7134-4C17-80DB-1FBDD5C891C0}"/>
              </a:ext>
            </a:extLst>
          </p:cNvPr>
          <p:cNvSpPr>
            <a:spLocks noGrp="1"/>
          </p:cNvSpPr>
          <p:nvPr>
            <p:ph type="title"/>
          </p:nvPr>
        </p:nvSpPr>
        <p:spPr>
          <a:xfrm>
            <a:off x="750277" y="669241"/>
            <a:ext cx="10515600" cy="1325563"/>
          </a:xfrm>
        </p:spPr>
        <p:txBody>
          <a:bodyPr>
            <a:normAutofit fontScale="90000"/>
          </a:bodyPr>
          <a:lstStyle/>
          <a:p>
            <a:pPr algn="ctr"/>
            <a:r>
              <a:rPr lang="it-IT" sz="2200" b="1" dirty="0">
                <a:ln/>
                <a:solidFill>
                  <a:schemeClr val="accent5">
                    <a:lumMod val="50000"/>
                  </a:schemeClr>
                </a:solidFill>
                <a:latin typeface="Century Gothic" panose="020B0502020202020204" pitchFamily="34" charset="0"/>
              </a:rPr>
              <a:t>LE CRITICITÀ</a:t>
            </a:r>
            <a:br>
              <a:rPr lang="it-IT" sz="2200" b="1" dirty="0">
                <a:ln/>
                <a:solidFill>
                  <a:schemeClr val="accent5">
                    <a:lumMod val="50000"/>
                  </a:schemeClr>
                </a:solidFill>
                <a:latin typeface="Century Gothic" panose="020B0502020202020204" pitchFamily="34" charset="0"/>
              </a:rPr>
            </a:br>
            <a:br>
              <a:rPr lang="it-IT" sz="1800" dirty="0">
                <a:latin typeface="+mn-lt"/>
                <a:cs typeface="Angsana New" panose="02020603050405020304" pitchFamily="18" charset="-34"/>
              </a:rPr>
            </a:br>
            <a:r>
              <a:rPr lang="it-IT" sz="2000" dirty="0">
                <a:latin typeface="Garamond" panose="02020404030301010803" pitchFamily="18" charset="0"/>
                <a:cs typeface="Angsana New" panose="02020603050405020304" pitchFamily="18" charset="-34"/>
              </a:rPr>
              <a:t>La filiera farmaceutica è una delle più tecnologicamente avanzate e normate, </a:t>
            </a:r>
            <a:br>
              <a:rPr lang="it-IT" sz="2000" dirty="0">
                <a:latin typeface="Garamond" panose="02020404030301010803" pitchFamily="18" charset="0"/>
                <a:cs typeface="Angsana New" panose="02020603050405020304" pitchFamily="18" charset="-34"/>
              </a:rPr>
            </a:br>
            <a:r>
              <a:rPr lang="it-IT" sz="2000" dirty="0">
                <a:latin typeface="Garamond" panose="02020404030301010803" pitchFamily="18" charset="0"/>
                <a:cs typeface="Angsana New" panose="02020603050405020304" pitchFamily="18" charset="-34"/>
              </a:rPr>
              <a:t>ma le criticità dal punto di vista logistico non mancano e vengono percepite in modo diverso a seconda dell’attore intervistato</a:t>
            </a:r>
            <a:br>
              <a:rPr lang="it-IT" sz="2000" dirty="0">
                <a:latin typeface="+mn-lt"/>
                <a:cs typeface="Angsana New" panose="02020603050405020304" pitchFamily="18" charset="-34"/>
              </a:rPr>
            </a:br>
            <a:br>
              <a:rPr lang="it-IT" sz="2000" dirty="0">
                <a:latin typeface="+mn-lt"/>
              </a:rPr>
            </a:br>
            <a:endParaRPr lang="it-IT" sz="2000" dirty="0">
              <a:latin typeface="+mn-lt"/>
            </a:endParaRPr>
          </a:p>
        </p:txBody>
      </p:sp>
      <p:sp>
        <p:nvSpPr>
          <p:cNvPr id="3" name="Segnaposto contenuto 2">
            <a:extLst>
              <a:ext uri="{FF2B5EF4-FFF2-40B4-BE49-F238E27FC236}">
                <a16:creationId xmlns:a16="http://schemas.microsoft.com/office/drawing/2014/main" id="{657033D2-6D4C-475E-8F8E-E453594C8B22}"/>
              </a:ext>
            </a:extLst>
          </p:cNvPr>
          <p:cNvSpPr>
            <a:spLocks noGrp="1"/>
          </p:cNvSpPr>
          <p:nvPr>
            <p:ph idx="1"/>
          </p:nvPr>
        </p:nvSpPr>
        <p:spPr>
          <a:xfrm>
            <a:off x="838198" y="1073369"/>
            <a:ext cx="10515600" cy="4351338"/>
          </a:xfrm>
        </p:spPr>
        <p:txBody>
          <a:bodyPr>
            <a:normAutofit/>
          </a:bodyPr>
          <a:lstStyle/>
          <a:p>
            <a:endParaRPr lang="it-IT" dirty="0"/>
          </a:p>
          <a:p>
            <a:endParaRPr lang="it-IT" dirty="0"/>
          </a:p>
          <a:p>
            <a:endParaRPr lang="it-IT" dirty="0"/>
          </a:p>
        </p:txBody>
      </p:sp>
      <p:pic>
        <p:nvPicPr>
          <p:cNvPr id="4" name="Immagine 3">
            <a:extLst>
              <a:ext uri="{FF2B5EF4-FFF2-40B4-BE49-F238E27FC236}">
                <a16:creationId xmlns:a16="http://schemas.microsoft.com/office/drawing/2014/main" id="{3B710236-31DC-4A62-9B94-CB2FA7EECCB7}"/>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527409" y="2064900"/>
            <a:ext cx="5350937" cy="1652374"/>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124EB8D4-C050-4296-AADD-21DA32CD6F5F}"/>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6267" y="2064900"/>
            <a:ext cx="5487835" cy="1656460"/>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DE0D2AC5-D898-4C3F-982D-38231A8D8E02}"/>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2843505" y="4051837"/>
            <a:ext cx="5750169" cy="1524701"/>
          </a:xfrm>
          <a:prstGeom prst="rect">
            <a:avLst/>
          </a:prstGeom>
          <a:ln>
            <a:no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B0D03778-9DC5-4C0A-8EF0-532E1B6B967D}"/>
              </a:ext>
            </a:extLst>
          </p:cNvPr>
          <p:cNvSpPr/>
          <p:nvPr/>
        </p:nvSpPr>
        <p:spPr>
          <a:xfrm>
            <a:off x="8710185" y="5948285"/>
            <a:ext cx="2798523" cy="369332"/>
          </a:xfrm>
          <a:prstGeom prst="rect">
            <a:avLst/>
          </a:prstGeom>
        </p:spPr>
        <p:txBody>
          <a:bodyPr wrap="none">
            <a:spAutoFit/>
          </a:bodyPr>
          <a:lstStyle/>
          <a:p>
            <a:r>
              <a:rPr lang="en-GB" i="1" dirty="0">
                <a:latin typeface="Garamond" panose="02020404030301010803" pitchFamily="18" charset="0"/>
                <a:ea typeface="Calibri" panose="020F0502020204030204" pitchFamily="34" charset="0"/>
                <a:cs typeface="Times New Roman" panose="02020603050405020304" pitchFamily="18" charset="0"/>
              </a:rPr>
              <a:t> Pharma Supply Chain in Italia</a:t>
            </a:r>
            <a:endParaRPr lang="it-IT" i="1" dirty="0">
              <a:latin typeface="Garamond" panose="02020404030301010803" pitchFamily="18" charset="0"/>
            </a:endParaRPr>
          </a:p>
        </p:txBody>
      </p:sp>
      <p:pic>
        <p:nvPicPr>
          <p:cNvPr id="8" name="Picture 2" descr="Risultati immagini per liuc logo">
            <a:extLst>
              <a:ext uri="{FF2B5EF4-FFF2-40B4-BE49-F238E27FC236}">
                <a16:creationId xmlns:a16="http://schemas.microsoft.com/office/drawing/2014/main" id="{A0805F54-0285-4806-B98C-6DCC76702214}"/>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7333026" y="5828835"/>
            <a:ext cx="1377159" cy="593725"/>
          </a:xfrm>
          <a:prstGeom prst="rect">
            <a:avLst/>
          </a:prstGeom>
          <a:noFill/>
        </p:spPr>
      </p:pic>
      <p:sp>
        <p:nvSpPr>
          <p:cNvPr id="12" name="Rettangolo 11">
            <a:extLst>
              <a:ext uri="{FF2B5EF4-FFF2-40B4-BE49-F238E27FC236}">
                <a16:creationId xmlns:a16="http://schemas.microsoft.com/office/drawing/2014/main" id="{9E057C85-6229-4EA9-A83B-674F82340555}"/>
              </a:ext>
            </a:extLst>
          </p:cNvPr>
          <p:cNvSpPr/>
          <p:nvPr/>
        </p:nvSpPr>
        <p:spPr>
          <a:xfrm>
            <a:off x="7221964" y="6183238"/>
            <a:ext cx="6067416" cy="309637"/>
          </a:xfrm>
          <a:prstGeom prst="rect">
            <a:avLst/>
          </a:prstGeom>
        </p:spPr>
        <p:txBody>
          <a:bodyPr wrap="square">
            <a:spAutoFit/>
          </a:bodyPr>
          <a:lstStyle/>
          <a:p>
            <a:pPr algn="ctr">
              <a:lnSpc>
                <a:spcPct val="150000"/>
              </a:lnSpc>
              <a:spcAft>
                <a:spcPts val="4200"/>
              </a:spcAft>
            </a:pPr>
            <a:r>
              <a:rPr lang="it-IT" sz="1050" dirty="0">
                <a:solidFill>
                  <a:srgbClr val="000000"/>
                </a:solidFill>
                <a:latin typeface="Garamond" panose="02020404030301010803" pitchFamily="18" charset="0"/>
                <a:ea typeface="ヒラギノ角ゴ Pro W3"/>
                <a:cs typeface="Times New Roman" panose="02020603050405020304" pitchFamily="18" charset="0"/>
              </a:rPr>
              <a:t>Dallari Fabrizio, Baglio Martina, </a:t>
            </a:r>
            <a:r>
              <a:rPr lang="it-IT" sz="1050" dirty="0" err="1">
                <a:solidFill>
                  <a:srgbClr val="000000"/>
                </a:solidFill>
                <a:latin typeface="Garamond" panose="02020404030301010803" pitchFamily="18" charset="0"/>
                <a:ea typeface="ヒラギノ角ゴ Pro W3"/>
                <a:cs typeface="Times New Roman" panose="02020603050405020304" pitchFamily="18" charset="0"/>
              </a:rPr>
              <a:t>Garagiola</a:t>
            </a:r>
            <a:r>
              <a:rPr lang="it-IT" sz="1050" dirty="0">
                <a:solidFill>
                  <a:srgbClr val="000000"/>
                </a:solidFill>
                <a:latin typeface="Garamond" panose="02020404030301010803" pitchFamily="18" charset="0"/>
                <a:ea typeface="ヒラギノ角ゴ Pro W3"/>
                <a:cs typeface="Times New Roman" panose="02020603050405020304" pitchFamily="18" charset="0"/>
              </a:rPr>
              <a:t> Elisabetta </a:t>
            </a:r>
            <a:endParaRPr lang="it-IT" sz="1050" dirty="0">
              <a:solidFill>
                <a:srgbClr val="000000"/>
              </a:solidFill>
              <a:effectLst/>
              <a:latin typeface="Garamond" panose="02020404030301010803" pitchFamily="18" charset="0"/>
              <a:ea typeface="ヒラギノ角ゴ Pro W3"/>
            </a:endParaRPr>
          </a:p>
        </p:txBody>
      </p:sp>
      <p:pic>
        <p:nvPicPr>
          <p:cNvPr id="10" name="Immagine 9">
            <a:extLst>
              <a:ext uri="{FF2B5EF4-FFF2-40B4-BE49-F238E27FC236}">
                <a16:creationId xmlns:a16="http://schemas.microsoft.com/office/drawing/2014/main" id="{7FEA0698-0CC6-4F9E-AEED-6ED5227D6A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311" y="5955030"/>
            <a:ext cx="1597202" cy="667511"/>
          </a:xfrm>
          <a:prstGeom prst="rect">
            <a:avLst/>
          </a:prstGeom>
        </p:spPr>
      </p:pic>
      <p:pic>
        <p:nvPicPr>
          <p:cNvPr id="11" name="Picture 2" descr="Risultati immagini per making pharmaceuticals milano">
            <a:extLst>
              <a:ext uri="{FF2B5EF4-FFF2-40B4-BE49-F238E27FC236}">
                <a16:creationId xmlns:a16="http://schemas.microsoft.com/office/drawing/2014/main" id="{9CC86663-7FFD-42F3-B26B-BC182D5CDF74}"/>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31201" y="92831"/>
            <a:ext cx="1374455" cy="62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852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472276-7BA1-44A5-A316-1D9EDF718E2E}"/>
              </a:ext>
            </a:extLst>
          </p:cNvPr>
          <p:cNvSpPr>
            <a:spLocks noGrp="1"/>
          </p:cNvSpPr>
          <p:nvPr>
            <p:ph type="title"/>
          </p:nvPr>
        </p:nvSpPr>
        <p:spPr>
          <a:xfrm>
            <a:off x="3964710" y="716082"/>
            <a:ext cx="5838646" cy="853926"/>
          </a:xfrm>
        </p:spPr>
        <p:txBody>
          <a:bodyPr>
            <a:normAutofit/>
          </a:bodyPr>
          <a:lstStyle/>
          <a:p>
            <a:r>
              <a:rPr lang="it-IT" sz="2000" b="1" dirty="0">
                <a:ln/>
                <a:solidFill>
                  <a:schemeClr val="accent5">
                    <a:lumMod val="50000"/>
                  </a:schemeClr>
                </a:solidFill>
                <a:latin typeface="Century Gothic" panose="020B0502020202020204" pitchFamily="34" charset="0"/>
              </a:rPr>
              <a:t>IL</a:t>
            </a:r>
            <a:r>
              <a:rPr lang="it-IT" sz="3600" dirty="0">
                <a:solidFill>
                  <a:schemeClr val="accent5">
                    <a:lumMod val="75000"/>
                  </a:schemeClr>
                </a:solidFill>
                <a:effectLst>
                  <a:outerShdw blurRad="38100" dist="38100" dir="2700000" algn="tl">
                    <a:srgbClr val="000000">
                      <a:alpha val="43137"/>
                    </a:srgbClr>
                  </a:outerShdw>
                </a:effectLst>
                <a:latin typeface="Garamond" panose="02020404030301010803" pitchFamily="18" charset="0"/>
              </a:rPr>
              <a:t> </a:t>
            </a:r>
            <a:r>
              <a:rPr lang="it-IT" sz="2000" b="1" dirty="0">
                <a:ln/>
                <a:solidFill>
                  <a:schemeClr val="accent5">
                    <a:lumMod val="50000"/>
                  </a:schemeClr>
                </a:solidFill>
                <a:latin typeface="Century Gothic" panose="020B0502020202020204" pitchFamily="34" charset="0"/>
              </a:rPr>
              <a:t>RUOLO DEL TRASPORTATORE</a:t>
            </a:r>
          </a:p>
        </p:txBody>
      </p:sp>
      <p:sp>
        <p:nvSpPr>
          <p:cNvPr id="3" name="Segnaposto contenuto 2">
            <a:extLst>
              <a:ext uri="{FF2B5EF4-FFF2-40B4-BE49-F238E27FC236}">
                <a16:creationId xmlns:a16="http://schemas.microsoft.com/office/drawing/2014/main" id="{0AE8FE6B-0E57-4576-BC7F-60C5C4CF0AD4}"/>
              </a:ext>
            </a:extLst>
          </p:cNvPr>
          <p:cNvSpPr>
            <a:spLocks noGrp="1"/>
          </p:cNvSpPr>
          <p:nvPr>
            <p:ph idx="1"/>
          </p:nvPr>
        </p:nvSpPr>
        <p:spPr>
          <a:xfrm>
            <a:off x="838200" y="1987632"/>
            <a:ext cx="10515600" cy="4351338"/>
          </a:xfrm>
        </p:spPr>
        <p:txBody>
          <a:bodyPr>
            <a:normAutofit/>
          </a:bodyPr>
          <a:lstStyle/>
          <a:p>
            <a:pPr algn="just"/>
            <a:r>
              <a:rPr lang="it-IT" sz="2400" u="sng" dirty="0">
                <a:solidFill>
                  <a:schemeClr val="accent5">
                    <a:lumMod val="75000"/>
                  </a:schemeClr>
                </a:solidFill>
                <a:latin typeface="Angsana New" panose="02020603050405020304" pitchFamily="18" charset="-34"/>
                <a:cs typeface="Angsana New" panose="02020603050405020304" pitchFamily="18" charset="-34"/>
              </a:rPr>
              <a:t>Raccordare i diversi attori della </a:t>
            </a:r>
            <a:r>
              <a:rPr lang="it-IT" sz="2400" i="1" u="sng" dirty="0">
                <a:solidFill>
                  <a:schemeClr val="accent5">
                    <a:lumMod val="75000"/>
                  </a:schemeClr>
                </a:solidFill>
                <a:latin typeface="Angsana New" panose="02020603050405020304" pitchFamily="18" charset="-34"/>
                <a:cs typeface="Angsana New" panose="02020603050405020304" pitchFamily="18" charset="-34"/>
              </a:rPr>
              <a:t>supply chain</a:t>
            </a:r>
            <a:r>
              <a:rPr lang="it-IT" sz="2400" u="sng" dirty="0">
                <a:solidFill>
                  <a:schemeClr val="accent5">
                    <a:lumMod val="75000"/>
                  </a:schemeClr>
                </a:solidFill>
                <a:latin typeface="Angsana New" panose="02020603050405020304" pitchFamily="18" charset="-34"/>
                <a:cs typeface="Angsana New" panose="02020603050405020304" pitchFamily="18" charset="-34"/>
              </a:rPr>
              <a:t>, trasportando la merce da un nodo a un altro della filiera</a:t>
            </a:r>
            <a:r>
              <a:rPr lang="it-IT" sz="2400" dirty="0">
                <a:latin typeface="Angsana New" panose="02020603050405020304" pitchFamily="18" charset="-34"/>
                <a:cs typeface="Angsana New" panose="02020603050405020304" pitchFamily="18" charset="-34"/>
              </a:rPr>
              <a:t>. l’attività del trasportatore deve essere in grado di garantire un alto livello di sicurezza e qualità del servizio (in cui rientra tutto il tema del trasporto a temperatura controllata), in modo tale che il farmaco possa raggiungere la destinazione senza che ne venga compromessa l’integrità.</a:t>
            </a:r>
          </a:p>
          <a:p>
            <a:pPr algn="just"/>
            <a:r>
              <a:rPr lang="it-IT" sz="2400" u="sng" dirty="0">
                <a:solidFill>
                  <a:schemeClr val="accent5">
                    <a:lumMod val="75000"/>
                  </a:schemeClr>
                </a:solidFill>
                <a:latin typeface="Angsana New" panose="02020603050405020304" pitchFamily="18" charset="-34"/>
                <a:cs typeface="Angsana New" panose="02020603050405020304" pitchFamily="18" charset="-34"/>
              </a:rPr>
              <a:t>In Italia, il trasporto dei farmaci avviene quasi esclusivamente su gomma</a:t>
            </a:r>
            <a:r>
              <a:rPr lang="it-IT" sz="2400" dirty="0">
                <a:latin typeface="Angsana New" panose="02020603050405020304" pitchFamily="18" charset="-34"/>
                <a:cs typeface="Angsana New" panose="02020603050405020304" pitchFamily="18" charset="-34"/>
              </a:rPr>
              <a:t>: le uniche eccezioni si hanno per i collegamenti marittimi verso le isole e per le consegne effettuate tramite trasporto aereo (per i prodotti ad elevato valore o urgenti).</a:t>
            </a:r>
          </a:p>
          <a:p>
            <a:pPr algn="just"/>
            <a:r>
              <a:rPr lang="it-IT" sz="2400" u="sng" dirty="0">
                <a:solidFill>
                  <a:schemeClr val="accent5">
                    <a:lumMod val="75000"/>
                  </a:schemeClr>
                </a:solidFill>
                <a:latin typeface="Angsana New" panose="02020603050405020304" pitchFamily="18" charset="-34"/>
                <a:cs typeface="Angsana New" panose="02020603050405020304" pitchFamily="18" charset="-34"/>
              </a:rPr>
              <a:t>Ha caratteristiche diverse a seconda degli attori che collega. </a:t>
            </a:r>
            <a:r>
              <a:rPr lang="it-IT" sz="2400" dirty="0">
                <a:latin typeface="Angsana New" panose="02020603050405020304" pitchFamily="18" charset="-34"/>
                <a:cs typeface="Angsana New" panose="02020603050405020304" pitchFamily="18" charset="-34"/>
              </a:rPr>
              <a:t>Si identifica con “</a:t>
            </a:r>
            <a:r>
              <a:rPr lang="it-IT" sz="2400" b="1" dirty="0">
                <a:latin typeface="Angsana New" panose="02020603050405020304" pitchFamily="18" charset="-34"/>
                <a:cs typeface="Angsana New" panose="02020603050405020304" pitchFamily="18" charset="-34"/>
              </a:rPr>
              <a:t>trasporto primario</a:t>
            </a:r>
            <a:r>
              <a:rPr lang="it-IT" sz="2400" dirty="0">
                <a:latin typeface="Angsana New" panose="02020603050405020304" pitchFamily="18" charset="-34"/>
                <a:cs typeface="Angsana New" panose="02020603050405020304" pitchFamily="18" charset="-34"/>
              </a:rPr>
              <a:t>” i collegamenti diretti dai depositari ai punti di consegna. Questo flusso è realizzato con diversi mezzi: i bilici per raggiungere i grossisti mentre mezzi più piccoli (motrici o furgoni) per i punti di consegna più piccoli come farmacie e ospedali.</a:t>
            </a:r>
          </a:p>
          <a:p>
            <a:endParaRPr lang="it-IT" dirty="0"/>
          </a:p>
        </p:txBody>
      </p:sp>
      <p:pic>
        <p:nvPicPr>
          <p:cNvPr id="4" name="Picture 2" descr="Risultati immagini per making pharmaceuticals milano">
            <a:extLst>
              <a:ext uri="{FF2B5EF4-FFF2-40B4-BE49-F238E27FC236}">
                <a16:creationId xmlns:a16="http://schemas.microsoft.com/office/drawing/2014/main" id="{9CC86663-7FFD-42F3-B26B-BC182D5CDF74}"/>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31201" y="92831"/>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7FEA0698-0CC6-4F9E-AEED-6ED5227D6A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19" y="5936127"/>
            <a:ext cx="1597202" cy="667511"/>
          </a:xfrm>
          <a:prstGeom prst="rect">
            <a:avLst/>
          </a:prstGeom>
        </p:spPr>
      </p:pic>
    </p:spTree>
    <p:extLst>
      <p:ext uri="{BB962C8B-B14F-4D97-AF65-F5344CB8AC3E}">
        <p14:creationId xmlns:p14="http://schemas.microsoft.com/office/powerpoint/2010/main" val="2557596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a:extLst>
              <a:ext uri="{FF2B5EF4-FFF2-40B4-BE49-F238E27FC236}">
                <a16:creationId xmlns:a16="http://schemas.microsoft.com/office/drawing/2014/main" id="{1CEEAF80-076A-45E2-89BC-DB102BA2DAE8}"/>
              </a:ext>
            </a:extLst>
          </p:cNvPr>
          <p:cNvSpPr/>
          <p:nvPr/>
        </p:nvSpPr>
        <p:spPr>
          <a:xfrm>
            <a:off x="1510912" y="2924944"/>
            <a:ext cx="2520280" cy="3933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8" name="Diagramma 7"/>
          <p:cNvGraphicFramePr/>
          <p:nvPr/>
        </p:nvGraphicFramePr>
        <p:xfrm>
          <a:off x="395559" y="420459"/>
          <a:ext cx="5036472" cy="5733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ttangolo 1"/>
          <p:cNvSpPr/>
          <p:nvPr/>
        </p:nvSpPr>
        <p:spPr>
          <a:xfrm>
            <a:off x="8183996" y="51452"/>
            <a:ext cx="2520280" cy="3933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rot="16200000">
            <a:off x="8074456" y="-1476094"/>
            <a:ext cx="984256" cy="3933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8349055" y="3863526"/>
            <a:ext cx="1692000" cy="830997"/>
          </a:xfrm>
          <a:prstGeom prst="rect">
            <a:avLst/>
          </a:prstGeom>
          <a:noFill/>
          <a:ln>
            <a:noFill/>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2400" b="1" dirty="0">
                <a:solidFill>
                  <a:srgbClr val="002060"/>
                </a:solidFill>
                <a:effectLst>
                  <a:outerShdw blurRad="38100" dist="38100" dir="2700000" algn="tl">
                    <a:srgbClr val="000000">
                      <a:alpha val="43137"/>
                    </a:srgbClr>
                  </a:outerShdw>
                </a:effectLst>
                <a:latin typeface="Century Gothic" panose="020B0502020202020204" pitchFamily="34" charset="0"/>
              </a:rPr>
              <a:t>PUNTI </a:t>
            </a:r>
          </a:p>
          <a:p>
            <a:pPr algn="ctr"/>
            <a:r>
              <a:rPr lang="it-IT" sz="2400" b="1" dirty="0">
                <a:solidFill>
                  <a:srgbClr val="002060"/>
                </a:solidFill>
                <a:effectLst>
                  <a:outerShdw blurRad="38100" dist="38100" dir="2700000" algn="tl">
                    <a:srgbClr val="000000">
                      <a:alpha val="43137"/>
                    </a:srgbClr>
                  </a:outerShdw>
                </a:effectLst>
                <a:latin typeface="Century Gothic" panose="020B0502020202020204" pitchFamily="34" charset="0"/>
              </a:rPr>
              <a:t>di FORZA</a:t>
            </a:r>
          </a:p>
        </p:txBody>
      </p:sp>
      <p:sp>
        <p:nvSpPr>
          <p:cNvPr id="5" name="Rettangolo 4"/>
          <p:cNvSpPr/>
          <p:nvPr/>
        </p:nvSpPr>
        <p:spPr>
          <a:xfrm>
            <a:off x="4461246" y="5076881"/>
            <a:ext cx="2002471" cy="400110"/>
          </a:xfrm>
          <a:prstGeom prst="rect">
            <a:avLst/>
          </a:prstGeom>
        </p:spPr>
        <p:txBody>
          <a:bodyPr wrap="none">
            <a:spAutoFit/>
          </a:bodyPr>
          <a:lstStyle/>
          <a:p>
            <a:pPr algn="ctr"/>
            <a:r>
              <a:rPr lang="it-IT" sz="2000" b="1" spc="100" dirty="0">
                <a:ln/>
                <a:solidFill>
                  <a:schemeClr val="tx1">
                    <a:lumMod val="50000"/>
                    <a:lumOff val="50000"/>
                  </a:schemeClr>
                </a:solidFill>
                <a:latin typeface="Bahnschrift" panose="020B0502040204020203" pitchFamily="34" charset="0"/>
                <a:ea typeface="Tahoma" panose="020B0604030504040204" pitchFamily="34" charset="0"/>
                <a:cs typeface="Tahoma" panose="020B0604030504040204" pitchFamily="34" charset="0"/>
              </a:rPr>
              <a:t>FORMAZIONE</a:t>
            </a:r>
          </a:p>
        </p:txBody>
      </p:sp>
      <p:sp>
        <p:nvSpPr>
          <p:cNvPr id="17" name="Rettangolo 16"/>
          <p:cNvSpPr/>
          <p:nvPr/>
        </p:nvSpPr>
        <p:spPr>
          <a:xfrm>
            <a:off x="6114675" y="4538849"/>
            <a:ext cx="2297424" cy="400110"/>
          </a:xfrm>
          <a:prstGeom prst="rect">
            <a:avLst/>
          </a:prstGeom>
        </p:spPr>
        <p:txBody>
          <a:bodyPr wrap="none">
            <a:spAutoFit/>
          </a:bodyPr>
          <a:lstStyle/>
          <a:p>
            <a:r>
              <a:rPr lang="it-IT" sz="2000" b="1" spc="100" dirty="0">
                <a:ln/>
                <a:solidFill>
                  <a:schemeClr val="tx1">
                    <a:lumMod val="50000"/>
                    <a:lumOff val="50000"/>
                  </a:schemeClr>
                </a:solidFill>
                <a:latin typeface="Bahnschrift" panose="020B0502040204020203" pitchFamily="34" charset="0"/>
                <a:ea typeface="Tahoma" panose="020B0604030504040204" pitchFamily="34" charset="0"/>
                <a:cs typeface="Tahoma" panose="020B0604030504040204" pitchFamily="34" charset="0"/>
              </a:rPr>
              <a:t>COOPERAZIONE</a:t>
            </a:r>
          </a:p>
        </p:txBody>
      </p:sp>
      <p:sp>
        <p:nvSpPr>
          <p:cNvPr id="18" name="Rettangolo 17"/>
          <p:cNvSpPr/>
          <p:nvPr/>
        </p:nvSpPr>
        <p:spPr>
          <a:xfrm>
            <a:off x="7276633" y="4980592"/>
            <a:ext cx="2127505" cy="400110"/>
          </a:xfrm>
          <a:prstGeom prst="rect">
            <a:avLst/>
          </a:prstGeom>
        </p:spPr>
        <p:txBody>
          <a:bodyPr wrap="none">
            <a:spAutoFit/>
          </a:bodyPr>
          <a:lstStyle/>
          <a:p>
            <a:r>
              <a:rPr lang="it-IT" sz="2000" b="1" spc="100" dirty="0">
                <a:ln/>
                <a:solidFill>
                  <a:schemeClr val="tx1">
                    <a:lumMod val="50000"/>
                    <a:lumOff val="50000"/>
                  </a:schemeClr>
                </a:solidFill>
                <a:latin typeface="Bahnschrift" panose="020B0502040204020203" pitchFamily="34" charset="0"/>
                <a:ea typeface="Tahoma" panose="020B0604030504040204" pitchFamily="34" charset="0"/>
                <a:cs typeface="Tahoma" panose="020B0604030504040204" pitchFamily="34" charset="0"/>
              </a:rPr>
              <a:t>INNOVAZIONE</a:t>
            </a:r>
          </a:p>
        </p:txBody>
      </p:sp>
      <p:cxnSp>
        <p:nvCxnSpPr>
          <p:cNvPr id="32" name="Connettore 4 31"/>
          <p:cNvCxnSpPr>
            <a:cxnSpLocks/>
          </p:cNvCxnSpPr>
          <p:nvPr/>
        </p:nvCxnSpPr>
        <p:spPr>
          <a:xfrm>
            <a:off x="4787993" y="5439236"/>
            <a:ext cx="479198" cy="433197"/>
          </a:xfrm>
          <a:prstGeom prst="bentConnector3">
            <a:avLst/>
          </a:prstGeom>
          <a:ln>
            <a:solidFill>
              <a:srgbClr val="002060"/>
            </a:solidFill>
          </a:ln>
        </p:spPr>
        <p:style>
          <a:lnRef idx="1">
            <a:schemeClr val="accent2"/>
          </a:lnRef>
          <a:fillRef idx="0">
            <a:schemeClr val="accent2"/>
          </a:fillRef>
          <a:effectRef idx="0">
            <a:schemeClr val="accent2"/>
          </a:effectRef>
          <a:fontRef idx="minor">
            <a:schemeClr val="tx1"/>
          </a:fontRef>
        </p:style>
      </p:cxnSp>
      <p:graphicFrame>
        <p:nvGraphicFramePr>
          <p:cNvPr id="28" name="Diagramma 27"/>
          <p:cNvGraphicFramePr/>
          <p:nvPr/>
        </p:nvGraphicFramePr>
        <p:xfrm>
          <a:off x="5146073" y="5476991"/>
          <a:ext cx="2198039" cy="6883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33" name="Connettore 4 32"/>
          <p:cNvCxnSpPr/>
          <p:nvPr/>
        </p:nvCxnSpPr>
        <p:spPr>
          <a:xfrm>
            <a:off x="5682232" y="4653168"/>
            <a:ext cx="413768" cy="288000"/>
          </a:xfrm>
          <a:prstGeom prst="bentConnector3">
            <a:avLst/>
          </a:prstGeom>
          <a:ln>
            <a:solidFill>
              <a:srgbClr val="002060"/>
            </a:solidFill>
          </a:ln>
        </p:spPr>
        <p:style>
          <a:lnRef idx="1">
            <a:schemeClr val="accent2"/>
          </a:lnRef>
          <a:fillRef idx="0">
            <a:schemeClr val="accent2"/>
          </a:fillRef>
          <a:effectRef idx="0">
            <a:schemeClr val="accent2"/>
          </a:effectRef>
          <a:fontRef idx="minor">
            <a:schemeClr val="tx1"/>
          </a:fontRef>
        </p:style>
      </p:cxnSp>
      <p:cxnSp>
        <p:nvCxnSpPr>
          <p:cNvPr id="38" name="Connettore 4 37"/>
          <p:cNvCxnSpPr>
            <a:cxnSpLocks/>
          </p:cNvCxnSpPr>
          <p:nvPr/>
        </p:nvCxnSpPr>
        <p:spPr>
          <a:xfrm rot="10800000" flipV="1">
            <a:off x="7344111" y="5752719"/>
            <a:ext cx="479844" cy="263884"/>
          </a:xfrm>
          <a:prstGeom prst="bentConnector3">
            <a:avLst/>
          </a:prstGeom>
          <a:ln>
            <a:solidFill>
              <a:srgbClr val="002060"/>
            </a:solidFill>
          </a:ln>
        </p:spPr>
        <p:style>
          <a:lnRef idx="1">
            <a:schemeClr val="accent4"/>
          </a:lnRef>
          <a:fillRef idx="0">
            <a:schemeClr val="accent4"/>
          </a:fillRef>
          <a:effectRef idx="0">
            <a:schemeClr val="accent4"/>
          </a:effectRef>
          <a:fontRef idx="minor">
            <a:schemeClr val="tx1"/>
          </a:fontRef>
        </p:style>
      </p:cxnSp>
      <p:cxnSp>
        <p:nvCxnSpPr>
          <p:cNvPr id="35" name="Connettore 4 34"/>
          <p:cNvCxnSpPr/>
          <p:nvPr/>
        </p:nvCxnSpPr>
        <p:spPr>
          <a:xfrm>
            <a:off x="7608208" y="5422336"/>
            <a:ext cx="360000" cy="326777"/>
          </a:xfrm>
          <a:prstGeom prst="bentConnector3">
            <a:avLst>
              <a:gd name="adj1" fmla="val 31859"/>
            </a:avLst>
          </a:prstGeom>
          <a:ln>
            <a:solidFill>
              <a:srgbClr val="002060"/>
            </a:solidFill>
          </a:ln>
        </p:spPr>
        <p:style>
          <a:lnRef idx="1">
            <a:schemeClr val="accent2"/>
          </a:lnRef>
          <a:fillRef idx="0">
            <a:schemeClr val="accent2"/>
          </a:fillRef>
          <a:effectRef idx="0">
            <a:schemeClr val="accent2"/>
          </a:effectRef>
          <a:fontRef idx="minor">
            <a:schemeClr val="tx1"/>
          </a:fontRef>
        </p:style>
      </p:cxnSp>
      <p:cxnSp>
        <p:nvCxnSpPr>
          <p:cNvPr id="36" name="Connettore 4 35"/>
          <p:cNvCxnSpPr/>
          <p:nvPr/>
        </p:nvCxnSpPr>
        <p:spPr>
          <a:xfrm rot="10800000" flipV="1">
            <a:off x="5303913" y="4938959"/>
            <a:ext cx="576062" cy="212162"/>
          </a:xfrm>
          <a:prstGeom prst="bentConnector3">
            <a:avLst/>
          </a:prstGeom>
          <a:ln>
            <a:solidFill>
              <a:srgbClr val="002060"/>
            </a:solidFill>
          </a:ln>
        </p:spPr>
        <p:style>
          <a:lnRef idx="1">
            <a:schemeClr val="accent4"/>
          </a:lnRef>
          <a:fillRef idx="0">
            <a:schemeClr val="accent4"/>
          </a:fillRef>
          <a:effectRef idx="0">
            <a:schemeClr val="accent4"/>
          </a:effectRef>
          <a:fontRef idx="minor">
            <a:schemeClr val="tx1"/>
          </a:fontRef>
        </p:style>
      </p:cxnSp>
      <p:cxnSp>
        <p:nvCxnSpPr>
          <p:cNvPr id="49" name="Connettore 4 48"/>
          <p:cNvCxnSpPr/>
          <p:nvPr/>
        </p:nvCxnSpPr>
        <p:spPr>
          <a:xfrm>
            <a:off x="8349055" y="4783943"/>
            <a:ext cx="435058" cy="241688"/>
          </a:xfrm>
          <a:prstGeom prst="bentConnector3">
            <a:avLst/>
          </a:prstGeom>
          <a:ln>
            <a:solidFill>
              <a:srgbClr val="002060"/>
            </a:solidFill>
          </a:ln>
        </p:spPr>
        <p:style>
          <a:lnRef idx="1">
            <a:schemeClr val="accent4"/>
          </a:lnRef>
          <a:fillRef idx="0">
            <a:schemeClr val="accent4"/>
          </a:fillRef>
          <a:effectRef idx="0">
            <a:schemeClr val="accent4"/>
          </a:effectRef>
          <a:fontRef idx="minor">
            <a:schemeClr val="tx1"/>
          </a:fontRef>
        </p:style>
      </p:cxnSp>
      <p:graphicFrame>
        <p:nvGraphicFramePr>
          <p:cNvPr id="24" name="Diagramma 23">
            <a:extLst>
              <a:ext uri="{FF2B5EF4-FFF2-40B4-BE49-F238E27FC236}">
                <a16:creationId xmlns:a16="http://schemas.microsoft.com/office/drawing/2014/main" id="{7293503D-4357-454A-8D96-B315BBF324C1}"/>
              </a:ext>
            </a:extLst>
          </p:cNvPr>
          <p:cNvGraphicFramePr/>
          <p:nvPr>
            <p:extLst>
              <p:ext uri="{D42A27DB-BD31-4B8C-83A1-F6EECF244321}">
                <p14:modId xmlns:p14="http://schemas.microsoft.com/office/powerpoint/2010/main" val="3220794807"/>
              </p:ext>
            </p:extLst>
          </p:nvPr>
        </p:nvGraphicFramePr>
        <p:xfrm>
          <a:off x="5335786" y="591872"/>
          <a:ext cx="5080694" cy="262110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1" name="Diagramma 20"/>
          <p:cNvGraphicFramePr/>
          <p:nvPr/>
        </p:nvGraphicFramePr>
        <p:xfrm>
          <a:off x="5519936" y="4044216"/>
          <a:ext cx="2304020" cy="54093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0" name="Diagramma 19"/>
          <p:cNvGraphicFramePr/>
          <p:nvPr/>
        </p:nvGraphicFramePr>
        <p:xfrm>
          <a:off x="7960498" y="5373217"/>
          <a:ext cx="2023934" cy="826711"/>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25" name="Rettangolo 24">
            <a:extLst>
              <a:ext uri="{FF2B5EF4-FFF2-40B4-BE49-F238E27FC236}">
                <a16:creationId xmlns:a16="http://schemas.microsoft.com/office/drawing/2014/main" id="{8BED2972-C076-4FE2-8346-798A8F3B2AD8}"/>
              </a:ext>
            </a:extLst>
          </p:cNvPr>
          <p:cNvSpPr/>
          <p:nvPr/>
        </p:nvSpPr>
        <p:spPr>
          <a:xfrm>
            <a:off x="983432" y="262775"/>
            <a:ext cx="9217024" cy="60486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6" name="Immagine 2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pic>
        <p:nvPicPr>
          <p:cNvPr id="27" name="Picture 2" descr="Risultati immagini per making pharmaceuticals milano">
            <a:extLst>
              <a:ext uri="{FF2B5EF4-FFF2-40B4-BE49-F238E27FC236}">
                <a16:creationId xmlns:a16="http://schemas.microsoft.com/office/drawing/2014/main" id="{5DEBDE57-FA16-4EDD-94A5-81170851109E}"/>
              </a:ext>
            </a:extLst>
          </p:cNvPr>
          <p:cNvPicPr>
            <a:picLocks noGrp="1" noChangeAspect="1" noChangeArrowheads="1"/>
          </p:cNvPicPr>
          <p:nvPr>
            <p:ph idx="1"/>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25965" y="96540"/>
            <a:ext cx="1374455" cy="62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532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9153A5A-7448-4A44-904A-BEE6E465765C}"/>
              </a:ext>
            </a:extLst>
          </p:cNvPr>
          <p:cNvSpPr>
            <a:spLocks noGrp="1"/>
          </p:cNvSpPr>
          <p:nvPr>
            <p:ph idx="1"/>
          </p:nvPr>
        </p:nvSpPr>
        <p:spPr>
          <a:xfrm>
            <a:off x="779424" y="855259"/>
            <a:ext cx="10819453" cy="3226087"/>
          </a:xfrm>
        </p:spPr>
        <p:txBody>
          <a:bodyPr>
            <a:normAutofit/>
          </a:bodyPr>
          <a:lstStyle/>
          <a:p>
            <a:pPr marL="0" indent="0" algn="just">
              <a:lnSpc>
                <a:spcPct val="100000"/>
              </a:lnSpc>
              <a:spcBef>
                <a:spcPts val="0"/>
              </a:spcBef>
              <a:buNone/>
            </a:pPr>
            <a:r>
              <a:rPr lang="it-IT" sz="1400" b="1" dirty="0">
                <a:solidFill>
                  <a:schemeClr val="accent5">
                    <a:lumMod val="75000"/>
                  </a:schemeClr>
                </a:solidFill>
                <a:latin typeface="Garamond" panose="02020404030301010803" pitchFamily="18" charset="0"/>
                <a:cs typeface="Angsana New" panose="02020603050405020304" pitchFamily="18" charset="-34"/>
              </a:rPr>
              <a:t>Il mix dei range di temperatura richiesti cambierà nel futuro, con peso crescente del range 2-8</a:t>
            </a:r>
            <a:r>
              <a:rPr lang="it-IT" sz="1400" dirty="0">
                <a:solidFill>
                  <a:schemeClr val="accent5">
                    <a:lumMod val="75000"/>
                  </a:schemeClr>
                </a:solidFill>
                <a:latin typeface="Garamond" panose="02020404030301010803" pitchFamily="18" charset="0"/>
                <a:cs typeface="Angsana New" panose="02020603050405020304" pitchFamily="18" charset="-34"/>
              </a:rPr>
              <a:t>°</a:t>
            </a:r>
          </a:p>
          <a:p>
            <a:pPr marL="0" indent="0" algn="just">
              <a:lnSpc>
                <a:spcPct val="100000"/>
              </a:lnSpc>
              <a:spcBef>
                <a:spcPts val="0"/>
              </a:spcBef>
              <a:buNone/>
            </a:pPr>
            <a:r>
              <a:rPr lang="it-IT" sz="1400" i="1" dirty="0">
                <a:latin typeface="Garamond" panose="02020404030301010803" pitchFamily="18" charset="0"/>
                <a:cs typeface="Angsana New" panose="02020603050405020304" pitchFamily="18" charset="-34"/>
              </a:rPr>
              <a:t>«</a:t>
            </a:r>
            <a:r>
              <a:rPr lang="it-IT" sz="1400" dirty="0">
                <a:latin typeface="Garamond" panose="02020404030301010803" pitchFamily="18" charset="0"/>
                <a:cs typeface="Angsana New" panose="02020603050405020304" pitchFamily="18" charset="-34"/>
              </a:rPr>
              <a:t>I nuovi prodotti farmaceutici, innovativi e ad alto valore, richiederanno sempre più frequentemente un’attenzione particolare lungo tutte le fasi della filiera»</a:t>
            </a:r>
          </a:p>
          <a:p>
            <a:pPr marL="0" indent="0" algn="just">
              <a:lnSpc>
                <a:spcPct val="100000"/>
              </a:lnSpc>
              <a:spcBef>
                <a:spcPts val="0"/>
              </a:spcBef>
              <a:buNone/>
            </a:pPr>
            <a:r>
              <a:rPr lang="it-IT" sz="1400" b="1" dirty="0">
                <a:solidFill>
                  <a:schemeClr val="accent5">
                    <a:lumMod val="75000"/>
                  </a:schemeClr>
                </a:solidFill>
                <a:latin typeface="Garamond" panose="02020404030301010803" pitchFamily="18" charset="0"/>
              </a:rPr>
              <a:t>Il canale ospedaliero si sta differenziando sempre di più dal canale delle farmacie</a:t>
            </a:r>
          </a:p>
          <a:p>
            <a:pPr marL="0" indent="0" algn="just">
              <a:lnSpc>
                <a:spcPct val="100000"/>
              </a:lnSpc>
              <a:spcBef>
                <a:spcPts val="0"/>
              </a:spcBef>
              <a:buNone/>
            </a:pPr>
            <a:r>
              <a:rPr lang="it-IT" sz="1400" dirty="0">
                <a:latin typeface="Garamond" panose="02020404030301010803" pitchFamily="18" charset="0"/>
              </a:rPr>
              <a:t>I prodotti destinati al canale ospedaliero sono tipicamente caratterizzati da alta densità di valore e condizioni di trasporto più stringenti (2-8°,se non sotto zero).</a:t>
            </a:r>
          </a:p>
          <a:p>
            <a:pPr marL="0" indent="0" algn="just">
              <a:lnSpc>
                <a:spcPct val="100000"/>
              </a:lnSpc>
              <a:spcBef>
                <a:spcPts val="0"/>
              </a:spcBef>
              <a:buNone/>
            </a:pPr>
            <a:r>
              <a:rPr lang="it-IT" sz="1400" b="1" dirty="0">
                <a:solidFill>
                  <a:schemeClr val="accent5">
                    <a:lumMod val="75000"/>
                  </a:schemeClr>
                </a:solidFill>
                <a:latin typeface="Garamond" panose="02020404030301010803" pitchFamily="18" charset="0"/>
                <a:cs typeface="Angsana New" panose="02020603050405020304" pitchFamily="18" charset="-34"/>
              </a:rPr>
              <a:t>La garanzia del rispetto della temperatura è fondamentale. Esiste un tema fondamentale di visibilità e controllo delle temperature</a:t>
            </a:r>
            <a:endParaRPr lang="it-IT" sz="1400" dirty="0">
              <a:solidFill>
                <a:schemeClr val="accent5">
                  <a:lumMod val="75000"/>
                </a:schemeClr>
              </a:solidFill>
              <a:latin typeface="Garamond" panose="02020404030301010803" pitchFamily="18" charset="0"/>
              <a:cs typeface="Angsana New" panose="02020603050405020304" pitchFamily="18" charset="-34"/>
            </a:endParaRPr>
          </a:p>
          <a:p>
            <a:pPr marL="0" indent="0" algn="just">
              <a:lnSpc>
                <a:spcPct val="100000"/>
              </a:lnSpc>
              <a:spcBef>
                <a:spcPts val="0"/>
              </a:spcBef>
              <a:buNone/>
            </a:pPr>
            <a:r>
              <a:rPr lang="it-IT" sz="1400" dirty="0">
                <a:latin typeface="Garamond" panose="02020404030301010803" pitchFamily="18" charset="0"/>
                <a:cs typeface="Angsana New" panose="02020603050405020304" pitchFamily="18" charset="-34"/>
              </a:rPr>
              <a:t>«Il respingimento/perdita di una spedizione dovuta al mancato rispetto delle temperature vale molto più del costo logistico della spedizione»</a:t>
            </a:r>
          </a:p>
          <a:p>
            <a:pPr marL="0" indent="0" algn="just">
              <a:lnSpc>
                <a:spcPct val="100000"/>
              </a:lnSpc>
              <a:spcBef>
                <a:spcPts val="0"/>
              </a:spcBef>
              <a:buNone/>
            </a:pPr>
            <a:r>
              <a:rPr lang="it-IT" sz="1400" b="1" dirty="0">
                <a:solidFill>
                  <a:schemeClr val="accent5">
                    <a:lumMod val="75000"/>
                  </a:schemeClr>
                </a:solidFill>
                <a:latin typeface="Garamond" panose="02020404030301010803" pitchFamily="18" charset="0"/>
                <a:cs typeface="Calibri" panose="020F0502020204030204" pitchFamily="34" charset="0"/>
              </a:rPr>
              <a:t>Altro fattore di distinzione del trasporto nel settore farmaceutico è stato quello inerente alla dotazione di sistemi di </a:t>
            </a:r>
            <a:r>
              <a:rPr lang="it-IT" sz="1400" b="1" i="1" dirty="0">
                <a:solidFill>
                  <a:schemeClr val="accent5">
                    <a:lumMod val="75000"/>
                  </a:schemeClr>
                </a:solidFill>
                <a:latin typeface="Garamond" panose="02020404030301010803" pitchFamily="18" charset="0"/>
                <a:cs typeface="Calibri" panose="020F0502020204030204" pitchFamily="34" charset="0"/>
              </a:rPr>
              <a:t>tracking </a:t>
            </a:r>
            <a:r>
              <a:rPr lang="it-IT" sz="1400" dirty="0">
                <a:latin typeface="Garamond" panose="02020404030301010803" pitchFamily="18" charset="0"/>
                <a:cs typeface="Calibri" panose="020F0502020204030204" pitchFamily="34" charset="0"/>
              </a:rPr>
              <a:t>della merce in tempo reale al fine di permettere il monitoraggio dello spostamento dei prodotti da parte dell’operatore logistico ma anche da parte dell’impresa farmaceutica mandante</a:t>
            </a:r>
          </a:p>
        </p:txBody>
      </p:sp>
      <p:pic>
        <p:nvPicPr>
          <p:cNvPr id="6" name="Segnaposto contenuto 3">
            <a:extLst>
              <a:ext uri="{FF2B5EF4-FFF2-40B4-BE49-F238E27FC236}">
                <a16:creationId xmlns:a16="http://schemas.microsoft.com/office/drawing/2014/main" id="{28F8F859-6A07-4582-86F3-13191C2A5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8402" y="3421418"/>
            <a:ext cx="4917055" cy="3081356"/>
          </a:xfrm>
          <a:prstGeom prst="rect">
            <a:avLst/>
          </a:prstGeom>
          <a:ln>
            <a:no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7E6D29CE-1EA3-40EA-94C3-A5CDFE926589}"/>
              </a:ext>
            </a:extLst>
          </p:cNvPr>
          <p:cNvSpPr txBox="1"/>
          <p:nvPr/>
        </p:nvSpPr>
        <p:spPr>
          <a:xfrm>
            <a:off x="2479599" y="315972"/>
            <a:ext cx="5977919" cy="400110"/>
          </a:xfrm>
          <a:prstGeom prst="rect">
            <a:avLst/>
          </a:prstGeom>
          <a:noFill/>
        </p:spPr>
        <p:txBody>
          <a:bodyPr wrap="none" rtlCol="0">
            <a:spAutoFit/>
          </a:bodyPr>
          <a:lstStyle/>
          <a:p>
            <a:r>
              <a:rPr lang="it-IT" sz="2000" b="1" dirty="0">
                <a:ln/>
                <a:solidFill>
                  <a:schemeClr val="accent5">
                    <a:lumMod val="50000"/>
                  </a:schemeClr>
                </a:solidFill>
                <a:latin typeface="Century Gothic" panose="020B0502020202020204" pitchFamily="34" charset="0"/>
                <a:ea typeface="+mj-ea"/>
                <a:cs typeface="+mj-cs"/>
              </a:rPr>
              <a:t>TRASPORTO: un servizio sempre più complesso </a:t>
            </a:r>
          </a:p>
        </p:txBody>
      </p:sp>
      <p:pic>
        <p:nvPicPr>
          <p:cNvPr id="5" name="Picture 2" descr="Risultati immagini per making pharmaceuticals milano">
            <a:extLst>
              <a:ext uri="{FF2B5EF4-FFF2-40B4-BE49-F238E27FC236}">
                <a16:creationId xmlns:a16="http://schemas.microsoft.com/office/drawing/2014/main" id="{9CC86663-7FFD-42F3-B26B-BC182D5CDF7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31201" y="92831"/>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7FEA0698-0CC6-4F9E-AEED-6ED5227D6A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605" y="5842845"/>
            <a:ext cx="1597202" cy="667511"/>
          </a:xfrm>
          <a:prstGeom prst="rect">
            <a:avLst/>
          </a:prstGeom>
        </p:spPr>
      </p:pic>
    </p:spTree>
    <p:extLst>
      <p:ext uri="{BB962C8B-B14F-4D97-AF65-F5344CB8AC3E}">
        <p14:creationId xmlns:p14="http://schemas.microsoft.com/office/powerpoint/2010/main" val="1341682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2EAEDC3-3D0C-4C3A-8945-873B35979FC2}"/>
              </a:ext>
            </a:extLst>
          </p:cNvPr>
          <p:cNvSpPr/>
          <p:nvPr/>
        </p:nvSpPr>
        <p:spPr>
          <a:xfrm>
            <a:off x="3617841" y="424832"/>
            <a:ext cx="3639138" cy="400110"/>
          </a:xfrm>
          <a:prstGeom prst="rect">
            <a:avLst/>
          </a:prstGeom>
        </p:spPr>
        <p:txBody>
          <a:bodyPr wrap="none">
            <a:spAutoFit/>
          </a:bodyPr>
          <a:lstStyle/>
          <a:p>
            <a:r>
              <a:rPr lang="en-US" altLang="ko-KR" sz="2000" b="1" dirty="0">
                <a:ln/>
                <a:solidFill>
                  <a:schemeClr val="accent5">
                    <a:lumMod val="50000"/>
                  </a:schemeClr>
                </a:solidFill>
                <a:latin typeface="Century Gothic" panose="020B0502020202020204" pitchFamily="34" charset="0"/>
                <a:ea typeface="+mj-ea"/>
                <a:cs typeface="+mj-cs"/>
              </a:rPr>
              <a:t>TRASPORTO FARMACEUTICO</a:t>
            </a:r>
            <a:endParaRPr lang="ko-KR" altLang="en-US" sz="2000" b="1" dirty="0">
              <a:ln/>
              <a:solidFill>
                <a:schemeClr val="accent5">
                  <a:lumMod val="50000"/>
                </a:schemeClr>
              </a:solidFill>
              <a:latin typeface="Century Gothic" panose="020B0502020202020204" pitchFamily="34" charset="0"/>
              <a:ea typeface="+mj-ea"/>
              <a:cs typeface="+mj-cs"/>
            </a:endParaRPr>
          </a:p>
        </p:txBody>
      </p:sp>
      <p:graphicFrame>
        <p:nvGraphicFramePr>
          <p:cNvPr id="2" name="Diagramma 1">
            <a:extLst>
              <a:ext uri="{FF2B5EF4-FFF2-40B4-BE49-F238E27FC236}">
                <a16:creationId xmlns:a16="http://schemas.microsoft.com/office/drawing/2014/main" id="{68271FA9-0469-4BB3-B227-5100428D30E3}"/>
              </a:ext>
            </a:extLst>
          </p:cNvPr>
          <p:cNvGraphicFramePr/>
          <p:nvPr>
            <p:extLst>
              <p:ext uri="{D42A27DB-BD31-4B8C-83A1-F6EECF244321}">
                <p14:modId xmlns:p14="http://schemas.microsoft.com/office/powerpoint/2010/main" val="3670463958"/>
              </p:ext>
            </p:extLst>
          </p:nvPr>
        </p:nvGraphicFramePr>
        <p:xfrm>
          <a:off x="1995446" y="1873946"/>
          <a:ext cx="7906076" cy="385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ttangolo 2">
            <a:extLst>
              <a:ext uri="{FF2B5EF4-FFF2-40B4-BE49-F238E27FC236}">
                <a16:creationId xmlns:a16="http://schemas.microsoft.com/office/drawing/2014/main" id="{63FA1A46-EDF8-46C6-8AA0-F0FC3682E27C}"/>
              </a:ext>
            </a:extLst>
          </p:cNvPr>
          <p:cNvSpPr/>
          <p:nvPr/>
        </p:nvSpPr>
        <p:spPr>
          <a:xfrm>
            <a:off x="772886" y="1012236"/>
            <a:ext cx="9307276" cy="830997"/>
          </a:xfrm>
          <a:prstGeom prst="rect">
            <a:avLst/>
          </a:prstGeom>
        </p:spPr>
        <p:txBody>
          <a:bodyPr wrap="square">
            <a:spAutoFit/>
          </a:bodyPr>
          <a:lstStyle/>
          <a:p>
            <a:pPr algn="just"/>
            <a:r>
              <a:rPr lang="it-IT" sz="1600" dirty="0">
                <a:latin typeface="Garamond" panose="02020404030301010803" pitchFamily="18" charset="0"/>
                <a:ea typeface="Calibri" panose="020F0502020204030204" pitchFamily="34" charset="0"/>
                <a:cs typeface="Times New Roman" panose="02020603050405020304" pitchFamily="18" charset="0"/>
              </a:rPr>
              <a:t>Il mercato degli operatori specializzati nel trasporto primario dei farmaci, ovvero dal depositario ai grossisti o ai </a:t>
            </a:r>
            <a:r>
              <a:rPr lang="it-IT" sz="1600" i="1" dirty="0" err="1">
                <a:latin typeface="Garamond" panose="02020404030301010803" pitchFamily="18" charset="0"/>
                <a:ea typeface="Calibri" panose="020F0502020204030204" pitchFamily="34" charset="0"/>
                <a:cs typeface="Times New Roman" panose="02020603050405020304" pitchFamily="18" charset="0"/>
              </a:rPr>
              <a:t>transit</a:t>
            </a:r>
            <a:r>
              <a:rPr lang="it-IT" sz="1600" i="1" dirty="0">
                <a:latin typeface="Garamond" panose="02020404030301010803" pitchFamily="18" charset="0"/>
                <a:ea typeface="Calibri" panose="020F0502020204030204" pitchFamily="34" charset="0"/>
                <a:cs typeface="Times New Roman" panose="02020603050405020304" pitchFamily="18" charset="0"/>
              </a:rPr>
              <a:t> point</a:t>
            </a:r>
            <a:r>
              <a:rPr lang="it-IT" sz="1600" dirty="0">
                <a:latin typeface="Garamond" panose="02020404030301010803" pitchFamily="18" charset="0"/>
                <a:ea typeface="Calibri" panose="020F0502020204030204" pitchFamily="34" charset="0"/>
                <a:cs typeface="Times New Roman" panose="02020603050405020304" pitchFamily="18" charset="0"/>
              </a:rPr>
              <a:t> dei corrispondenti regionali, ha registrato una progressiva concentrazione negli ultimi anni. </a:t>
            </a:r>
          </a:p>
          <a:p>
            <a:pPr algn="just"/>
            <a:r>
              <a:rPr lang="it-IT" sz="1600" dirty="0">
                <a:latin typeface="Garamond" panose="02020404030301010803" pitchFamily="18" charset="0"/>
                <a:ea typeface="Calibri" panose="020F0502020204030204" pitchFamily="34" charset="0"/>
                <a:cs typeface="Times New Roman" panose="02020603050405020304" pitchFamily="18" charset="0"/>
              </a:rPr>
              <a:t>Negli ultimi 10 anni si sono registrate circa una trentina di fallimenti in questo settore</a:t>
            </a:r>
            <a:endParaRPr lang="it-IT" sz="1600" dirty="0">
              <a:latin typeface="Garamond" panose="02020404030301010803" pitchFamily="18" charset="0"/>
            </a:endParaRPr>
          </a:p>
        </p:txBody>
      </p:sp>
      <p:pic>
        <p:nvPicPr>
          <p:cNvPr id="7" name="Immagine 6">
            <a:extLst>
              <a:ext uri="{FF2B5EF4-FFF2-40B4-BE49-F238E27FC236}">
                <a16:creationId xmlns:a16="http://schemas.microsoft.com/office/drawing/2014/main" id="{7FEA0698-0CC6-4F9E-AEED-6ED5227D6A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919" y="5936127"/>
            <a:ext cx="1597202" cy="667511"/>
          </a:xfrm>
          <a:prstGeom prst="rect">
            <a:avLst/>
          </a:prstGeom>
        </p:spPr>
      </p:pic>
      <p:pic>
        <p:nvPicPr>
          <p:cNvPr id="10" name="Picture 2" descr="Risultati immagini per making pharmaceuticals milano">
            <a:extLst>
              <a:ext uri="{FF2B5EF4-FFF2-40B4-BE49-F238E27FC236}">
                <a16:creationId xmlns:a16="http://schemas.microsoft.com/office/drawing/2014/main" id="{9CC86663-7FFD-42F3-B26B-BC182D5CDF7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31201" y="92831"/>
            <a:ext cx="1374455" cy="62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09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2" name="Diagramma 1">
            <a:extLst>
              <a:ext uri="{FF2B5EF4-FFF2-40B4-BE49-F238E27FC236}">
                <a16:creationId xmlns:a16="http://schemas.microsoft.com/office/drawing/2014/main" id="{586A81B7-8526-4879-893D-B75031049734}"/>
              </a:ext>
            </a:extLst>
          </p:cNvPr>
          <p:cNvGraphicFramePr/>
          <p:nvPr>
            <p:extLst>
              <p:ext uri="{D42A27DB-BD31-4B8C-83A1-F6EECF244321}">
                <p14:modId xmlns:p14="http://schemas.microsoft.com/office/powerpoint/2010/main" val="1587465522"/>
              </p:ext>
            </p:extLst>
          </p:nvPr>
        </p:nvGraphicFramePr>
        <p:xfrm>
          <a:off x="2199741" y="1417433"/>
          <a:ext cx="2985113" cy="31969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magine 8">
            <a:extLst>
              <a:ext uri="{FF2B5EF4-FFF2-40B4-BE49-F238E27FC236}">
                <a16:creationId xmlns:a16="http://schemas.microsoft.com/office/drawing/2014/main" id="{20679DC6-547B-4199-B503-51EC8B39350C}"/>
              </a:ext>
            </a:extLst>
          </p:cNvPr>
          <p:cNvPicPr>
            <a:picLocks noChangeAspect="1"/>
          </p:cNvPicPr>
          <p:nvPr/>
        </p:nvPicPr>
        <p:blipFill>
          <a:blip r:embed="rId7"/>
          <a:stretch>
            <a:fillRect/>
          </a:stretch>
        </p:blipFill>
        <p:spPr>
          <a:xfrm>
            <a:off x="5776811" y="1286005"/>
            <a:ext cx="4988164" cy="3459762"/>
          </a:xfrm>
          <a:prstGeom prst="rect">
            <a:avLst/>
          </a:prstGeom>
          <a:ln>
            <a:noFill/>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BB8D528F-6701-47FD-8638-F2F1FE92DD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094" y="6036788"/>
            <a:ext cx="1678143" cy="701338"/>
          </a:xfrm>
          <a:prstGeom prst="rect">
            <a:avLst/>
          </a:prstGeom>
        </p:spPr>
      </p:pic>
      <p:sp>
        <p:nvSpPr>
          <p:cNvPr id="3" name="CasellaDiTesto 2">
            <a:extLst>
              <a:ext uri="{FF2B5EF4-FFF2-40B4-BE49-F238E27FC236}">
                <a16:creationId xmlns:a16="http://schemas.microsoft.com/office/drawing/2014/main" id="{B0BB3985-3A96-4609-B1D4-F212A32C4670}"/>
              </a:ext>
            </a:extLst>
          </p:cNvPr>
          <p:cNvSpPr txBox="1"/>
          <p:nvPr/>
        </p:nvSpPr>
        <p:spPr>
          <a:xfrm>
            <a:off x="1100284" y="4914442"/>
            <a:ext cx="5878532" cy="584775"/>
          </a:xfrm>
          <a:prstGeom prst="rect">
            <a:avLst/>
          </a:prstGeom>
          <a:noFill/>
        </p:spPr>
        <p:txBody>
          <a:bodyPr wrap="none" rtlCol="0">
            <a:spAutoFit/>
          </a:bodyPr>
          <a:lstStyle/>
          <a:p>
            <a:pPr marL="285750" indent="-285750">
              <a:buFont typeface="Arial" panose="020B0604020202020204" pitchFamily="34" charset="0"/>
              <a:buChar char="•"/>
            </a:pPr>
            <a:r>
              <a:rPr lang="it-IT" sz="1600" dirty="0">
                <a:solidFill>
                  <a:srgbClr val="002060"/>
                </a:solidFill>
                <a:latin typeface="Century Gothic" panose="020B0502020202020204" pitchFamily="34" charset="0"/>
              </a:rPr>
              <a:t>Ultimo incontro gruppo farmaceutico 19 settembre</a:t>
            </a:r>
          </a:p>
          <a:p>
            <a:pPr marL="285750" indent="-285750">
              <a:buFont typeface="Arial" panose="020B0604020202020204" pitchFamily="34" charset="0"/>
              <a:buChar char="•"/>
            </a:pPr>
            <a:r>
              <a:rPr lang="it-IT" sz="1600" dirty="0">
                <a:solidFill>
                  <a:srgbClr val="002060"/>
                </a:solidFill>
                <a:latin typeface="Century Gothic" panose="020B0502020202020204" pitchFamily="34" charset="0"/>
              </a:rPr>
              <a:t>Plenaria 21 novembre 2019 –presentazione dei risultati </a:t>
            </a:r>
          </a:p>
        </p:txBody>
      </p:sp>
      <p:pic>
        <p:nvPicPr>
          <p:cNvPr id="6" name="Immagine 5">
            <a:extLst>
              <a:ext uri="{FF2B5EF4-FFF2-40B4-BE49-F238E27FC236}">
                <a16:creationId xmlns:a16="http://schemas.microsoft.com/office/drawing/2014/main" id="{65813783-35BF-4CEE-804A-248C59B90A17}"/>
              </a:ext>
            </a:extLst>
          </p:cNvPr>
          <p:cNvPicPr>
            <a:picLocks noChangeAspect="1"/>
          </p:cNvPicPr>
          <p:nvPr/>
        </p:nvPicPr>
        <p:blipFill>
          <a:blip r:embed="rId9" cstate="print">
            <a:clrChange>
              <a:clrFrom>
                <a:srgbClr val="41BA5F"/>
              </a:clrFrom>
              <a:clrTo>
                <a:srgbClr val="41BA5F">
                  <a:alpha val="0"/>
                </a:srgbClr>
              </a:clrTo>
            </a:clrChange>
            <a:extLst>
              <a:ext uri="{28A0092B-C50C-407E-A947-70E740481C1C}">
                <a14:useLocalDpi xmlns:a14="http://schemas.microsoft.com/office/drawing/2010/main" val="0"/>
              </a:ext>
            </a:extLst>
          </a:blip>
          <a:stretch>
            <a:fillRect/>
          </a:stretch>
        </p:blipFill>
        <p:spPr>
          <a:xfrm>
            <a:off x="8358625" y="4947746"/>
            <a:ext cx="1848703" cy="1102942"/>
          </a:xfrm>
          <a:prstGeom prst="rect">
            <a:avLst/>
          </a:prstGeom>
          <a:ln>
            <a:noFill/>
          </a:ln>
          <a:effectLst>
            <a:outerShdw blurRad="292100" dist="139700" dir="2700000" algn="tl" rotWithShape="0">
              <a:srgbClr val="333333">
                <a:alpha val="65000"/>
              </a:srgbClr>
            </a:outerShdw>
          </a:effectLst>
        </p:spPr>
      </p:pic>
      <p:pic>
        <p:nvPicPr>
          <p:cNvPr id="10" name="Picture 2" descr="Risultati immagini per making pharmaceuticals milano">
            <a:extLst>
              <a:ext uri="{FF2B5EF4-FFF2-40B4-BE49-F238E27FC236}">
                <a16:creationId xmlns:a16="http://schemas.microsoft.com/office/drawing/2014/main" id="{9CC86663-7FFD-42F3-B26B-BC182D5CDF74}"/>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31201" y="92831"/>
            <a:ext cx="1374455" cy="623251"/>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12EAEDC3-3D0C-4C3A-8945-873B35979FC2}"/>
              </a:ext>
            </a:extLst>
          </p:cNvPr>
          <p:cNvSpPr/>
          <p:nvPr/>
        </p:nvSpPr>
        <p:spPr>
          <a:xfrm>
            <a:off x="3617841" y="424832"/>
            <a:ext cx="3639138" cy="400110"/>
          </a:xfrm>
          <a:prstGeom prst="rect">
            <a:avLst/>
          </a:prstGeom>
        </p:spPr>
        <p:txBody>
          <a:bodyPr wrap="none">
            <a:spAutoFit/>
          </a:bodyPr>
          <a:lstStyle/>
          <a:p>
            <a:r>
              <a:rPr lang="en-US" altLang="ko-KR" sz="2000" b="1" dirty="0">
                <a:ln/>
                <a:solidFill>
                  <a:schemeClr val="accent5">
                    <a:lumMod val="50000"/>
                  </a:schemeClr>
                </a:solidFill>
                <a:latin typeface="Century Gothic" panose="020B0502020202020204" pitchFamily="34" charset="0"/>
                <a:ea typeface="+mj-ea"/>
                <a:cs typeface="+mj-cs"/>
              </a:rPr>
              <a:t>TRASPORTO FARMACEUTICO</a:t>
            </a:r>
            <a:endParaRPr lang="ko-KR" altLang="en-US" sz="2000" b="1" dirty="0">
              <a:ln/>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930486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11071441" y="6036788"/>
            <a:ext cx="930565" cy="505476"/>
            <a:chOff x="416496" y="2048888"/>
            <a:chExt cx="5063333" cy="2639247"/>
          </a:xfrm>
        </p:grpSpPr>
        <p:sp>
          <p:nvSpPr>
            <p:cNvPr id="3" name="Oval 3"/>
            <p:cNvSpPr>
              <a:spLocks noChangeArrowheads="1"/>
            </p:cNvSpPr>
            <p:nvPr/>
          </p:nvSpPr>
          <p:spPr bwMode="auto">
            <a:xfrm>
              <a:off x="416496" y="2132267"/>
              <a:ext cx="5063333" cy="2555868"/>
            </a:xfrm>
            <a:prstGeom prst="ellipse">
              <a:avLst/>
            </a:prstGeom>
            <a:gradFill flip="none" rotWithShape="1">
              <a:gsLst>
                <a:gs pos="92917">
                  <a:schemeClr val="accent1">
                    <a:tint val="23500"/>
                    <a:satMod val="160000"/>
                  </a:schemeClr>
                </a:gs>
                <a:gs pos="34600">
                  <a:schemeClr val="bg2">
                    <a:lumMod val="20000"/>
                    <a:lumOff val="80000"/>
                  </a:schemeClr>
                </a:gs>
                <a:gs pos="66000">
                  <a:srgbClr val="FFFFFF"/>
                </a:gs>
                <a:gs pos="0">
                  <a:schemeClr val="bg2">
                    <a:lumMod val="20000"/>
                    <a:lumOff val="80000"/>
                  </a:schemeClr>
                </a:gs>
                <a:gs pos="27000">
                  <a:srgbClr val="FFFFFF"/>
                </a:gs>
                <a:gs pos="56000">
                  <a:srgbClr val="FFFFFF"/>
                </a:gs>
                <a:gs pos="48000">
                  <a:srgbClr val="FFFFFF"/>
                </a:gs>
                <a:gs pos="84000">
                  <a:schemeClr val="accent1">
                    <a:tint val="23500"/>
                    <a:satMod val="160000"/>
                  </a:schemeClr>
                </a:gs>
              </a:gsLst>
              <a:path path="shape">
                <a:fillToRect l="50000" t="50000" r="50000" b="50000"/>
              </a:path>
              <a:tileRect/>
            </a:gradFill>
            <a:ln w="762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lgn="ctr" eaLnBrk="0" hangingPunct="0">
                <a:spcBef>
                  <a:spcPct val="50000"/>
                </a:spcBef>
                <a:defRPr/>
              </a:pPr>
              <a:endParaRPr lang="it-IT" sz="1662">
                <a:solidFill>
                  <a:prstClr val="black"/>
                </a:solidFill>
                <a:latin typeface="Georgia"/>
              </a:endParaRPr>
            </a:p>
          </p:txBody>
        </p:sp>
        <p:grpSp>
          <p:nvGrpSpPr>
            <p:cNvPr id="4" name="Gruppo 3"/>
            <p:cNvGrpSpPr/>
            <p:nvPr/>
          </p:nvGrpSpPr>
          <p:grpSpPr>
            <a:xfrm>
              <a:off x="1424608" y="2048888"/>
              <a:ext cx="2348921" cy="2594762"/>
              <a:chOff x="4016390" y="1942842"/>
              <a:chExt cx="2348921" cy="2594762"/>
            </a:xfrm>
          </p:grpSpPr>
          <p:sp>
            <p:nvSpPr>
              <p:cNvPr id="8" name="Freeform 4"/>
              <p:cNvSpPr>
                <a:spLocks/>
              </p:cNvSpPr>
              <p:nvPr/>
            </p:nvSpPr>
            <p:spPr bwMode="auto">
              <a:xfrm>
                <a:off x="4690417" y="3371841"/>
                <a:ext cx="105517" cy="111312"/>
              </a:xfrm>
              <a:custGeom>
                <a:avLst/>
                <a:gdLst>
                  <a:gd name="T0" fmla="*/ 0 w 97"/>
                  <a:gd name="T1" fmla="*/ 2147483647 h 128"/>
                  <a:gd name="T2" fmla="*/ 2147483647 w 97"/>
                  <a:gd name="T3" fmla="*/ 2147483647 h 128"/>
                  <a:gd name="T4" fmla="*/ 2147483647 w 97"/>
                  <a:gd name="T5" fmla="*/ 2147483647 h 128"/>
                  <a:gd name="T6" fmla="*/ 2147483647 w 97"/>
                  <a:gd name="T7" fmla="*/ 2147483647 h 128"/>
                  <a:gd name="T8" fmla="*/ 2147483647 w 97"/>
                  <a:gd name="T9" fmla="*/ 2147483647 h 128"/>
                  <a:gd name="T10" fmla="*/ 2147483647 w 97"/>
                  <a:gd name="T11" fmla="*/ 0 h 128"/>
                  <a:gd name="T12" fmla="*/ 0 w 97"/>
                  <a:gd name="T13" fmla="*/ 2147483647 h 128"/>
                  <a:gd name="T14" fmla="*/ 0 60000 65536"/>
                  <a:gd name="T15" fmla="*/ 0 60000 65536"/>
                  <a:gd name="T16" fmla="*/ 0 60000 65536"/>
                  <a:gd name="T17" fmla="*/ 0 60000 65536"/>
                  <a:gd name="T18" fmla="*/ 0 60000 65536"/>
                  <a:gd name="T19" fmla="*/ 0 60000 65536"/>
                  <a:gd name="T20" fmla="*/ 0 60000 65536"/>
                  <a:gd name="T21" fmla="*/ 0 w 97"/>
                  <a:gd name="T22" fmla="*/ 0 h 128"/>
                  <a:gd name="T23" fmla="*/ 97 w 97"/>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 h="128">
                    <a:moveTo>
                      <a:pt x="0" y="24"/>
                    </a:moveTo>
                    <a:cubicBezTo>
                      <a:pt x="0" y="24"/>
                      <a:pt x="12" y="60"/>
                      <a:pt x="12" y="60"/>
                    </a:cubicBezTo>
                    <a:cubicBezTo>
                      <a:pt x="13" y="64"/>
                      <a:pt x="16" y="72"/>
                      <a:pt x="16" y="72"/>
                    </a:cubicBezTo>
                    <a:lnTo>
                      <a:pt x="24" y="128"/>
                    </a:lnTo>
                    <a:cubicBezTo>
                      <a:pt x="37" y="124"/>
                      <a:pt x="53" y="124"/>
                      <a:pt x="64" y="116"/>
                    </a:cubicBezTo>
                    <a:cubicBezTo>
                      <a:pt x="97" y="92"/>
                      <a:pt x="72" y="33"/>
                      <a:pt x="72" y="0"/>
                    </a:cubicBezTo>
                    <a:lnTo>
                      <a:pt x="0" y="24"/>
                    </a:lnTo>
                    <a:close/>
                  </a:path>
                </a:pathLst>
              </a:custGeom>
              <a:solidFill>
                <a:srgbClr val="FFFFFF"/>
              </a:solidFill>
              <a:ln w="9525">
                <a:noFill/>
                <a:round/>
                <a:headEnd/>
                <a:tailEnd/>
              </a:ln>
            </p:spPr>
            <p:txBody>
              <a:bodyPr/>
              <a:lstStyle/>
              <a:p>
                <a:endParaRPr lang="it-IT" sz="1662">
                  <a:solidFill>
                    <a:prstClr val="black"/>
                  </a:solidFill>
                  <a:latin typeface="Georgia"/>
                </a:endParaRPr>
              </a:p>
            </p:txBody>
          </p:sp>
          <p:sp>
            <p:nvSpPr>
              <p:cNvPr id="9" name="Rectangle 5"/>
              <p:cNvSpPr>
                <a:spLocks noChangeArrowheads="1"/>
              </p:cNvSpPr>
              <p:nvPr/>
            </p:nvSpPr>
            <p:spPr bwMode="auto">
              <a:xfrm>
                <a:off x="4760762" y="3305656"/>
                <a:ext cx="931310" cy="209086"/>
              </a:xfrm>
              <a:prstGeom prst="rect">
                <a:avLst/>
              </a:prstGeom>
              <a:solidFill>
                <a:srgbClr val="FFFFFF"/>
              </a:solidFill>
              <a:ln w="9525">
                <a:noFill/>
                <a:miter lim="800000"/>
                <a:headEnd/>
                <a:tailEnd/>
              </a:ln>
            </p:spPr>
            <p:txBody>
              <a:bodyPr wrap="none" anchor="ctr"/>
              <a:lstStyle/>
              <a:p>
                <a:pPr algn="ctr" eaLnBrk="0" hangingPunct="0">
                  <a:spcBef>
                    <a:spcPct val="50000"/>
                  </a:spcBef>
                </a:pPr>
                <a:endParaRPr lang="fr-FR" sz="1662">
                  <a:solidFill>
                    <a:prstClr val="black"/>
                  </a:solidFill>
                  <a:latin typeface="Georgia"/>
                </a:endParaRPr>
              </a:p>
            </p:txBody>
          </p:sp>
          <p:sp>
            <p:nvSpPr>
              <p:cNvPr id="10" name="Rectangle 6"/>
              <p:cNvSpPr>
                <a:spLocks noChangeArrowheads="1"/>
              </p:cNvSpPr>
              <p:nvPr/>
            </p:nvSpPr>
            <p:spPr bwMode="auto">
              <a:xfrm>
                <a:off x="5124723" y="2717510"/>
                <a:ext cx="204919" cy="1257519"/>
              </a:xfrm>
              <a:prstGeom prst="rect">
                <a:avLst/>
              </a:prstGeom>
              <a:solidFill>
                <a:srgbClr val="FFFFFF"/>
              </a:solidFill>
              <a:ln w="9525">
                <a:noFill/>
                <a:miter lim="800000"/>
                <a:headEnd/>
                <a:tailEnd/>
              </a:ln>
            </p:spPr>
            <p:txBody>
              <a:bodyPr wrap="none" anchor="ctr"/>
              <a:lstStyle/>
              <a:p>
                <a:pPr algn="ctr" eaLnBrk="0" hangingPunct="0">
                  <a:spcBef>
                    <a:spcPct val="50000"/>
                  </a:spcBef>
                </a:pPr>
                <a:endParaRPr lang="fr-FR" sz="1662">
                  <a:solidFill>
                    <a:prstClr val="black"/>
                  </a:solidFill>
                  <a:latin typeface="Georgia"/>
                </a:endParaRPr>
              </a:p>
            </p:txBody>
          </p:sp>
          <p:pic>
            <p:nvPicPr>
              <p:cNvPr id="11" name="Picture 7" descr="STEMMA-jpeg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016390" y="1942842"/>
                <a:ext cx="2348921" cy="2594762"/>
              </a:xfrm>
              <a:prstGeom prst="rect">
                <a:avLst/>
              </a:prstGeom>
              <a:noFill/>
              <a:ln w="9525">
                <a:noFill/>
                <a:miter lim="800000"/>
                <a:headEnd/>
                <a:tailEnd/>
              </a:ln>
            </p:spPr>
          </p:pic>
        </p:grpSp>
        <p:grpSp>
          <p:nvGrpSpPr>
            <p:cNvPr id="5" name="Gruppo 4"/>
            <p:cNvGrpSpPr/>
            <p:nvPr/>
          </p:nvGrpSpPr>
          <p:grpSpPr>
            <a:xfrm>
              <a:off x="2668868" y="2617199"/>
              <a:ext cx="1996795" cy="1944000"/>
              <a:chOff x="390205" y="2438199"/>
              <a:chExt cx="1996795" cy="1944000"/>
            </a:xfrm>
          </p:grpSpPr>
          <p:sp>
            <p:nvSpPr>
              <p:cNvPr id="6" name="Anello 5"/>
              <p:cNvSpPr/>
              <p:nvPr/>
            </p:nvSpPr>
            <p:spPr bwMode="auto">
              <a:xfrm>
                <a:off x="488503" y="2492896"/>
                <a:ext cx="1800201" cy="1800000"/>
              </a:xfrm>
              <a:prstGeom prst="donut">
                <a:avLst>
                  <a:gd name="adj" fmla="val 9503"/>
                </a:avLst>
              </a:prstGeom>
              <a:solidFill>
                <a:srgbClr val="FFFFFF"/>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algn="ctr" defTabSz="844083" eaLnBrk="0" fontAlgn="base" hangingPunct="0">
                  <a:spcBef>
                    <a:spcPct val="50000"/>
                  </a:spcBef>
                  <a:spcAft>
                    <a:spcPct val="0"/>
                  </a:spcAft>
                </a:pPr>
                <a:endParaRPr lang="it-IT" sz="1662">
                  <a:solidFill>
                    <a:prstClr val="black"/>
                  </a:solidFill>
                  <a:latin typeface="Arial" charset="0"/>
                </a:endParaRPr>
              </a:p>
            </p:txBody>
          </p:sp>
          <p:pic>
            <p:nvPicPr>
              <p:cNvPr id="7" name="Picture 8" descr="nuovo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0205" y="2438199"/>
                <a:ext cx="1996795" cy="1944000"/>
              </a:xfrm>
              <a:prstGeom prst="rect">
                <a:avLst/>
              </a:prstGeom>
              <a:noFill/>
              <a:ln w="9525">
                <a:noFill/>
                <a:miter lim="800000"/>
                <a:headEnd/>
                <a:tailEnd/>
              </a:ln>
            </p:spPr>
          </p:pic>
        </p:grpSp>
      </p:grpSp>
      <p:sp>
        <p:nvSpPr>
          <p:cNvPr id="12" name="Text Box 32"/>
          <p:cNvSpPr txBox="1">
            <a:spLocks noChangeArrowheads="1"/>
          </p:cNvSpPr>
          <p:nvPr/>
        </p:nvSpPr>
        <p:spPr bwMode="auto">
          <a:xfrm>
            <a:off x="2430000" y="1148150"/>
            <a:ext cx="7986480" cy="552658"/>
          </a:xfrm>
          <a:prstGeom prst="rect">
            <a:avLst/>
          </a:prstGeom>
          <a:noFill/>
          <a:ln w="9525" algn="ctr">
            <a:noFill/>
            <a:miter lim="800000"/>
            <a:headEnd/>
            <a:tailEnd/>
          </a:ln>
        </p:spPr>
        <p:txBody>
          <a:bodyPr/>
          <a:lstStyle/>
          <a:p>
            <a:pPr marL="20516" indent="-20516" algn="just">
              <a:defRPr/>
            </a:pPr>
            <a:r>
              <a:rPr lang="it-IT" sz="2215" b="1" kern="0" dirty="0">
                <a:solidFill>
                  <a:srgbClr val="FF0000"/>
                </a:solidFill>
                <a:effectLst>
                  <a:outerShdw blurRad="38100" dist="38100" dir="2700000" algn="tl">
                    <a:srgbClr val="C0C0C0"/>
                  </a:outerShdw>
                </a:effectLst>
                <a:latin typeface="Garamond" panose="02020404030301010803" pitchFamily="18" charset="0"/>
              </a:rPr>
              <a:t>Organizzazioni criminali</a:t>
            </a:r>
          </a:p>
        </p:txBody>
      </p:sp>
      <p:sp>
        <p:nvSpPr>
          <p:cNvPr id="13" name="Line 8"/>
          <p:cNvSpPr>
            <a:spLocks noChangeShapeType="1"/>
          </p:cNvSpPr>
          <p:nvPr/>
        </p:nvSpPr>
        <p:spPr bwMode="auto">
          <a:xfrm>
            <a:off x="2040475" y="1199044"/>
            <a:ext cx="57546" cy="5088121"/>
          </a:xfrm>
          <a:prstGeom prst="line">
            <a:avLst/>
          </a:prstGeom>
          <a:noFill/>
          <a:ln w="9525">
            <a:solidFill>
              <a:srgbClr val="FF0000"/>
            </a:solidFill>
            <a:round/>
            <a:headEnd/>
            <a:tailEnd/>
          </a:ln>
          <a:effectLst>
            <a:innerShdw blurRad="63500" dist="50800">
              <a:prstClr val="black">
                <a:alpha val="50000"/>
              </a:prstClr>
            </a:innerShdw>
          </a:effectLst>
        </p:spPr>
        <p:txBody>
          <a:bodyPr wrap="square">
            <a:spAutoFit/>
          </a:bodyPr>
          <a:lstStyle/>
          <a:p>
            <a:pPr algn="ctr">
              <a:lnSpc>
                <a:spcPct val="120000"/>
              </a:lnSpc>
              <a:defRPr/>
            </a:pPr>
            <a:endParaRPr lang="it-IT" sz="2585" i="1">
              <a:solidFill>
                <a:srgbClr val="000099"/>
              </a:solidFill>
              <a:effectLst>
                <a:outerShdw blurRad="38100" dist="38100" dir="2700000" algn="tl">
                  <a:srgbClr val="000000">
                    <a:alpha val="43137"/>
                  </a:srgbClr>
                </a:outerShdw>
              </a:effectLst>
              <a:latin typeface="Verdana" pitchFamily="34" charset="0"/>
            </a:endParaRPr>
          </a:p>
        </p:txBody>
      </p:sp>
      <p:sp>
        <p:nvSpPr>
          <p:cNvPr id="14" name="Line 26"/>
          <p:cNvSpPr>
            <a:spLocks noChangeShapeType="1"/>
          </p:cNvSpPr>
          <p:nvPr/>
        </p:nvSpPr>
        <p:spPr bwMode="auto">
          <a:xfrm>
            <a:off x="2056020" y="1368463"/>
            <a:ext cx="367811" cy="0"/>
          </a:xfrm>
          <a:prstGeom prst="line">
            <a:avLst/>
          </a:prstGeom>
          <a:noFill/>
          <a:ln w="9525">
            <a:solidFill>
              <a:srgbClr val="FF1D1D"/>
            </a:solidFill>
            <a:round/>
            <a:headEnd type="oval" w="med" len="med"/>
            <a:tailEnd type="triangle" w="med" len="med"/>
          </a:ln>
        </p:spPr>
        <p:txBody>
          <a:bodyPr>
            <a:spAutoFit/>
          </a:bodyPr>
          <a:lstStyle/>
          <a:p>
            <a:endParaRPr lang="it-IT" sz="1662">
              <a:solidFill>
                <a:prstClr val="black"/>
              </a:solidFill>
              <a:latin typeface="Georgia"/>
            </a:endParaRPr>
          </a:p>
        </p:txBody>
      </p:sp>
      <p:pic>
        <p:nvPicPr>
          <p:cNvPr id="15" name="Picture 2"/>
          <p:cNvPicPr>
            <a:picLocks noChangeAspect="1" noChangeArrowheads="1"/>
          </p:cNvPicPr>
          <p:nvPr/>
        </p:nvPicPr>
        <p:blipFill>
          <a:blip r:embed="rId4"/>
          <a:srcRect l="9944" t="18923" r="8447" b="43641"/>
          <a:stretch>
            <a:fillRect/>
          </a:stretch>
        </p:blipFill>
        <p:spPr bwMode="auto">
          <a:xfrm>
            <a:off x="2556454" y="1900215"/>
            <a:ext cx="3235569" cy="11136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2" descr="https://geograficamente.files.wordpress.com/2013/04/da-www_balcanionline_it_.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8967" y="1440611"/>
            <a:ext cx="2982230" cy="18728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6" descr="http://www.limesonline.com/wp-content/uploads/2013/05/1355476779389_contenimento_cina_5001.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4220" y="3894284"/>
            <a:ext cx="3047345" cy="2023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3831" y="4072824"/>
            <a:ext cx="3977571" cy="1758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9" name="Rettangolo 18">
            <a:extLst>
              <a:ext uri="{FF2B5EF4-FFF2-40B4-BE49-F238E27FC236}">
                <a16:creationId xmlns:a16="http://schemas.microsoft.com/office/drawing/2014/main" id="{D2BFA046-313D-42FC-8F9D-5E74682837B4}"/>
              </a:ext>
            </a:extLst>
          </p:cNvPr>
          <p:cNvSpPr/>
          <p:nvPr/>
        </p:nvSpPr>
        <p:spPr>
          <a:xfrm>
            <a:off x="2423831" y="477882"/>
            <a:ext cx="6043642" cy="400110"/>
          </a:xfrm>
          <a:prstGeom prst="rect">
            <a:avLst/>
          </a:prstGeom>
        </p:spPr>
        <p:txBody>
          <a:bodyPr wrap="none">
            <a:spAutoFit/>
          </a:bodyPr>
          <a:lstStyle/>
          <a:p>
            <a:r>
              <a:rPr lang="it-IT" sz="2000" b="1" dirty="0">
                <a:ln/>
                <a:solidFill>
                  <a:schemeClr val="accent5">
                    <a:lumMod val="50000"/>
                  </a:schemeClr>
                </a:solidFill>
                <a:latin typeface="Century Gothic" panose="020B0502020202020204" pitchFamily="34" charset="0"/>
                <a:ea typeface="+mj-ea"/>
                <a:cs typeface="+mj-cs"/>
              </a:rPr>
              <a:t>LA SATEFY: CONTRO IL CRIMINE FARMACEUTICO</a:t>
            </a:r>
          </a:p>
        </p:txBody>
      </p:sp>
      <p:pic>
        <p:nvPicPr>
          <p:cNvPr id="20" name="Immagine 19">
            <a:extLst>
              <a:ext uri="{FF2B5EF4-FFF2-40B4-BE49-F238E27FC236}">
                <a16:creationId xmlns:a16="http://schemas.microsoft.com/office/drawing/2014/main" id="{BB8D528F-6701-47FD-8638-F2F1FE92DD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8372" y="5840926"/>
            <a:ext cx="1678143" cy="701338"/>
          </a:xfrm>
          <a:prstGeom prst="rect">
            <a:avLst/>
          </a:prstGeom>
        </p:spPr>
      </p:pic>
      <p:pic>
        <p:nvPicPr>
          <p:cNvPr id="21" name="Picture 2" descr="Risultati immagini per making pharmaceuticals milano">
            <a:extLst>
              <a:ext uri="{FF2B5EF4-FFF2-40B4-BE49-F238E27FC236}">
                <a16:creationId xmlns:a16="http://schemas.microsoft.com/office/drawing/2014/main" id="{9CC86663-7FFD-42F3-B26B-BC182D5CDF74}"/>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31201" y="92831"/>
            <a:ext cx="1374455" cy="62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564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3365343" y="1792386"/>
            <a:ext cx="1076555" cy="4360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LLLLL</a:t>
            </a:r>
          </a:p>
        </p:txBody>
      </p:sp>
      <p:sp>
        <p:nvSpPr>
          <p:cNvPr id="4" name="Rettangolo 3">
            <a:extLst>
              <a:ext uri="{FF2B5EF4-FFF2-40B4-BE49-F238E27FC236}">
                <a16:creationId xmlns:a16="http://schemas.microsoft.com/office/drawing/2014/main" id="{12EAEDC3-3D0C-4C3A-8945-873B35979FC2}"/>
              </a:ext>
            </a:extLst>
          </p:cNvPr>
          <p:cNvSpPr/>
          <p:nvPr/>
        </p:nvSpPr>
        <p:spPr>
          <a:xfrm>
            <a:off x="1714891" y="592135"/>
            <a:ext cx="3300905" cy="461665"/>
          </a:xfrm>
          <a:prstGeom prst="rect">
            <a:avLst/>
          </a:prstGeom>
        </p:spPr>
        <p:txBody>
          <a:bodyPr wrap="none">
            <a:spAutoFit/>
          </a:bodyPr>
          <a:lstStyle/>
          <a:p>
            <a:r>
              <a:rPr lang="en-US" altLang="ko-KR" sz="2400" b="1" dirty="0">
                <a:solidFill>
                  <a:srgbClr val="002060"/>
                </a:solidFill>
                <a:effectLst>
                  <a:outerShdw blurRad="38100" dist="38100" dir="2700000" algn="tl">
                    <a:srgbClr val="000000">
                      <a:alpha val="43137"/>
                    </a:srgbClr>
                  </a:outerShdw>
                </a:effectLst>
                <a:latin typeface="Century Gothic" panose="020B0502020202020204" pitchFamily="34" charset="0"/>
              </a:rPr>
              <a:t>FURTI DEI MEDICINALI</a:t>
            </a:r>
            <a:endParaRPr lang="ko-KR" altLang="en-US" sz="2400" b="1" dirty="0">
              <a:solidFill>
                <a:srgbClr val="002060"/>
              </a:solidFill>
              <a:effectLst>
                <a:outerShdw blurRad="38100" dist="38100" dir="2700000" algn="tl">
                  <a:srgbClr val="000000">
                    <a:alpha val="43137"/>
                  </a:srgbClr>
                </a:outerShdw>
              </a:effectLst>
              <a:latin typeface="Century Gothic" panose="020B0502020202020204" pitchFamily="34" charset="0"/>
            </a:endParaRPr>
          </a:p>
        </p:txBody>
      </p:sp>
      <p:sp>
        <p:nvSpPr>
          <p:cNvPr id="10" name="Rettangolo 9">
            <a:extLst>
              <a:ext uri="{FF2B5EF4-FFF2-40B4-BE49-F238E27FC236}">
                <a16:creationId xmlns:a16="http://schemas.microsoft.com/office/drawing/2014/main" id="{2A8D5718-2224-4C19-8B06-F5442E2DFF1A}"/>
              </a:ext>
            </a:extLst>
          </p:cNvPr>
          <p:cNvSpPr/>
          <p:nvPr/>
        </p:nvSpPr>
        <p:spPr>
          <a:xfrm>
            <a:off x="983432" y="231244"/>
            <a:ext cx="9217024" cy="604867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hlinkClick r:id="rId2"/>
            <a:extLst>
              <a:ext uri="{FF2B5EF4-FFF2-40B4-BE49-F238E27FC236}">
                <a16:creationId xmlns:a16="http://schemas.microsoft.com/office/drawing/2014/main" id="{A9D8A066-7102-44DC-89CA-56BB20D03F6E}"/>
              </a:ext>
            </a:extLst>
          </p:cNvPr>
          <p:cNvPicPr>
            <a:picLocks noChangeAspect="1"/>
          </p:cNvPicPr>
          <p:nvPr/>
        </p:nvPicPr>
        <p:blipFill>
          <a:blip r:embed="rId3"/>
          <a:stretch>
            <a:fillRect/>
          </a:stretch>
        </p:blipFill>
        <p:spPr>
          <a:xfrm>
            <a:off x="7834486" y="1460896"/>
            <a:ext cx="2185213" cy="309154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Immagine 8">
            <a:hlinkClick r:id="rId2"/>
            <a:extLst>
              <a:ext uri="{FF2B5EF4-FFF2-40B4-BE49-F238E27FC236}">
                <a16:creationId xmlns:a16="http://schemas.microsoft.com/office/drawing/2014/main" id="{110D93E9-2AE3-4951-9387-C145E2EA80DF}"/>
              </a:ext>
            </a:extLst>
          </p:cNvPr>
          <p:cNvPicPr>
            <a:picLocks noChangeAspect="1"/>
          </p:cNvPicPr>
          <p:nvPr/>
        </p:nvPicPr>
        <p:blipFill>
          <a:blip r:embed="rId4"/>
          <a:stretch>
            <a:fillRect/>
          </a:stretch>
        </p:blipFill>
        <p:spPr>
          <a:xfrm>
            <a:off x="6617476" y="1460896"/>
            <a:ext cx="2130525" cy="309154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aphicFrame>
        <p:nvGraphicFramePr>
          <p:cNvPr id="2" name="Diagramma 1">
            <a:extLst>
              <a:ext uri="{FF2B5EF4-FFF2-40B4-BE49-F238E27FC236}">
                <a16:creationId xmlns:a16="http://schemas.microsoft.com/office/drawing/2014/main" id="{C69AAF34-6E3B-461C-821A-3C2B0395427E}"/>
              </a:ext>
            </a:extLst>
          </p:cNvPr>
          <p:cNvGraphicFramePr/>
          <p:nvPr>
            <p:extLst>
              <p:ext uri="{D42A27DB-BD31-4B8C-83A1-F6EECF244321}">
                <p14:modId xmlns:p14="http://schemas.microsoft.com/office/powerpoint/2010/main" val="2184652001"/>
              </p:ext>
            </p:extLst>
          </p:nvPr>
        </p:nvGraphicFramePr>
        <p:xfrm>
          <a:off x="2379619" y="1851217"/>
          <a:ext cx="3716381"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2" descr="Risultati immagini per making pharmaceuticals milano">
            <a:extLst>
              <a:ext uri="{FF2B5EF4-FFF2-40B4-BE49-F238E27FC236}">
                <a16:creationId xmlns:a16="http://schemas.microsoft.com/office/drawing/2014/main" id="{69A1CC89-0D62-4734-833A-6254EA5D367F}"/>
              </a:ext>
            </a:extLst>
          </p:cNvPr>
          <p:cNvPicPr>
            <a:picLocks noGrp="1" noChangeAspect="1" noChangeArrowheads="1"/>
          </p:cNvPicPr>
          <p:nvPr>
            <p:ph idx="1"/>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8465" y="242721"/>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3201702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7229698" y="-130935"/>
            <a:ext cx="3744416" cy="436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2" descr="Risultati immagini per making pharmaceuticals milano">
            <a:extLst>
              <a:ext uri="{FF2B5EF4-FFF2-40B4-BE49-F238E27FC236}">
                <a16:creationId xmlns:a16="http://schemas.microsoft.com/office/drawing/2014/main" id="{9FC320EB-022A-432C-9D45-15B71BFECDAA}"/>
              </a:ext>
            </a:extLst>
          </p:cNvPr>
          <p:cNvPicPr>
            <a:picLocks noGrp="1" noChangeAspect="1" noChangeArrowheads="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8465" y="242721"/>
            <a:ext cx="1374455" cy="623251"/>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D5E88CB0-541C-491E-8E57-D22434A2DA34}"/>
              </a:ext>
            </a:extLst>
          </p:cNvPr>
          <p:cNvSpPr/>
          <p:nvPr/>
        </p:nvSpPr>
        <p:spPr>
          <a:xfrm>
            <a:off x="3264872" y="407213"/>
            <a:ext cx="6096000" cy="461665"/>
          </a:xfrm>
          <a:prstGeom prst="rect">
            <a:avLst/>
          </a:prstGeom>
        </p:spPr>
        <p:txBody>
          <a:bodyPr>
            <a:spAutoFit/>
          </a:bodyPr>
          <a:lstStyle/>
          <a:p>
            <a:r>
              <a:rPr lang="it-IT" sz="2400" b="1" dirty="0">
                <a:solidFill>
                  <a:srgbClr val="002060"/>
                </a:solidFill>
                <a:effectLst>
                  <a:outerShdw blurRad="38100" dist="38100" dir="2700000" algn="tl">
                    <a:srgbClr val="000000">
                      <a:alpha val="43137"/>
                    </a:srgbClr>
                  </a:outerShdw>
                </a:effectLst>
                <a:latin typeface="Century Gothic" panose="020B0502020202020204" pitchFamily="34" charset="0"/>
              </a:rPr>
              <a:t>Furti Medicinali: Banca Dati AIFA</a:t>
            </a:r>
          </a:p>
        </p:txBody>
      </p:sp>
      <p:sp>
        <p:nvSpPr>
          <p:cNvPr id="5" name="Rettangolo 4">
            <a:extLst>
              <a:ext uri="{FF2B5EF4-FFF2-40B4-BE49-F238E27FC236}">
                <a16:creationId xmlns:a16="http://schemas.microsoft.com/office/drawing/2014/main" id="{461486BE-66FA-49A1-A5E9-D2E19BD49C3E}"/>
              </a:ext>
            </a:extLst>
          </p:cNvPr>
          <p:cNvSpPr/>
          <p:nvPr/>
        </p:nvSpPr>
        <p:spPr>
          <a:xfrm>
            <a:off x="2964652" y="3668634"/>
            <a:ext cx="7466221" cy="2985433"/>
          </a:xfrm>
          <a:prstGeom prst="rect">
            <a:avLst/>
          </a:prstGeom>
        </p:spPr>
        <p:txBody>
          <a:bodyPr wrap="square">
            <a:spAutoFit/>
          </a:bodyPr>
          <a:lstStyle/>
          <a:p>
            <a:pPr algn="just"/>
            <a:r>
              <a:rPr lang="it-IT" sz="1400" b="1" dirty="0">
                <a:solidFill>
                  <a:srgbClr val="C00000"/>
                </a:solidFill>
                <a:effectLst>
                  <a:outerShdw blurRad="38100" dist="38100" dir="2700000" algn="tl">
                    <a:srgbClr val="000000">
                      <a:alpha val="43137"/>
                    </a:srgbClr>
                  </a:outerShdw>
                </a:effectLst>
                <a:latin typeface="Century Gothic" panose="020B0502020202020204" pitchFamily="34" charset="0"/>
              </a:rPr>
              <a:t>Creazione di un archivio Comune </a:t>
            </a:r>
            <a:r>
              <a:rPr lang="it-IT" sz="1400" dirty="0">
                <a:latin typeface="Century Gothic" panose="020B0502020202020204" pitchFamily="34" charset="0"/>
                <a:cs typeface="Andalus" panose="02020603050405020304" pitchFamily="18" charset="-78"/>
              </a:rPr>
              <a:t>costantemente aggiornato con le segnalazioni (furti/rapine/smarrimenti) inviate dalle aziende che aderiscono al progetto, per organizzare in modo strutturato tutte le informazioni disponibili su eventi riguardanti il furto di medicinali, consentendone al contempo l’analisi.</a:t>
            </a:r>
          </a:p>
          <a:p>
            <a:pPr algn="just"/>
            <a:endParaRPr lang="it-IT" sz="1400" dirty="0">
              <a:latin typeface="Century Gothic" panose="020B0502020202020204" pitchFamily="34" charset="0"/>
              <a:cs typeface="Andalus" panose="02020603050405020304" pitchFamily="18" charset="-78"/>
            </a:endParaRPr>
          </a:p>
          <a:p>
            <a:pPr algn="just">
              <a:spcAft>
                <a:spcPts val="0"/>
              </a:spcAft>
            </a:pPr>
            <a:r>
              <a:rPr lang="it-IT" sz="1400" b="1" dirty="0">
                <a:solidFill>
                  <a:srgbClr val="C00000"/>
                </a:solidFill>
                <a:effectLst>
                  <a:outerShdw blurRad="38100" dist="38100" dir="2700000" algn="tl">
                    <a:srgbClr val="000000">
                      <a:alpha val="43137"/>
                    </a:srgbClr>
                  </a:outerShdw>
                </a:effectLst>
                <a:latin typeface="Century Gothic" panose="020B0502020202020204" pitchFamily="34" charset="0"/>
              </a:rPr>
              <a:t>Attualmente, il sistema conta circa 80 aziende o gruppi farmaceutici</a:t>
            </a:r>
            <a:r>
              <a:rPr lang="it-IT" sz="1400" dirty="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 </a:t>
            </a:r>
          </a:p>
          <a:p>
            <a:pPr algn="just">
              <a:spcAft>
                <a:spcPts val="0"/>
              </a:spcAft>
            </a:pPr>
            <a:endParaRPr lang="it-IT" sz="1400" dirty="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endParaRPr>
          </a:p>
          <a:p>
            <a:pPr algn="just">
              <a:spcAft>
                <a:spcPts val="0"/>
              </a:spcAft>
            </a:pPr>
            <a:r>
              <a:rPr lang="it-IT" sz="1400" dirty="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I titolari </a:t>
            </a:r>
            <a:r>
              <a:rPr lang="it-IT" sz="1400" b="1" i="1" u="sng" dirty="0">
                <a:solidFill>
                  <a:srgbClr val="008800"/>
                </a:solidFill>
                <a:latin typeface="Century Gothic" panose="020B0502020202020204" pitchFamily="34" charset="0"/>
                <a:ea typeface="Times New Roman" panose="02020603050405020304" pitchFamily="18" charset="0"/>
                <a:cs typeface="Times New Roman" panose="02020603050405020304" pitchFamily="18" charset="0"/>
                <a:hlinkClick r:id="rId3"/>
              </a:rPr>
              <a:t>AIC</a:t>
            </a:r>
            <a:r>
              <a:rPr lang="it-IT" sz="1400" dirty="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 attualmente aderenti al progetto coprono all’incirca il 49% del totale dei prodotti autorizzati in Italia e comprendono, in particolare, 7 delle 13 aziende titolari di un numero di prodotti superiore a cento.</a:t>
            </a:r>
            <a:endParaRPr lang="it-IT" sz="1400" dirty="0">
              <a:latin typeface="Century Gothic" panose="020B0502020202020204" pitchFamily="34" charset="0"/>
              <a:ea typeface="Times New Roman" panose="02020603050405020304" pitchFamily="18" charset="0"/>
            </a:endParaRPr>
          </a:p>
          <a:p>
            <a:pPr algn="just"/>
            <a:endParaRPr lang="it-IT" sz="1400" dirty="0">
              <a:latin typeface="Century Gothic" panose="020B0502020202020204" pitchFamily="34" charset="0"/>
              <a:cs typeface="Andalus" panose="02020603050405020304" pitchFamily="18" charset="-78"/>
            </a:endParaRPr>
          </a:p>
          <a:p>
            <a:endParaRPr lang="it-IT" sz="1400" dirty="0">
              <a:latin typeface="Century Gothic" panose="020B0502020202020204" pitchFamily="34" charset="0"/>
              <a:cs typeface="Andalus" panose="02020603050405020304" pitchFamily="18" charset="-78"/>
            </a:endParaRPr>
          </a:p>
          <a:p>
            <a:pPr algn="just"/>
            <a:r>
              <a:rPr lang="it-IT" sz="1600" dirty="0">
                <a:latin typeface="Garamond" panose="02020404030301010803" pitchFamily="18" charset="0"/>
                <a:cs typeface="Andalus" panose="02020603050405020304" pitchFamily="18" charset="-78"/>
              </a:rPr>
              <a:t> </a:t>
            </a:r>
            <a:endParaRPr lang="it-IT" sz="1400" dirty="0">
              <a:latin typeface="Century Gothic" panose="020B0502020202020204" pitchFamily="34" charset="0"/>
              <a:cs typeface="Andalus" panose="02020603050405020304" pitchFamily="18" charset="-78"/>
            </a:endParaRPr>
          </a:p>
        </p:txBody>
      </p:sp>
      <p:sp>
        <p:nvSpPr>
          <p:cNvPr id="10" name="Rettangolo 9"/>
          <p:cNvSpPr/>
          <p:nvPr/>
        </p:nvSpPr>
        <p:spPr>
          <a:xfrm>
            <a:off x="3145381" y="1195895"/>
            <a:ext cx="6020390" cy="646331"/>
          </a:xfrm>
          <a:prstGeom prst="rect">
            <a:avLst/>
          </a:prstGeom>
        </p:spPr>
        <p:txBody>
          <a:bodyPr wrap="square">
            <a:spAutoFit/>
          </a:bodyPr>
          <a:lstStyle/>
          <a:p>
            <a:pPr algn="just"/>
            <a:r>
              <a:rPr lang="it-IT" b="1" dirty="0">
                <a:solidFill>
                  <a:srgbClr val="C00000"/>
                </a:solidFill>
                <a:effectLst>
                  <a:outerShdw blurRad="38100" dist="38100" dir="2700000" algn="tl">
                    <a:srgbClr val="000000">
                      <a:alpha val="43137"/>
                    </a:srgbClr>
                  </a:outerShdw>
                </a:effectLst>
                <a:latin typeface="Century Gothic" panose="020B0502020202020204" pitchFamily="34" charset="0"/>
              </a:rPr>
              <a:t>Tra il 2013 ed il 2014</a:t>
            </a:r>
            <a:r>
              <a:rPr lang="it-IT" dirty="0">
                <a:solidFill>
                  <a:srgbClr val="333333"/>
                </a:solidFill>
                <a:latin typeface="Century Gothic" panose="020B0502020202020204" pitchFamily="34" charset="0"/>
              </a:rPr>
              <a:t> la problematica ha assunto, </a:t>
            </a:r>
          </a:p>
          <a:p>
            <a:pPr algn="just"/>
            <a:r>
              <a:rPr lang="it-IT" dirty="0">
                <a:solidFill>
                  <a:srgbClr val="333333"/>
                </a:solidFill>
                <a:latin typeface="Century Gothic" panose="020B0502020202020204" pitchFamily="34" charset="0"/>
              </a:rPr>
              <a:t>nel nostro paese, dimensioni preoccupanti. </a:t>
            </a:r>
          </a:p>
        </p:txBody>
      </p:sp>
      <p:sp>
        <p:nvSpPr>
          <p:cNvPr id="11" name="Freccia in giù 10"/>
          <p:cNvSpPr/>
          <p:nvPr/>
        </p:nvSpPr>
        <p:spPr>
          <a:xfrm>
            <a:off x="5892911" y="2369129"/>
            <a:ext cx="525330" cy="772602"/>
          </a:xfrm>
          <a:prstGeom prst="downArrow">
            <a:avLst/>
          </a:prstGeom>
          <a:no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98" name="Picture 2" descr="Immagine correl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335" y="982851"/>
            <a:ext cx="1522480" cy="968852"/>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4079843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Risultati immagini per making pharmaceuticals milano">
            <a:extLst>
              <a:ext uri="{FF2B5EF4-FFF2-40B4-BE49-F238E27FC236}">
                <a16:creationId xmlns:a16="http://schemas.microsoft.com/office/drawing/2014/main" id="{9FC320EB-022A-432C-9D45-15B71BFECDAA}"/>
              </a:ext>
            </a:extLst>
          </p:cNvPr>
          <p:cNvPicPr>
            <a:picLocks noGrp="1" noChangeAspect="1" noChangeArrowheads="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8465" y="242721"/>
            <a:ext cx="1374455" cy="623251"/>
          </a:xfrm>
          <a:prstGeom prst="rect">
            <a:avLst/>
          </a:prstGeom>
          <a:noFill/>
          <a:extLst>
            <a:ext uri="{909E8E84-426E-40DD-AFC4-6F175D3DCCD1}">
              <a14:hiddenFill xmlns:a14="http://schemas.microsoft.com/office/drawing/2010/main">
                <a:solidFill>
                  <a:srgbClr val="FFFFFF"/>
                </a:solidFill>
              </a14:hiddenFill>
            </a:ext>
          </a:extLst>
        </p:spPr>
      </p:pic>
      <p:sp>
        <p:nvSpPr>
          <p:cNvPr id="23" name="Rettangolo 22"/>
          <p:cNvSpPr/>
          <p:nvPr/>
        </p:nvSpPr>
        <p:spPr>
          <a:xfrm>
            <a:off x="1948543" y="554346"/>
            <a:ext cx="8085795" cy="400110"/>
          </a:xfrm>
          <a:prstGeom prst="rect">
            <a:avLst/>
          </a:prstGeom>
        </p:spPr>
        <p:txBody>
          <a:bodyPr wrap="square">
            <a:spAutoFit/>
          </a:bodyPr>
          <a:lstStyle/>
          <a:p>
            <a:pPr algn="ctr"/>
            <a:r>
              <a:rPr lang="it-IT" sz="2000" b="1" dirty="0">
                <a:solidFill>
                  <a:srgbClr val="002060"/>
                </a:solidFill>
                <a:effectLst>
                  <a:outerShdw blurRad="38100" dist="38100" dir="2700000" algn="tl">
                    <a:srgbClr val="000000">
                      <a:alpha val="43137"/>
                    </a:srgbClr>
                  </a:outerShdw>
                </a:effectLst>
                <a:latin typeface="Century Gothic" panose="020B0502020202020204" pitchFamily="34" charset="0"/>
              </a:rPr>
              <a:t>Tavolo tecnico sulla indisponibilità dei farmaci in farmacia (TTI)</a:t>
            </a:r>
          </a:p>
        </p:txBody>
      </p:sp>
      <p:sp>
        <p:nvSpPr>
          <p:cNvPr id="24" name="CasellaDiTesto 23"/>
          <p:cNvSpPr txBox="1"/>
          <p:nvPr/>
        </p:nvSpPr>
        <p:spPr>
          <a:xfrm>
            <a:off x="2818275" y="2114468"/>
            <a:ext cx="5981393" cy="4062651"/>
          </a:xfrm>
          <a:prstGeom prst="rect">
            <a:avLst/>
          </a:prstGeom>
          <a:solidFill>
            <a:schemeClr val="accent5">
              <a:lumMod val="20000"/>
              <a:lumOff val="80000"/>
            </a:schemeClr>
          </a:solidFill>
          <a:ln w="19050" cap="flat" cmpd="sng" algn="ctr">
            <a:noFill/>
            <a:prstDash val="solid"/>
          </a:ln>
          <a:effectLst/>
          <a:scene3d>
            <a:camera prst="orthographicFront">
              <a:rot lat="0" lon="0" rev="0"/>
            </a:camera>
            <a:lightRig rig="contrasting" dir="t">
              <a:rot lat="0" lon="0" rev="7800000"/>
            </a:lightRig>
          </a:scene3d>
          <a:sp3d>
            <a:bevelT w="139700" h="139700"/>
          </a:sp3d>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400" b="0" i="1" u="none" strike="noStrike" kern="0" cap="none" spc="0" normalizeH="0" baseline="0" noProof="0" dirty="0">
              <a:ln>
                <a:noFill/>
              </a:ln>
              <a:solidFill>
                <a:prstClr val="white"/>
              </a:solidFill>
              <a:effectLst/>
              <a:uLnTx/>
              <a:uFillTx/>
              <a:latin typeface="Book Antiqua" panose="02040602050305030304" pitchFamily="18" charset="0"/>
              <a:ea typeface="Cambria Math" panose="02040503050406030204" pitchFamily="18" charset="0"/>
              <a:cs typeface="+mn-cs"/>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prstClr val="white"/>
                </a:solidFill>
                <a:effectLst/>
                <a:uLnTx/>
                <a:uFillTx/>
                <a:latin typeface="Book Antiqua" panose="02040602050305030304" pitchFamily="18" charset="0"/>
                <a:ea typeface="Cambria Math" panose="02040503050406030204" pitchFamily="18" charset="0"/>
                <a:cs typeface="+mn-cs"/>
              </a:rPr>
              <a:t>      </a:t>
            </a:r>
            <a:r>
              <a:rPr kumimoji="0" lang="it-IT" sz="1400" i="0" u="sng" strike="noStrike" kern="0" cap="none" spc="0" normalizeH="0" baseline="0" noProof="0" dirty="0">
                <a:ln>
                  <a:noFill/>
                </a:ln>
                <a:solidFill>
                  <a:srgbClr val="002060"/>
                </a:solidFill>
                <a:effectLst/>
                <a:uLnTx/>
                <a:uFillTx/>
                <a:latin typeface="Book Antiqua" panose="02040602050305030304" pitchFamily="18" charset="0"/>
                <a:ea typeface="Cambria Math" panose="02040503050406030204" pitchFamily="18" charset="0"/>
                <a:cs typeface="+mn-cs"/>
              </a:rPr>
              <a:t>Temi oggetto di studio del tavolo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400" i="0" u="sng" strike="noStrike" kern="0" cap="none" spc="0" normalizeH="0" baseline="0" noProof="0" dirty="0">
              <a:ln>
                <a:noFill/>
              </a:ln>
              <a:solidFill>
                <a:srgbClr val="002060"/>
              </a:solidFill>
              <a:effectLst/>
              <a:uLnTx/>
              <a:uFillTx/>
              <a:latin typeface="Book Antiqua" panose="02040602050305030304" pitchFamily="18" charset="0"/>
              <a:ea typeface="Cambria Math" panose="02040503050406030204" pitchFamily="18" charset="0"/>
              <a:cs typeface="+mn-cs"/>
            </a:endParaRP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1" i="0" u="none" strike="noStrike" kern="0" cap="none" spc="0" normalizeH="0" baseline="0" noProof="0" dirty="0">
                <a:ln>
                  <a:noFill/>
                </a:ln>
                <a:solidFill>
                  <a:srgbClr val="002060"/>
                </a:solidFill>
                <a:effectLst/>
                <a:uLnTx/>
                <a:uFillTx/>
                <a:latin typeface="Book Antiqua" panose="02040602050305030304" pitchFamily="18" charset="0"/>
                <a:ea typeface="Cambria Math" panose="02040503050406030204" pitchFamily="18" charset="0"/>
                <a:cs typeface="+mn-cs"/>
              </a:rPr>
              <a:t>Distorsioni del regolare funzionamento della filiera del farmaco e possibili soluzioni</a:t>
            </a:r>
          </a:p>
          <a:p>
            <a:pPr marL="719138"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400" b="0" i="0" u="none" strike="noStrike" kern="0" cap="none" spc="0" normalizeH="0" baseline="0" noProof="0" dirty="0">
                <a:ln>
                  <a:noFill/>
                </a:ln>
                <a:solidFill>
                  <a:srgbClr val="002060"/>
                </a:solidFill>
                <a:effectLst/>
                <a:uLnTx/>
                <a:uFillTx/>
                <a:latin typeface="Book Antiqua" panose="02040602050305030304" pitchFamily="18" charset="0"/>
                <a:ea typeface="Cambria Math" panose="02040503050406030204" pitchFamily="18" charset="0"/>
                <a:cs typeface="+mn-cs"/>
              </a:rPr>
              <a:t>Carenze</a:t>
            </a:r>
          </a:p>
          <a:p>
            <a:pPr marL="719138"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400" b="0" i="0" u="none" strike="noStrike" kern="0" cap="none" spc="0" normalizeH="0" baseline="0" noProof="0" dirty="0">
                <a:ln>
                  <a:noFill/>
                </a:ln>
                <a:solidFill>
                  <a:srgbClr val="002060"/>
                </a:solidFill>
                <a:effectLst/>
                <a:uLnTx/>
                <a:uFillTx/>
                <a:latin typeface="Book Antiqua" panose="02040602050305030304" pitchFamily="18" charset="0"/>
                <a:ea typeface="Cambria Math" panose="02040503050406030204" pitchFamily="18" charset="0"/>
                <a:cs typeface="+mn-cs"/>
              </a:rPr>
              <a:t>Indisponibilità</a:t>
            </a:r>
          </a:p>
          <a:p>
            <a:pPr marL="719138"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400" b="0" i="0" u="none" strike="noStrike" kern="0" cap="none" spc="0" normalizeH="0" baseline="0" noProof="0" dirty="0">
                <a:ln>
                  <a:noFill/>
                </a:ln>
                <a:solidFill>
                  <a:srgbClr val="002060"/>
                </a:solidFill>
                <a:effectLst/>
                <a:uLnTx/>
                <a:uFillTx/>
                <a:latin typeface="Book Antiqua" panose="02040602050305030304" pitchFamily="18" charset="0"/>
                <a:ea typeface="Cambria Math" panose="02040503050406030204" pitchFamily="18" charset="0"/>
                <a:cs typeface="+mn-cs"/>
              </a:rPr>
              <a:t>Furti</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400" b="1" i="0" u="none" strike="noStrike" kern="0" cap="none" spc="0" normalizeH="0" baseline="0" noProof="0" dirty="0">
              <a:ln>
                <a:noFill/>
              </a:ln>
              <a:solidFill>
                <a:srgbClr val="002060"/>
              </a:solidFill>
              <a:effectLst/>
              <a:uLnTx/>
              <a:uFillTx/>
              <a:latin typeface="Book Antiqua" panose="02040602050305030304" pitchFamily="18" charset="0"/>
              <a:ea typeface="Cambria Math" panose="02040503050406030204" pitchFamily="18" charset="0"/>
              <a:cs typeface="+mn-cs"/>
            </a:endParaRP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1" i="0" u="none" strike="noStrike" kern="0" cap="none" spc="0" normalizeH="0" baseline="0" noProof="0" dirty="0">
                <a:ln>
                  <a:noFill/>
                </a:ln>
                <a:solidFill>
                  <a:srgbClr val="002060"/>
                </a:solidFill>
                <a:effectLst/>
                <a:uLnTx/>
                <a:uFillTx/>
                <a:latin typeface="Book Antiqua" panose="02040602050305030304" pitchFamily="18" charset="0"/>
                <a:ea typeface="Cambria Math" panose="02040503050406030204" pitchFamily="18" charset="0"/>
                <a:cs typeface="+mn-cs"/>
              </a:rPr>
              <a:t>Procedura di autorizzazione e ispezioni:</a:t>
            </a:r>
          </a:p>
          <a:p>
            <a:pPr marL="742950" marR="0" lvl="1"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400" b="0" i="0" u="none" strike="noStrike" kern="0" cap="none" spc="0" normalizeH="0" baseline="0" noProof="0" dirty="0">
                <a:ln>
                  <a:noFill/>
                </a:ln>
                <a:solidFill>
                  <a:srgbClr val="002060"/>
                </a:solidFill>
                <a:effectLst/>
                <a:uLnTx/>
                <a:uFillTx/>
                <a:latin typeface="Book Antiqua" panose="02040602050305030304" pitchFamily="18" charset="0"/>
                <a:ea typeface="Cambria Math" panose="02040503050406030204" pitchFamily="18" charset="0"/>
                <a:cs typeface="+mn-cs"/>
              </a:rPr>
              <a:t>requisiti minimi dei siti logistici</a:t>
            </a:r>
          </a:p>
          <a:p>
            <a:pPr marL="742950" marR="0" lvl="1"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400" b="0" i="0" u="none" strike="noStrike" kern="0" cap="none" spc="0" normalizeH="0" baseline="0" noProof="0" dirty="0">
                <a:ln>
                  <a:noFill/>
                </a:ln>
                <a:solidFill>
                  <a:srgbClr val="002060"/>
                </a:solidFill>
                <a:effectLst/>
                <a:uLnTx/>
                <a:uFillTx/>
                <a:latin typeface="Book Antiqua" panose="02040602050305030304" pitchFamily="18" charset="0"/>
                <a:ea typeface="Cambria Math" panose="02040503050406030204" pitchFamily="18" charset="0"/>
                <a:cs typeface="+mn-cs"/>
              </a:rPr>
              <a:t>dotazioni minime e fornitura dei medicinali</a:t>
            </a:r>
          </a:p>
          <a:p>
            <a:pPr marL="742950" marR="0" lvl="1"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400" b="0" i="0" u="none" strike="noStrike" kern="0" cap="none" spc="0" normalizeH="0" baseline="0" noProof="0" dirty="0">
                <a:ln>
                  <a:noFill/>
                </a:ln>
                <a:solidFill>
                  <a:srgbClr val="002060"/>
                </a:solidFill>
                <a:effectLst/>
                <a:uLnTx/>
                <a:uFillTx/>
                <a:latin typeface="Book Antiqua" panose="02040602050305030304" pitchFamily="18" charset="0"/>
                <a:ea typeface="Cambria Math" panose="02040503050406030204" pitchFamily="18" charset="0"/>
                <a:cs typeface="+mn-cs"/>
              </a:rPr>
              <a:t>verbali di ispezione per visite ispettive post-</a:t>
            </a:r>
            <a:r>
              <a:rPr kumimoji="0" lang="it-IT" sz="1400" b="0" i="0" u="none" strike="noStrike" kern="0" cap="none" spc="0" normalizeH="0" baseline="0" noProof="0" dirty="0" err="1">
                <a:ln>
                  <a:noFill/>
                </a:ln>
                <a:solidFill>
                  <a:srgbClr val="002060"/>
                </a:solidFill>
                <a:effectLst/>
                <a:uLnTx/>
                <a:uFillTx/>
                <a:latin typeface="Book Antiqua" panose="02040602050305030304" pitchFamily="18" charset="0"/>
                <a:ea typeface="Cambria Math" panose="02040503050406030204" pitchFamily="18" charset="0"/>
                <a:cs typeface="+mn-cs"/>
              </a:rPr>
              <a:t>autorizzatorie</a:t>
            </a:r>
            <a:endParaRPr kumimoji="0" lang="it-IT" sz="1400" b="0" i="0" u="none" strike="noStrike" kern="0" cap="none" spc="0" normalizeH="0" baseline="0" noProof="0" dirty="0">
              <a:ln>
                <a:noFill/>
              </a:ln>
              <a:solidFill>
                <a:srgbClr val="002060"/>
              </a:solidFill>
              <a:effectLst/>
              <a:uLnTx/>
              <a:uFillTx/>
              <a:latin typeface="Book Antiqua" panose="02040602050305030304" pitchFamily="18" charset="0"/>
              <a:ea typeface="Cambria Math" panose="02040503050406030204" pitchFamily="18" charset="0"/>
              <a:cs typeface="+mn-cs"/>
            </a:endParaRPr>
          </a:p>
          <a:p>
            <a:pPr marR="0" lvl="0" algn="just" defTabSz="914400" eaLnBrk="1" fontAlgn="auto" latinLnBrk="0" hangingPunct="1">
              <a:lnSpc>
                <a:spcPct val="100000"/>
              </a:lnSpc>
              <a:spcBef>
                <a:spcPts val="0"/>
              </a:spcBef>
              <a:spcAft>
                <a:spcPts val="0"/>
              </a:spcAft>
              <a:buClrTx/>
              <a:buSzTx/>
              <a:tabLst/>
              <a:defRPr/>
            </a:pPr>
            <a:endParaRPr kumimoji="0" lang="it-IT" sz="1400" b="0" i="0" u="none" strike="noStrike" kern="0" cap="none" spc="0" normalizeH="0" baseline="0" noProof="0" dirty="0">
              <a:ln>
                <a:noFill/>
              </a:ln>
              <a:solidFill>
                <a:srgbClr val="002060"/>
              </a:solidFill>
              <a:effectLst/>
              <a:uLnTx/>
              <a:uFillTx/>
              <a:latin typeface="Book Antiqua" panose="02040602050305030304" pitchFamily="18" charset="0"/>
              <a:ea typeface="Cambria Math" panose="02040503050406030204" pitchFamily="18" charset="0"/>
              <a:cs typeface="+mn-cs"/>
            </a:endParaRP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0" cap="none" spc="0" normalizeH="0" baseline="0" noProof="0" dirty="0">
                <a:ln>
                  <a:noFill/>
                </a:ln>
                <a:solidFill>
                  <a:srgbClr val="002060"/>
                </a:solidFill>
                <a:effectLst/>
                <a:uLnTx/>
                <a:uFillTx/>
                <a:latin typeface="Book Antiqua" panose="02040602050305030304" pitchFamily="18" charset="0"/>
                <a:ea typeface="Cambria Math" panose="02040503050406030204" pitchFamily="18" charset="0"/>
                <a:cs typeface="+mn-cs"/>
              </a:rPr>
              <a:t>Buone pratiche di distribuzione GDP: </a:t>
            </a:r>
          </a:p>
          <a:p>
            <a:pPr marL="742950" marR="0" lvl="1"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400" b="0" i="0" u="none" strike="noStrike" kern="0" cap="none" spc="0" normalizeH="0" baseline="0" noProof="0" dirty="0">
                <a:ln>
                  <a:noFill/>
                </a:ln>
                <a:solidFill>
                  <a:srgbClr val="002060"/>
                </a:solidFill>
                <a:effectLst/>
                <a:uLnTx/>
                <a:uFillTx/>
                <a:latin typeface="Book Antiqua" panose="02040602050305030304" pitchFamily="18" charset="0"/>
                <a:ea typeface="Cambria Math" panose="02040503050406030204" pitchFamily="18" charset="0"/>
                <a:cs typeface="+mn-cs"/>
              </a:rPr>
              <a:t>certificati di </a:t>
            </a:r>
            <a:r>
              <a:rPr kumimoji="0" lang="it-IT" sz="1400" b="0" i="0" u="none" strike="noStrike" kern="0" cap="none" spc="0" normalizeH="0" baseline="0" noProof="0" dirty="0" err="1">
                <a:ln>
                  <a:noFill/>
                </a:ln>
                <a:solidFill>
                  <a:srgbClr val="002060"/>
                </a:solidFill>
                <a:effectLst/>
                <a:uLnTx/>
                <a:uFillTx/>
                <a:latin typeface="Book Antiqua" panose="02040602050305030304" pitchFamily="18" charset="0"/>
                <a:ea typeface="Cambria Math" panose="02040503050406030204" pitchFamily="18" charset="0"/>
                <a:cs typeface="+mn-cs"/>
              </a:rPr>
              <a:t>compliance</a:t>
            </a:r>
            <a:r>
              <a:rPr kumimoji="0" lang="it-IT" sz="1400" b="0" i="0" u="none" strike="noStrike" kern="0" cap="none" spc="0" normalizeH="0" baseline="0" noProof="0" dirty="0">
                <a:ln>
                  <a:noFill/>
                </a:ln>
                <a:solidFill>
                  <a:srgbClr val="002060"/>
                </a:solidFill>
                <a:effectLst/>
                <a:uLnTx/>
                <a:uFillTx/>
                <a:latin typeface="Book Antiqua" panose="02040602050305030304" pitchFamily="18" charset="0"/>
                <a:ea typeface="Cambria Math" panose="02040503050406030204" pitchFamily="18" charset="0"/>
                <a:cs typeface="+mn-cs"/>
              </a:rPr>
              <a:t> alle GDP</a:t>
            </a:r>
          </a:p>
          <a:p>
            <a:pPr marL="0" marR="0" lvl="1"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mn-cs"/>
            </a:endParaRPr>
          </a:p>
          <a:p>
            <a:pPr marL="285750" marR="0" lvl="0" indent="-285750" algn="just" defTabSz="914400" eaLnBrk="1" fontAlgn="auto" latinLnBrk="0" hangingPunct="1">
              <a:lnSpc>
                <a:spcPct val="100000"/>
              </a:lnSpc>
              <a:spcBef>
                <a:spcPts val="0"/>
              </a:spcBef>
              <a:spcAft>
                <a:spcPts val="0"/>
              </a:spcAft>
              <a:buClrTx/>
              <a:buSzTx/>
              <a:buFontTx/>
              <a:buChar char="-"/>
              <a:tabLst/>
              <a:defRPr/>
            </a:pPr>
            <a:endParaRPr kumimoji="0" lang="it-IT" sz="1800" b="0" i="0" u="none" strike="noStrike" kern="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 name="Rettangolo 2"/>
          <p:cNvSpPr/>
          <p:nvPr/>
        </p:nvSpPr>
        <p:spPr>
          <a:xfrm>
            <a:off x="3000743" y="1165489"/>
            <a:ext cx="5981393" cy="738664"/>
          </a:xfrm>
          <a:prstGeom prst="rect">
            <a:avLst/>
          </a:prstGeom>
        </p:spPr>
        <p:txBody>
          <a:bodyPr wrap="square">
            <a:spAutoFit/>
          </a:bodyPr>
          <a:lstStyle/>
          <a:p>
            <a:r>
              <a:rPr lang="it-IT" sz="1400" kern="0" dirty="0" err="1">
                <a:solidFill>
                  <a:srgbClr val="002060"/>
                </a:solidFill>
                <a:latin typeface="Book Antiqua" panose="02040602050305030304" pitchFamily="18" charset="0"/>
                <a:ea typeface="Cambria Math" panose="02040503050406030204" pitchFamily="18" charset="0"/>
              </a:rPr>
              <a:t>Aifa</a:t>
            </a:r>
            <a:r>
              <a:rPr lang="it-IT" sz="1400" kern="0" dirty="0">
                <a:solidFill>
                  <a:srgbClr val="002060"/>
                </a:solidFill>
                <a:latin typeface="Book Antiqua" panose="02040602050305030304" pitchFamily="18" charset="0"/>
                <a:ea typeface="Cambria Math" panose="02040503050406030204" pitchFamily="18" charset="0"/>
              </a:rPr>
              <a:t>, Ministero della Salute, Comando Carabinieri per la tutela della salute (NAS), Regioni, </a:t>
            </a:r>
            <a:r>
              <a:rPr lang="it-IT" sz="1400" kern="0" dirty="0" err="1">
                <a:solidFill>
                  <a:srgbClr val="002060"/>
                </a:solidFill>
                <a:latin typeface="Book Antiqua" panose="02040602050305030304" pitchFamily="18" charset="0"/>
                <a:ea typeface="Cambria Math" panose="02040503050406030204" pitchFamily="18" charset="0"/>
              </a:rPr>
              <a:t>Assoram</a:t>
            </a:r>
            <a:r>
              <a:rPr lang="it-IT" sz="1400" kern="0" dirty="0">
                <a:solidFill>
                  <a:srgbClr val="002060"/>
                </a:solidFill>
                <a:latin typeface="Book Antiqua" panose="02040602050305030304" pitchFamily="18" charset="0"/>
                <a:ea typeface="Cambria Math" panose="02040503050406030204" pitchFamily="18" charset="0"/>
              </a:rPr>
              <a:t>, ADF, AIP, Assofarm, Assogenerici, Farmindustria, Federfarma, Federfarma Servizi, Fofi</a:t>
            </a:r>
            <a:endParaRPr lang="it-IT" sz="1400" dirty="0">
              <a:solidFill>
                <a:srgbClr val="002060"/>
              </a:solidFill>
            </a:endParaRPr>
          </a:p>
        </p:txBody>
      </p:sp>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2836555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Risultati immagini per making pharmaceuticals milano">
            <a:extLst>
              <a:ext uri="{FF2B5EF4-FFF2-40B4-BE49-F238E27FC236}">
                <a16:creationId xmlns:a16="http://schemas.microsoft.com/office/drawing/2014/main" id="{9FC320EB-022A-432C-9D45-15B71BFECDAA}"/>
              </a:ext>
            </a:extLst>
          </p:cNvPr>
          <p:cNvPicPr>
            <a:picLocks noGrp="1" noChangeAspect="1" noChangeArrowheads="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8465" y="242721"/>
            <a:ext cx="1374455" cy="623251"/>
          </a:xfrm>
          <a:prstGeom prst="rect">
            <a:avLst/>
          </a:prstGeom>
          <a:noFill/>
          <a:extLst>
            <a:ext uri="{909E8E84-426E-40DD-AFC4-6F175D3DCCD1}">
              <a14:hiddenFill xmlns:a14="http://schemas.microsoft.com/office/drawing/2010/main">
                <a:solidFill>
                  <a:srgbClr val="FFFFFF"/>
                </a:solidFill>
              </a14:hiddenFill>
            </a:ext>
          </a:extLst>
        </p:spPr>
      </p:pic>
      <p:sp>
        <p:nvSpPr>
          <p:cNvPr id="23" name="Rettangolo 22"/>
          <p:cNvSpPr/>
          <p:nvPr/>
        </p:nvSpPr>
        <p:spPr>
          <a:xfrm>
            <a:off x="1709057" y="242721"/>
            <a:ext cx="8347052" cy="707886"/>
          </a:xfrm>
          <a:prstGeom prst="rect">
            <a:avLst/>
          </a:prstGeom>
        </p:spPr>
        <p:txBody>
          <a:bodyPr wrap="square">
            <a:spAutoFit/>
          </a:bodyPr>
          <a:lstStyle/>
          <a:p>
            <a:pPr algn="ctr"/>
            <a:r>
              <a:rPr lang="it-IT" sz="2000" b="1" dirty="0">
                <a:solidFill>
                  <a:srgbClr val="002060"/>
                </a:solidFill>
                <a:effectLst>
                  <a:outerShdw blurRad="38100" dist="38100" dir="2700000" algn="tl">
                    <a:srgbClr val="000000">
                      <a:alpha val="43137"/>
                    </a:srgbClr>
                  </a:outerShdw>
                </a:effectLst>
                <a:latin typeface="Century Gothic" panose="020B0502020202020204" pitchFamily="34" charset="0"/>
              </a:rPr>
              <a:t>Tavolo tecnico sulla indisponibilità dei farmaci in farmacia (TTI)</a:t>
            </a:r>
          </a:p>
          <a:p>
            <a:pPr algn="ctr"/>
            <a:r>
              <a:rPr lang="it-IT" sz="2000" b="1" dirty="0">
                <a:solidFill>
                  <a:srgbClr val="002060"/>
                </a:solidFill>
                <a:effectLst>
                  <a:outerShdw blurRad="38100" dist="38100" dir="2700000" algn="tl">
                    <a:srgbClr val="000000">
                      <a:alpha val="43137"/>
                    </a:srgbClr>
                  </a:outerShdw>
                </a:effectLst>
                <a:latin typeface="Century Gothic" panose="020B0502020202020204" pitchFamily="34" charset="0"/>
              </a:rPr>
              <a:t>Il testo condiviso del 12 settembre 2016</a:t>
            </a:r>
          </a:p>
        </p:txBody>
      </p:sp>
      <p:pic>
        <p:nvPicPr>
          <p:cNvPr id="8" name="Picture 2" descr="Comunicato AIFA_Protocollo distribuzione">
            <a:extLst>
              <a:ext uri="{FF2B5EF4-FFF2-40B4-BE49-F238E27FC236}">
                <a16:creationId xmlns:a16="http://schemas.microsoft.com/office/drawing/2014/main" id="{4F14CD93-BB0E-4AC4-A9D5-9983AD1B8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86" y="1081069"/>
            <a:ext cx="3416961" cy="46308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ttangolo 3"/>
          <p:cNvSpPr/>
          <p:nvPr/>
        </p:nvSpPr>
        <p:spPr>
          <a:xfrm>
            <a:off x="4037013" y="1242819"/>
            <a:ext cx="6096000" cy="3649204"/>
          </a:xfrm>
          <a:prstGeom prst="rect">
            <a:avLst/>
          </a:prstGeom>
        </p:spPr>
        <p:txBody>
          <a:bodyPr>
            <a:spAutoFit/>
          </a:bodyPr>
          <a:lstStyle/>
          <a:p>
            <a:pPr algn="just">
              <a:lnSpc>
                <a:spcPct val="107000"/>
              </a:lnSpc>
              <a:spcAft>
                <a:spcPts val="0"/>
              </a:spcAft>
            </a:pPr>
            <a:r>
              <a:rPr lang="it-IT" sz="1200" dirty="0">
                <a:latin typeface="Century Gothic" panose="020B0502020202020204" pitchFamily="34" charset="0"/>
                <a:ea typeface="Calibri" panose="020F0502020204030204" pitchFamily="34" charset="0"/>
                <a:cs typeface="Times New Roman" panose="02020603050405020304" pitchFamily="18" charset="0"/>
              </a:rPr>
              <a:t>Il testo condiviso sulla distribuzione dei medicinali sottoscritto in data 8 settembre 2016 da più Regioni e ed Associazioni di settore è stato più volte utilizzato dall’Avvocatura dello Stato e dalle Amministrazioni sanitarie nell’ambito di diversi giudizi innanzi al Giudice Amministrativo.</a:t>
            </a:r>
          </a:p>
          <a:p>
            <a:pPr algn="just">
              <a:lnSpc>
                <a:spcPct val="107000"/>
              </a:lnSpc>
              <a:spcAft>
                <a:spcPts val="0"/>
              </a:spcAft>
            </a:pPr>
            <a:endParaRPr lang="it-IT" sz="1200" b="1" dirty="0">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it-IT" sz="1200" dirty="0">
                <a:latin typeface="Century Gothic" panose="020B0502020202020204" pitchFamily="34" charset="0"/>
              </a:rPr>
              <a:t>La produzione in giudizio, nei casi specifici, era volta a sostenere quanto affermato nel testo condiviso, ovvero che è stata concordemente affermata la necessità che le singole farmacie si astengano dal fornire farmaci ai distributori, e siano obbligate a vendere farmaci solo al pubblico, allo scopo di reprimere frequenti fenomeni di indisponibilità di alcuni medicinali, e le conseguenti ricadute negative per il diritto alla salute dei cittadini.</a:t>
            </a:r>
          </a:p>
          <a:p>
            <a:pPr algn="just">
              <a:lnSpc>
                <a:spcPct val="107000"/>
              </a:lnSpc>
              <a:spcAft>
                <a:spcPts val="0"/>
              </a:spcAft>
            </a:pPr>
            <a:endParaRPr lang="it-IT" sz="1400" dirty="0">
              <a:solidFill>
                <a:schemeClr val="accent5">
                  <a:lumMod val="50000"/>
                </a:schemeClr>
              </a:solidFill>
              <a:latin typeface="Century Gothic" panose="020B0502020202020204" pitchFamily="34" charset="0"/>
            </a:endParaRPr>
          </a:p>
          <a:p>
            <a:pPr algn="just">
              <a:lnSpc>
                <a:spcPct val="107000"/>
              </a:lnSpc>
              <a:spcAft>
                <a:spcPts val="0"/>
              </a:spcAft>
            </a:pPr>
            <a:r>
              <a:rPr lang="it-IT" sz="1400" dirty="0">
                <a:solidFill>
                  <a:schemeClr val="accent5">
                    <a:lumMod val="50000"/>
                  </a:schemeClr>
                </a:solidFill>
                <a:latin typeface="Century Gothic" panose="020B0502020202020204" pitchFamily="34" charset="0"/>
              </a:rPr>
              <a:t>Il cd. “testo condiviso” è stato definito dal Tar Lazio come </a:t>
            </a:r>
            <a:r>
              <a:rPr lang="it-IT" sz="1400" b="1" dirty="0">
                <a:solidFill>
                  <a:schemeClr val="accent5">
                    <a:lumMod val="50000"/>
                  </a:schemeClr>
                </a:solidFill>
                <a:latin typeface="Century Gothic" panose="020B0502020202020204" pitchFamily="34" charset="0"/>
              </a:rPr>
              <a:t>«</a:t>
            </a:r>
            <a:r>
              <a:rPr lang="it-IT" sz="1400" b="1" i="1" dirty="0">
                <a:solidFill>
                  <a:schemeClr val="accent5">
                    <a:lumMod val="50000"/>
                  </a:schemeClr>
                </a:solidFill>
                <a:latin typeface="Century Gothic" panose="020B0502020202020204" pitchFamily="34" charset="0"/>
              </a:rPr>
              <a:t>un atto di natura pattizia teso ad introdurre (fra i sottoscrittori) una disposizione che pone alcuni divieti comportamentali, proprio sull’implicito presupposto della mancanza di siffatta prescrizione nell’ordinamento generale</a:t>
            </a:r>
            <a:r>
              <a:rPr lang="it-IT" sz="1400" b="1" dirty="0">
                <a:solidFill>
                  <a:schemeClr val="accent5">
                    <a:lumMod val="50000"/>
                  </a:schemeClr>
                </a:solidFill>
                <a:latin typeface="Century Gothic" panose="020B0502020202020204" pitchFamily="34" charset="0"/>
              </a:rPr>
              <a:t>.»</a:t>
            </a:r>
          </a:p>
        </p:txBody>
      </p:sp>
      <p:pic>
        <p:nvPicPr>
          <p:cNvPr id="10" name="Picture 4" descr="assoram_foto-protocollo-aifa">
            <a:extLst>
              <a:ext uri="{FF2B5EF4-FFF2-40B4-BE49-F238E27FC236}">
                <a16:creationId xmlns:a16="http://schemas.microsoft.com/office/drawing/2014/main" id="{BB621D30-DA54-4ACD-B79E-834EC62D91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4040" y="4924663"/>
            <a:ext cx="2894625" cy="193333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255" y="5988589"/>
            <a:ext cx="1597202" cy="667511"/>
          </a:xfrm>
          <a:prstGeom prst="rect">
            <a:avLst/>
          </a:prstGeom>
        </p:spPr>
      </p:pic>
    </p:spTree>
    <p:extLst>
      <p:ext uri="{BB962C8B-B14F-4D97-AF65-F5344CB8AC3E}">
        <p14:creationId xmlns:p14="http://schemas.microsoft.com/office/powerpoint/2010/main" val="3610626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37334682-4347-498E-B270-F387156F4555}"/>
              </a:ext>
            </a:extLst>
          </p:cNvPr>
          <p:cNvSpPr/>
          <p:nvPr/>
        </p:nvSpPr>
        <p:spPr>
          <a:xfrm>
            <a:off x="2698630" y="1269824"/>
            <a:ext cx="7187242" cy="738664"/>
          </a:xfrm>
          <a:prstGeom prst="rect">
            <a:avLst/>
          </a:prstGeom>
        </p:spPr>
        <p:txBody>
          <a:bodyPr wrap="square">
            <a:spAutoFit/>
          </a:bodyPr>
          <a:lstStyle/>
          <a:p>
            <a:r>
              <a:rPr lang="it-IT" sz="1400" i="1" dirty="0">
                <a:solidFill>
                  <a:srgbClr val="0070C0"/>
                </a:solidFill>
                <a:latin typeface="Trebuchet MS" panose="020B0603020202020204" pitchFamily="34" charset="0"/>
              </a:rPr>
              <a:t>Carabinieri NAS Cremona: traffico internazionale di farmaci chemioterapici antitumorali - 14 persone arrestate, recuperati medicinali sottratti agli ospedali per un valore di 4 milioni di euro (12 settembre 2019)</a:t>
            </a:r>
            <a:endParaRPr lang="it-IT" sz="1400" b="0" i="1" dirty="0">
              <a:solidFill>
                <a:srgbClr val="0070C0"/>
              </a:solidFill>
              <a:effectLst/>
              <a:latin typeface="Trebuchet MS" panose="020B0603020202020204" pitchFamily="34" charset="0"/>
            </a:endParaRPr>
          </a:p>
        </p:txBody>
      </p:sp>
      <p:sp>
        <p:nvSpPr>
          <p:cNvPr id="10" name="Rettangolo 9">
            <a:extLst>
              <a:ext uri="{FF2B5EF4-FFF2-40B4-BE49-F238E27FC236}">
                <a16:creationId xmlns:a16="http://schemas.microsoft.com/office/drawing/2014/main" id="{9D21F7C6-96DE-4E9F-8873-3D741986BE32}"/>
              </a:ext>
            </a:extLst>
          </p:cNvPr>
          <p:cNvSpPr/>
          <p:nvPr/>
        </p:nvSpPr>
        <p:spPr>
          <a:xfrm>
            <a:off x="547862" y="2177151"/>
            <a:ext cx="9868618" cy="4278094"/>
          </a:xfrm>
          <a:prstGeom prst="rect">
            <a:avLst/>
          </a:prstGeom>
        </p:spPr>
        <p:txBody>
          <a:bodyPr wrap="square">
            <a:spAutoFit/>
          </a:bodyPr>
          <a:lstStyle/>
          <a:p>
            <a:r>
              <a:rPr lang="it-IT" sz="1200" dirty="0">
                <a:solidFill>
                  <a:srgbClr val="2A2A25"/>
                </a:solidFill>
                <a:latin typeface="Century Gothic" panose="020B0502020202020204" pitchFamily="34" charset="0"/>
                <a:ea typeface="Times New Roman" panose="02020603050405020304" pitchFamily="18" charset="0"/>
                <a:cs typeface="Times New Roman" panose="02020603050405020304" pitchFamily="18" charset="0"/>
              </a:rPr>
              <a:t>NAS di Cremona, complessa indagine denominata “DAWAA”, hanno dato esecuzione a 18 misure cautelari, di cui 14 custodiali e 4 restrittive (obbligo di presentazione alla P.G.), nonché a 34 decreti di perquisizioni, a carico di altrettanti soggetti indagati poiché coinvolti a vario titolo in un </a:t>
            </a:r>
            <a:r>
              <a:rPr lang="it-IT" sz="1200" b="1" dirty="0">
                <a:solidFill>
                  <a:srgbClr val="2A2A25"/>
                </a:solidFill>
                <a:latin typeface="Century Gothic" panose="020B0502020202020204" pitchFamily="34" charset="0"/>
                <a:ea typeface="Times New Roman" panose="02020603050405020304" pitchFamily="18" charset="0"/>
                <a:cs typeface="Times New Roman" panose="02020603050405020304" pitchFamily="18" charset="0"/>
              </a:rPr>
              <a:t>traffico internazionale di farmaci, principalmente oncologici, antivirali e destinati a cure particolari</a:t>
            </a:r>
            <a:r>
              <a:rPr lang="it-IT" sz="1200" dirty="0">
                <a:solidFill>
                  <a:srgbClr val="2A2A25"/>
                </a:solidFill>
                <a:latin typeface="Century Gothic" panose="020B0502020202020204" pitchFamily="34" charset="0"/>
                <a:ea typeface="Times New Roman" panose="02020603050405020304" pitchFamily="18" charset="0"/>
                <a:cs typeface="Times New Roman" panose="02020603050405020304" pitchFamily="18" charset="0"/>
              </a:rPr>
              <a:t>.</a:t>
            </a:r>
          </a:p>
          <a:p>
            <a:endParaRPr lang="it-IT" sz="1200" dirty="0">
              <a:solidFill>
                <a:srgbClr val="2A2A25"/>
              </a:solidFill>
              <a:latin typeface="Century Gothic" panose="020B0502020202020204" pitchFamily="34" charset="0"/>
              <a:ea typeface="Times New Roman" panose="02020603050405020304" pitchFamily="18" charset="0"/>
              <a:cs typeface="Times New Roman" panose="02020603050405020304" pitchFamily="18" charset="0"/>
            </a:endParaRPr>
          </a:p>
          <a:p>
            <a:r>
              <a:rPr lang="it-IT" sz="1200" dirty="0">
                <a:solidFill>
                  <a:srgbClr val="2A2A25"/>
                </a:solidFill>
                <a:latin typeface="Century Gothic" panose="020B0502020202020204" pitchFamily="34" charset="0"/>
                <a:ea typeface="Times New Roman" panose="02020603050405020304" pitchFamily="18" charset="0"/>
                <a:cs typeface="Times New Roman" panose="02020603050405020304" pitchFamily="18" charset="0"/>
              </a:rPr>
              <a:t>Le sostanze medicinali, tutte caratterizzate da un elevato valore terapeutico e commerciale, costituiscono il provento di numerosi furti commessi tra il 2017 ed il 2018 in farmacie ospedaliere, aziende sanitarie territoriali e magazzini farmaceutici dell’intero territorio nazionale.</a:t>
            </a:r>
          </a:p>
          <a:p>
            <a:endParaRPr lang="it-IT" sz="1200" dirty="0">
              <a:solidFill>
                <a:srgbClr val="2A2A25"/>
              </a:solidFill>
              <a:latin typeface="Century Gothic" panose="020B0502020202020204" pitchFamily="34" charset="0"/>
              <a:ea typeface="Times New Roman" panose="02020603050405020304" pitchFamily="18" charset="0"/>
              <a:cs typeface="Times New Roman" panose="02020603050405020304" pitchFamily="18" charset="0"/>
            </a:endParaRPr>
          </a:p>
          <a:p>
            <a:pPr algn="just">
              <a:spcAft>
                <a:spcPts val="750"/>
              </a:spcAft>
            </a:pPr>
            <a:r>
              <a:rPr lang="it-IT" sz="1200" dirty="0">
                <a:solidFill>
                  <a:srgbClr val="2A2A25"/>
                </a:solidFill>
                <a:latin typeface="Century Gothic" panose="020B0502020202020204" pitchFamily="34" charset="0"/>
                <a:ea typeface="Times New Roman" panose="02020603050405020304" pitchFamily="18" charset="0"/>
                <a:cs typeface="Andalus" panose="02020603050405020304"/>
              </a:rPr>
              <a:t>Un parte del sodalizio si occupava di </a:t>
            </a:r>
            <a:r>
              <a:rPr lang="it-IT" sz="1200" b="1" dirty="0">
                <a:solidFill>
                  <a:srgbClr val="2A2A25"/>
                </a:solidFill>
                <a:latin typeface="Century Gothic" panose="020B0502020202020204" pitchFamily="34" charset="0"/>
                <a:ea typeface="Times New Roman" panose="02020603050405020304" pitchFamily="18" charset="0"/>
                <a:cs typeface="Andalus" panose="02020603050405020304"/>
              </a:rPr>
              <a:t>trafugare i medicinali dalle farmacie delle aziende sanitarie territoriali e ospedaliere pubbliche nonché dalle logistiche farmaceutiche</a:t>
            </a:r>
            <a:r>
              <a:rPr lang="it-IT" sz="1200" dirty="0">
                <a:solidFill>
                  <a:srgbClr val="2A2A25"/>
                </a:solidFill>
                <a:latin typeface="Century Gothic" panose="020B0502020202020204" pitchFamily="34" charset="0"/>
                <a:ea typeface="Times New Roman" panose="02020603050405020304" pitchFamily="18" charset="0"/>
                <a:cs typeface="Andalus" panose="02020603050405020304"/>
              </a:rPr>
              <a:t>, consegnandoli al primo livello di ricettatori costituiti da soggetti di origine campana che, a loro volta, li cedevano ad un ulteriore livello di gestione, a capo dell’intera organizzazione, ruolo svolto da due cittadini egiziani che si occupavano, grazie alla collaborazione di fiancheggiatori e corrieri, alle fasi di </a:t>
            </a:r>
            <a:r>
              <a:rPr lang="it-IT" sz="1200" b="1" dirty="0">
                <a:solidFill>
                  <a:srgbClr val="2A2A25"/>
                </a:solidFill>
                <a:latin typeface="Century Gothic" panose="020B0502020202020204" pitchFamily="34" charset="0"/>
                <a:ea typeface="Times New Roman" panose="02020603050405020304" pitchFamily="18" charset="0"/>
                <a:cs typeface="Andalus" panose="02020603050405020304"/>
              </a:rPr>
              <a:t>esportazione dei farmaci in Francia, Germania e soprattutto in Nord Africa e Medio Oriente, in particolare Egitto, Siria e Arabia Saudita</a:t>
            </a:r>
            <a:r>
              <a:rPr lang="it-IT" sz="1200" dirty="0">
                <a:solidFill>
                  <a:srgbClr val="2A2A25"/>
                </a:solidFill>
                <a:latin typeface="Century Gothic" panose="020B0502020202020204" pitchFamily="34" charset="0"/>
                <a:ea typeface="Times New Roman" panose="02020603050405020304" pitchFamily="18" charset="0"/>
                <a:cs typeface="Andalus" panose="02020603050405020304"/>
              </a:rPr>
              <a:t>. </a:t>
            </a:r>
          </a:p>
          <a:p>
            <a:pPr algn="just">
              <a:spcAft>
                <a:spcPts val="750"/>
              </a:spcAft>
            </a:pPr>
            <a:r>
              <a:rPr lang="it-IT" sz="1200" dirty="0">
                <a:solidFill>
                  <a:srgbClr val="2A2A25"/>
                </a:solidFill>
                <a:latin typeface="Century Gothic" panose="020B0502020202020204" pitchFamily="34" charset="0"/>
                <a:ea typeface="Times New Roman" panose="02020603050405020304" pitchFamily="18" charset="0"/>
                <a:cs typeface="Andalus" panose="02020603050405020304"/>
              </a:rPr>
              <a:t>I medicinali esportati in spedizioni aeree tramite corrieri o passeggeri in partenza dall’Aeroporto di Milano Malpensa, giunti a destinazione, venivano presi in custodia dai complici che si occupavano della logistica di trasporto e collocazione presso magazzini locali o di recapito a privati come medici e pazienti facoltosi.</a:t>
            </a:r>
            <a:endParaRPr lang="it-IT" sz="1200" dirty="0">
              <a:latin typeface="Century Gothic" panose="020B0502020202020204" pitchFamily="34" charset="0"/>
              <a:ea typeface="Calibri" panose="020F0502020204030204" pitchFamily="34" charset="0"/>
              <a:cs typeface="Andalus" panose="02020603050405020304"/>
            </a:endParaRPr>
          </a:p>
          <a:p>
            <a:pPr algn="just">
              <a:spcAft>
                <a:spcPts val="750"/>
              </a:spcAft>
            </a:pPr>
            <a:r>
              <a:rPr lang="it-IT" sz="1200" b="1" dirty="0">
                <a:solidFill>
                  <a:srgbClr val="2A2A25"/>
                </a:solidFill>
                <a:latin typeface="Century Gothic" panose="020B0502020202020204" pitchFamily="34" charset="0"/>
                <a:ea typeface="Times New Roman" panose="02020603050405020304" pitchFamily="18" charset="0"/>
                <a:cs typeface="Andalus" panose="02020603050405020304"/>
              </a:rPr>
              <a:t>Durante l’indagine sono state sequestrate 824 confezioni di medicinali per un ammontare complessivo, sulla scorta dell’elevato valore economico di ogni singola unità terapeutica, di quasi 4 milioni di euro</a:t>
            </a:r>
            <a:r>
              <a:rPr lang="it-IT" sz="1200" dirty="0">
                <a:solidFill>
                  <a:srgbClr val="2A2A25"/>
                </a:solidFill>
                <a:latin typeface="Century Gothic" panose="020B0502020202020204" pitchFamily="34" charset="0"/>
                <a:ea typeface="Times New Roman" panose="02020603050405020304" pitchFamily="18" charset="0"/>
                <a:cs typeface="Andalus" panose="02020603050405020304"/>
              </a:rPr>
              <a:t>.</a:t>
            </a:r>
            <a:endParaRPr lang="it-IT" sz="1200" dirty="0">
              <a:latin typeface="Century Gothic" panose="020B0502020202020204" pitchFamily="34" charset="0"/>
              <a:ea typeface="Calibri" panose="020F0502020204030204" pitchFamily="34" charset="0"/>
              <a:cs typeface="Andalus" panose="02020603050405020304"/>
            </a:endParaRPr>
          </a:p>
          <a:p>
            <a:endParaRPr lang="it-IT" sz="1200" dirty="0">
              <a:solidFill>
                <a:srgbClr val="2A2A25"/>
              </a:solidFill>
              <a:latin typeface="Andalus"/>
              <a:ea typeface="Times New Roman" panose="02020603050405020304" pitchFamily="18" charset="0"/>
              <a:cs typeface="Times New Roman" panose="02020603050405020304" pitchFamily="18" charset="0"/>
            </a:endParaRPr>
          </a:p>
          <a:p>
            <a:endParaRPr lang="it-IT" sz="1200" dirty="0">
              <a:solidFill>
                <a:srgbClr val="2A2A25"/>
              </a:solidFill>
              <a:latin typeface="Andalus"/>
              <a:ea typeface="Times New Roman" panose="02020603050405020304" pitchFamily="18" charset="0"/>
              <a:cs typeface="Times New Roman" panose="02020603050405020304" pitchFamily="18" charset="0"/>
            </a:endParaRPr>
          </a:p>
          <a:p>
            <a:endParaRPr lang="it-IT" sz="1200" dirty="0">
              <a:latin typeface="Andalus"/>
            </a:endParaRPr>
          </a:p>
        </p:txBody>
      </p:sp>
      <p:sp>
        <p:nvSpPr>
          <p:cNvPr id="12" name="Rettangolo 11">
            <a:extLst>
              <a:ext uri="{FF2B5EF4-FFF2-40B4-BE49-F238E27FC236}">
                <a16:creationId xmlns:a16="http://schemas.microsoft.com/office/drawing/2014/main" id="{C3558B6E-DA9D-46DC-949C-C837216BF00B}"/>
              </a:ext>
            </a:extLst>
          </p:cNvPr>
          <p:cNvSpPr/>
          <p:nvPr/>
        </p:nvSpPr>
        <p:spPr>
          <a:xfrm>
            <a:off x="7974559" y="716082"/>
            <a:ext cx="1409360" cy="400110"/>
          </a:xfrm>
          <a:prstGeom prst="rect">
            <a:avLst/>
          </a:prstGeom>
        </p:spPr>
        <p:txBody>
          <a:bodyPr wrap="none">
            <a:spAutoFit/>
          </a:bodyPr>
          <a:lstStyle/>
          <a:p>
            <a:r>
              <a:rPr lang="it-IT" sz="2000" b="1" dirty="0">
                <a:solidFill>
                  <a:srgbClr val="002060"/>
                </a:solidFill>
                <a:effectLst>
                  <a:outerShdw blurRad="38100" dist="38100" dir="2700000" algn="tl">
                    <a:srgbClr val="000000">
                      <a:alpha val="43137"/>
                    </a:srgbClr>
                  </a:outerShdw>
                </a:effectLst>
                <a:latin typeface="Century Gothic" panose="020B0502020202020204" pitchFamily="34" charset="0"/>
              </a:rPr>
              <a:t>“DAWAA”</a:t>
            </a:r>
          </a:p>
        </p:txBody>
      </p:sp>
      <p:pic>
        <p:nvPicPr>
          <p:cNvPr id="25" name="Picture 2" descr="Risultati immagini per making pharmaceuticals milano">
            <a:extLst>
              <a:ext uri="{FF2B5EF4-FFF2-40B4-BE49-F238E27FC236}">
                <a16:creationId xmlns:a16="http://schemas.microsoft.com/office/drawing/2014/main" id="{F3659B27-B4EA-4376-843C-36CE834A0992}"/>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31201" y="92831"/>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2070558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2EAEDC3-3D0C-4C3A-8945-873B35979FC2}"/>
              </a:ext>
            </a:extLst>
          </p:cNvPr>
          <p:cNvSpPr/>
          <p:nvPr/>
        </p:nvSpPr>
        <p:spPr>
          <a:xfrm>
            <a:off x="1791091" y="330877"/>
            <a:ext cx="3300905" cy="461665"/>
          </a:xfrm>
          <a:prstGeom prst="rect">
            <a:avLst/>
          </a:prstGeom>
        </p:spPr>
        <p:txBody>
          <a:bodyPr wrap="none">
            <a:spAutoFit/>
          </a:bodyPr>
          <a:lstStyle/>
          <a:p>
            <a:r>
              <a:rPr lang="en-US" altLang="ko-KR" sz="2400" b="1" dirty="0">
                <a:solidFill>
                  <a:srgbClr val="002060"/>
                </a:solidFill>
                <a:effectLst>
                  <a:outerShdw blurRad="38100" dist="38100" dir="2700000" algn="tl">
                    <a:srgbClr val="000000">
                      <a:alpha val="43137"/>
                    </a:srgbClr>
                  </a:outerShdw>
                </a:effectLst>
                <a:latin typeface="Century Gothic" panose="020B0502020202020204" pitchFamily="34" charset="0"/>
              </a:rPr>
              <a:t>FURTI DEI MEDICINALI</a:t>
            </a:r>
            <a:endParaRPr lang="ko-KR" altLang="en-US" sz="2400" b="1" dirty="0">
              <a:solidFill>
                <a:srgbClr val="002060"/>
              </a:solidFill>
              <a:effectLst>
                <a:outerShdw blurRad="38100" dist="38100" dir="2700000" algn="tl">
                  <a:srgbClr val="000000">
                    <a:alpha val="43137"/>
                  </a:srgbClr>
                </a:outerShdw>
              </a:effectLst>
              <a:latin typeface="Century Gothic" panose="020B0502020202020204" pitchFamily="34" charset="0"/>
            </a:endParaRPr>
          </a:p>
        </p:txBody>
      </p:sp>
      <p:pic>
        <p:nvPicPr>
          <p:cNvPr id="3" name="Immagine 2"/>
          <p:cNvPicPr>
            <a:picLocks noChangeAspect="1"/>
          </p:cNvPicPr>
          <p:nvPr/>
        </p:nvPicPr>
        <p:blipFill>
          <a:blip r:embed="rId3"/>
          <a:stretch>
            <a:fillRect/>
          </a:stretch>
        </p:blipFill>
        <p:spPr>
          <a:xfrm>
            <a:off x="2690620" y="987144"/>
            <a:ext cx="7643004" cy="5435948"/>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78" y="5973296"/>
            <a:ext cx="1597202" cy="667511"/>
          </a:xfrm>
          <a:prstGeom prst="rect">
            <a:avLst/>
          </a:prstGeom>
        </p:spPr>
      </p:pic>
      <p:pic>
        <p:nvPicPr>
          <p:cNvPr id="8" name="Picture 2" descr="Risultati immagini per making pharmaceuticals milano">
            <a:extLst>
              <a:ext uri="{FF2B5EF4-FFF2-40B4-BE49-F238E27FC236}">
                <a16:creationId xmlns:a16="http://schemas.microsoft.com/office/drawing/2014/main" id="{F3659B27-B4EA-4376-843C-36CE834A0992}"/>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31201" y="92831"/>
            <a:ext cx="1374455" cy="62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604365"/>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EE99941B-E4B0-4DA5-9E57-D9F14F90C883}"/>
              </a:ext>
            </a:extLst>
          </p:cNvPr>
          <p:cNvSpPr/>
          <p:nvPr/>
        </p:nvSpPr>
        <p:spPr>
          <a:xfrm>
            <a:off x="983432" y="310071"/>
            <a:ext cx="9217024" cy="60486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3C179E78-C90C-45C6-A3B2-E12EFF8D9081}"/>
              </a:ext>
            </a:extLst>
          </p:cNvPr>
          <p:cNvSpPr/>
          <p:nvPr/>
        </p:nvSpPr>
        <p:spPr>
          <a:xfrm>
            <a:off x="3358324" y="776107"/>
            <a:ext cx="3517014" cy="400110"/>
          </a:xfrm>
          <a:prstGeom prst="rect">
            <a:avLst/>
          </a:prstGeom>
        </p:spPr>
        <p:txBody>
          <a:bodyPr wrap="square">
            <a:spAutoFit/>
          </a:bodyPr>
          <a:lstStyle/>
          <a:p>
            <a:r>
              <a:rPr lang="en-US" altLang="ko-KR" sz="2000" b="1" dirty="0">
                <a:solidFill>
                  <a:srgbClr val="002060"/>
                </a:solidFill>
                <a:effectLst>
                  <a:outerShdw blurRad="38100" dist="38100" dir="2700000" algn="tl">
                    <a:srgbClr val="000000">
                      <a:alpha val="43137"/>
                    </a:srgbClr>
                  </a:outerShdw>
                </a:effectLst>
                <a:latin typeface="Century Gothic" panose="020B0502020202020204" pitchFamily="34" charset="0"/>
              </a:rPr>
              <a:t>SEDE </a:t>
            </a:r>
            <a:endParaRPr lang="ko-KR" altLang="en-US" sz="2000" b="1" dirty="0">
              <a:solidFill>
                <a:srgbClr val="002060"/>
              </a:solidFill>
              <a:effectLst>
                <a:outerShdw blurRad="38100" dist="38100" dir="2700000" algn="tl">
                  <a:srgbClr val="000000">
                    <a:alpha val="43137"/>
                  </a:srgbClr>
                </a:outerShdw>
              </a:effectLst>
              <a:latin typeface="Century Gothic" panose="020B0502020202020204" pitchFamily="34" charset="0"/>
            </a:endParaRPr>
          </a:p>
        </p:txBody>
      </p:sp>
      <p:pic>
        <p:nvPicPr>
          <p:cNvPr id="10" name="Immagine 9" descr="Home1.jpg">
            <a:extLst>
              <a:ext uri="{FF2B5EF4-FFF2-40B4-BE49-F238E27FC236}">
                <a16:creationId xmlns:a16="http://schemas.microsoft.com/office/drawing/2014/main" id="{A9421F14-DF67-4AC4-ADD6-6D654FDDA781}"/>
              </a:ext>
            </a:extLst>
          </p:cNvPr>
          <p:cNvPicPr>
            <a:picLocks noChangeAspect="1"/>
          </p:cNvPicPr>
          <p:nvPr/>
        </p:nvPicPr>
        <p:blipFill>
          <a:blip r:embed="rId3" cstate="print"/>
          <a:stretch>
            <a:fillRect/>
          </a:stretch>
        </p:blipFill>
        <p:spPr>
          <a:xfrm>
            <a:off x="2329624" y="1322623"/>
            <a:ext cx="3516275" cy="2359162"/>
          </a:xfrm>
          <a:prstGeom prst="rect">
            <a:avLst/>
          </a:prstGeom>
        </p:spPr>
      </p:pic>
      <p:pic>
        <p:nvPicPr>
          <p:cNvPr id="11" name="Immagine 10" descr="Home2.jpg">
            <a:extLst>
              <a:ext uri="{FF2B5EF4-FFF2-40B4-BE49-F238E27FC236}">
                <a16:creationId xmlns:a16="http://schemas.microsoft.com/office/drawing/2014/main" id="{61AACC4B-EFA3-494E-A3A0-995C50F042FE}"/>
              </a:ext>
            </a:extLst>
          </p:cNvPr>
          <p:cNvPicPr>
            <a:picLocks noChangeAspect="1"/>
          </p:cNvPicPr>
          <p:nvPr/>
        </p:nvPicPr>
        <p:blipFill>
          <a:blip r:embed="rId4" cstate="print"/>
          <a:stretch>
            <a:fillRect/>
          </a:stretch>
        </p:blipFill>
        <p:spPr>
          <a:xfrm>
            <a:off x="6346101" y="1322623"/>
            <a:ext cx="3516275" cy="2359162"/>
          </a:xfrm>
          <a:prstGeom prst="rect">
            <a:avLst/>
          </a:prstGeom>
        </p:spPr>
      </p:pic>
      <p:pic>
        <p:nvPicPr>
          <p:cNvPr id="13" name="Immagine 12" descr="home3.jpg">
            <a:extLst>
              <a:ext uri="{FF2B5EF4-FFF2-40B4-BE49-F238E27FC236}">
                <a16:creationId xmlns:a16="http://schemas.microsoft.com/office/drawing/2014/main" id="{374C5FF3-F372-4FAB-984F-8BE30AB64221}"/>
              </a:ext>
            </a:extLst>
          </p:cNvPr>
          <p:cNvPicPr>
            <a:picLocks noChangeAspect="1"/>
          </p:cNvPicPr>
          <p:nvPr/>
        </p:nvPicPr>
        <p:blipFill>
          <a:blip r:embed="rId5" cstate="print"/>
          <a:stretch>
            <a:fillRect/>
          </a:stretch>
        </p:blipFill>
        <p:spPr>
          <a:xfrm>
            <a:off x="6346101" y="3920393"/>
            <a:ext cx="3482594" cy="2290960"/>
          </a:xfrm>
          <a:prstGeom prst="rect">
            <a:avLst/>
          </a:prstGeom>
        </p:spPr>
      </p:pic>
      <p:sp>
        <p:nvSpPr>
          <p:cNvPr id="17" name="CasellaDiTesto 16">
            <a:extLst>
              <a:ext uri="{FF2B5EF4-FFF2-40B4-BE49-F238E27FC236}">
                <a16:creationId xmlns:a16="http://schemas.microsoft.com/office/drawing/2014/main" id="{6EDEC1D8-9F9F-4282-A58B-050E17FB8DB2}"/>
              </a:ext>
            </a:extLst>
          </p:cNvPr>
          <p:cNvSpPr txBox="1"/>
          <p:nvPr/>
        </p:nvSpPr>
        <p:spPr>
          <a:xfrm>
            <a:off x="5192724" y="548680"/>
            <a:ext cx="1120820" cy="400110"/>
          </a:xfrm>
          <a:prstGeom prst="rect">
            <a:avLst/>
          </a:prstGeom>
          <a:noFill/>
        </p:spPr>
        <p:txBody>
          <a:bodyPr wrap="none" rtlCol="0">
            <a:spAutoFit/>
          </a:bodyPr>
          <a:lstStyle/>
          <a:p>
            <a:r>
              <a:rPr lang="it-IT" sz="2000" i="1" dirty="0">
                <a:latin typeface="Garamond" panose="02020404030301010803" pitchFamily="18" charset="0"/>
              </a:rPr>
              <a:t>from 1965</a:t>
            </a:r>
          </a:p>
        </p:txBody>
      </p:sp>
      <p:pic>
        <p:nvPicPr>
          <p:cNvPr id="18" name="Immagine 17">
            <a:extLst>
              <a:ext uri="{FF2B5EF4-FFF2-40B4-BE49-F238E27FC236}">
                <a16:creationId xmlns:a16="http://schemas.microsoft.com/office/drawing/2014/main" id="{B503D5A5-A9ED-4C03-A57C-2DAB818F59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6842" y="3920395"/>
            <a:ext cx="3549057" cy="2290960"/>
          </a:xfrm>
          <a:prstGeom prst="rect">
            <a:avLst/>
          </a:prstGeom>
        </p:spPr>
      </p:pic>
      <p:pic>
        <p:nvPicPr>
          <p:cNvPr id="19" name="Picture 2" descr="Risultati immagini per making pharmaceuticals milano">
            <a:extLst>
              <a:ext uri="{FF2B5EF4-FFF2-40B4-BE49-F238E27FC236}">
                <a16:creationId xmlns:a16="http://schemas.microsoft.com/office/drawing/2014/main" id="{5DEBDE57-FA16-4EDD-94A5-81170851109E}"/>
              </a:ext>
            </a:extLst>
          </p:cNvPr>
          <p:cNvPicPr>
            <a:picLocks noGrp="1" noChangeAspect="1" noChangeArrowheads="1"/>
          </p:cNvPicPr>
          <p:nvPr>
            <p:ph idx="1"/>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0401" y="94215"/>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20" name="Immagin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2556341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2EAEDC3-3D0C-4C3A-8945-873B35979FC2}"/>
              </a:ext>
            </a:extLst>
          </p:cNvPr>
          <p:cNvSpPr/>
          <p:nvPr/>
        </p:nvSpPr>
        <p:spPr>
          <a:xfrm>
            <a:off x="1714891" y="592135"/>
            <a:ext cx="3300905" cy="461665"/>
          </a:xfrm>
          <a:prstGeom prst="rect">
            <a:avLst/>
          </a:prstGeom>
        </p:spPr>
        <p:txBody>
          <a:bodyPr wrap="none">
            <a:spAutoFit/>
          </a:bodyPr>
          <a:lstStyle/>
          <a:p>
            <a:r>
              <a:rPr lang="en-US" altLang="ko-KR" sz="2400" b="1" dirty="0">
                <a:solidFill>
                  <a:srgbClr val="002060"/>
                </a:solidFill>
                <a:effectLst>
                  <a:outerShdw blurRad="38100" dist="38100" dir="2700000" algn="tl">
                    <a:srgbClr val="000000">
                      <a:alpha val="43137"/>
                    </a:srgbClr>
                  </a:outerShdw>
                </a:effectLst>
                <a:latin typeface="Century Gothic" panose="020B0502020202020204" pitchFamily="34" charset="0"/>
              </a:rPr>
              <a:t>FURTI DEI MEDICINALI</a:t>
            </a:r>
            <a:endParaRPr lang="ko-KR" altLang="en-US" sz="2400" b="1" dirty="0">
              <a:solidFill>
                <a:srgbClr val="002060"/>
              </a:solidFill>
              <a:effectLst>
                <a:outerShdw blurRad="38100" dist="38100" dir="2700000" algn="tl">
                  <a:srgbClr val="000000">
                    <a:alpha val="43137"/>
                  </a:srgbClr>
                </a:outerShdw>
              </a:effectLst>
              <a:latin typeface="Century Gothic" panose="020B0502020202020204" pitchFamily="34" charset="0"/>
            </a:endParaRPr>
          </a:p>
        </p:txBody>
      </p:sp>
      <p:pic>
        <p:nvPicPr>
          <p:cNvPr id="2" name="Immagine 1"/>
          <p:cNvPicPr>
            <a:picLocks noChangeAspect="1"/>
          </p:cNvPicPr>
          <p:nvPr/>
        </p:nvPicPr>
        <p:blipFill>
          <a:blip r:embed="rId2"/>
          <a:stretch>
            <a:fillRect/>
          </a:stretch>
        </p:blipFill>
        <p:spPr>
          <a:xfrm>
            <a:off x="2429067" y="1292629"/>
            <a:ext cx="8889361" cy="5091897"/>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78" y="5973296"/>
            <a:ext cx="1597202" cy="667511"/>
          </a:xfrm>
          <a:prstGeom prst="rect">
            <a:avLst/>
          </a:prstGeom>
        </p:spPr>
      </p:pic>
      <p:pic>
        <p:nvPicPr>
          <p:cNvPr id="8" name="Picture 2" descr="Risultati immagini per making pharmaceuticals milano">
            <a:extLst>
              <a:ext uri="{FF2B5EF4-FFF2-40B4-BE49-F238E27FC236}">
                <a16:creationId xmlns:a16="http://schemas.microsoft.com/office/drawing/2014/main" id="{F3659B27-B4EA-4376-843C-36CE834A0992}"/>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31201" y="92831"/>
            <a:ext cx="1374455" cy="62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810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marL="109728" indent="0" algn="ctr">
              <a:buNone/>
            </a:pPr>
            <a:endParaRPr lang="it-IT" b="1" i="1" dirty="0">
              <a:latin typeface="Batang" pitchFamily="18" charset="-127"/>
              <a:ea typeface="Batang" pitchFamily="18" charset="-127"/>
            </a:endParaRPr>
          </a:p>
          <a:p>
            <a:pPr marL="109728" indent="0" algn="ctr">
              <a:buNone/>
            </a:pPr>
            <a:endParaRPr lang="it-IT" b="1" i="1" dirty="0">
              <a:latin typeface="Batang" pitchFamily="18" charset="-127"/>
              <a:ea typeface="Batang" pitchFamily="18" charset="-127"/>
            </a:endParaRPr>
          </a:p>
          <a:p>
            <a:pPr marL="109728" indent="0" algn="ctr">
              <a:buNone/>
            </a:pPr>
            <a:endParaRPr lang="it-IT" b="1" i="1" dirty="0">
              <a:latin typeface="Batang" pitchFamily="18" charset="-127"/>
              <a:ea typeface="Batang" pitchFamily="18" charset="-127"/>
            </a:endParaRPr>
          </a:p>
          <a:p>
            <a:pPr marL="109728" indent="0" algn="ctr">
              <a:buNone/>
            </a:pPr>
            <a:endParaRPr lang="it-IT" b="1" i="1" dirty="0">
              <a:latin typeface="Batang" pitchFamily="18" charset="-127"/>
              <a:ea typeface="Batang" pitchFamily="18" charset="-127"/>
            </a:endParaRPr>
          </a:p>
          <a:p>
            <a:pPr marL="109728" indent="0" algn="ctr">
              <a:buNone/>
            </a:pPr>
            <a:endParaRPr lang="it-IT" b="1" i="1" dirty="0">
              <a:latin typeface="Batang" pitchFamily="18" charset="-127"/>
              <a:ea typeface="Batang" pitchFamily="18" charset="-127"/>
            </a:endParaRPr>
          </a:p>
        </p:txBody>
      </p:sp>
      <p:graphicFrame>
        <p:nvGraphicFramePr>
          <p:cNvPr id="4" name="Tabella 3"/>
          <p:cNvGraphicFramePr>
            <a:graphicFrameLocks noGrp="1"/>
          </p:cNvGraphicFramePr>
          <p:nvPr/>
        </p:nvGraphicFramePr>
        <p:xfrm>
          <a:off x="2247395" y="3784927"/>
          <a:ext cx="3581544" cy="1371600"/>
        </p:xfrm>
        <a:graphic>
          <a:graphicData uri="http://schemas.openxmlformats.org/drawingml/2006/table">
            <a:tbl>
              <a:tblPr firstRow="1" bandRow="1">
                <a:tableStyleId>{EB344D84-9AFB-497E-A393-DC336BA19D2E}</a:tableStyleId>
              </a:tblPr>
              <a:tblGrid>
                <a:gridCol w="1441920">
                  <a:extLst>
                    <a:ext uri="{9D8B030D-6E8A-4147-A177-3AD203B41FA5}">
                      <a16:colId xmlns:a16="http://schemas.microsoft.com/office/drawing/2014/main" val="20000"/>
                    </a:ext>
                  </a:extLst>
                </a:gridCol>
                <a:gridCol w="1116325">
                  <a:extLst>
                    <a:ext uri="{9D8B030D-6E8A-4147-A177-3AD203B41FA5}">
                      <a16:colId xmlns:a16="http://schemas.microsoft.com/office/drawing/2014/main" val="20001"/>
                    </a:ext>
                  </a:extLst>
                </a:gridCol>
                <a:gridCol w="1023299">
                  <a:extLst>
                    <a:ext uri="{9D8B030D-6E8A-4147-A177-3AD203B41FA5}">
                      <a16:colId xmlns:a16="http://schemas.microsoft.com/office/drawing/2014/main" val="20002"/>
                    </a:ext>
                  </a:extLst>
                </a:gridCol>
              </a:tblGrid>
              <a:tr h="376328">
                <a:tc>
                  <a:txBody>
                    <a:bodyPr/>
                    <a:lstStyle/>
                    <a:p>
                      <a:pPr algn="ctr"/>
                      <a:endParaRPr lang="it-IT" sz="1200" dirty="0"/>
                    </a:p>
                  </a:txBody>
                  <a:tcPr/>
                </a:tc>
                <a:tc>
                  <a:txBody>
                    <a:bodyPr/>
                    <a:lstStyle/>
                    <a:p>
                      <a:pPr algn="ctr"/>
                      <a:r>
                        <a:rPr lang="it-IT" sz="1200" dirty="0"/>
                        <a:t>Commodity outsourcing</a:t>
                      </a:r>
                    </a:p>
                  </a:txBody>
                  <a:tcPr/>
                </a:tc>
                <a:tc>
                  <a:txBody>
                    <a:bodyPr/>
                    <a:lstStyle/>
                    <a:p>
                      <a:pPr algn="ctr"/>
                      <a:r>
                        <a:rPr lang="it-IT" sz="1200" dirty="0"/>
                        <a:t>Strategic Outsourcing</a:t>
                      </a:r>
                    </a:p>
                  </a:txBody>
                  <a:tcPr/>
                </a:tc>
                <a:extLst>
                  <a:ext uri="{0D108BD9-81ED-4DB2-BD59-A6C34878D82A}">
                    <a16:rowId xmlns:a16="http://schemas.microsoft.com/office/drawing/2014/main" val="10000"/>
                  </a:ext>
                </a:extLst>
              </a:tr>
              <a:tr h="376328">
                <a:tc>
                  <a:txBody>
                    <a:bodyPr/>
                    <a:lstStyle/>
                    <a:p>
                      <a:pPr algn="ctr"/>
                      <a:r>
                        <a:rPr lang="it-IT" sz="1200" dirty="0"/>
                        <a:t>Industria Farmaceutica</a:t>
                      </a:r>
                    </a:p>
                  </a:txBody>
                  <a:tcPr/>
                </a:tc>
                <a:tc>
                  <a:txBody>
                    <a:bodyPr/>
                    <a:lstStyle/>
                    <a:p>
                      <a:pPr algn="ctr"/>
                      <a:r>
                        <a:rPr lang="it-IT" sz="1200" dirty="0"/>
                        <a:t>97%</a:t>
                      </a:r>
                    </a:p>
                  </a:txBody>
                  <a:tcPr/>
                </a:tc>
                <a:tc>
                  <a:txBody>
                    <a:bodyPr/>
                    <a:lstStyle/>
                    <a:p>
                      <a:pPr algn="ctr"/>
                      <a:r>
                        <a:rPr lang="it-IT" sz="1200" dirty="0"/>
                        <a:t>87%</a:t>
                      </a:r>
                    </a:p>
                  </a:txBody>
                  <a:tcPr/>
                </a:tc>
                <a:extLst>
                  <a:ext uri="{0D108BD9-81ED-4DB2-BD59-A6C34878D82A}">
                    <a16:rowId xmlns:a16="http://schemas.microsoft.com/office/drawing/2014/main" val="10001"/>
                  </a:ext>
                </a:extLst>
              </a:tr>
              <a:tr h="376328">
                <a:tc>
                  <a:txBody>
                    <a:bodyPr/>
                    <a:lstStyle/>
                    <a:p>
                      <a:pPr algn="ctr"/>
                      <a:r>
                        <a:rPr lang="it-IT" sz="1200" dirty="0"/>
                        <a:t>Strutture/aziende sanitarie</a:t>
                      </a:r>
                    </a:p>
                  </a:txBody>
                  <a:tcPr/>
                </a:tc>
                <a:tc>
                  <a:txBody>
                    <a:bodyPr/>
                    <a:lstStyle/>
                    <a:p>
                      <a:pPr algn="ctr"/>
                      <a:r>
                        <a:rPr lang="it-IT" sz="1200" dirty="0"/>
                        <a:t>4%</a:t>
                      </a:r>
                    </a:p>
                  </a:txBody>
                  <a:tcPr/>
                </a:tc>
                <a:tc>
                  <a:txBody>
                    <a:bodyPr/>
                    <a:lstStyle/>
                    <a:p>
                      <a:pPr algn="ctr"/>
                      <a:r>
                        <a:rPr lang="it-IT" sz="1200" dirty="0"/>
                        <a:t>1%</a:t>
                      </a:r>
                    </a:p>
                  </a:txBody>
                  <a:tcPr/>
                </a:tc>
                <a:extLst>
                  <a:ext uri="{0D108BD9-81ED-4DB2-BD59-A6C34878D82A}">
                    <a16:rowId xmlns:a16="http://schemas.microsoft.com/office/drawing/2014/main" val="10002"/>
                  </a:ext>
                </a:extLst>
              </a:tr>
            </a:tbl>
          </a:graphicData>
        </a:graphic>
      </p:graphicFrame>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6207"/>
          <a:stretch/>
        </p:blipFill>
        <p:spPr bwMode="auto">
          <a:xfrm>
            <a:off x="1320384" y="556204"/>
            <a:ext cx="8347492" cy="157812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9704" y="2406882"/>
            <a:ext cx="2449856" cy="1378045"/>
          </a:xfrm>
          <a:prstGeom prst="rect">
            <a:avLst/>
          </a:prstGeom>
        </p:spPr>
      </p:pic>
      <p:sp>
        <p:nvSpPr>
          <p:cNvPr id="11" name="Rettangolo 10">
            <a:extLst>
              <a:ext uri="{FF2B5EF4-FFF2-40B4-BE49-F238E27FC236}">
                <a16:creationId xmlns:a16="http://schemas.microsoft.com/office/drawing/2014/main" id="{2A0EB248-F8CD-4547-B8A6-691684D218DE}"/>
              </a:ext>
            </a:extLst>
          </p:cNvPr>
          <p:cNvSpPr/>
          <p:nvPr/>
        </p:nvSpPr>
        <p:spPr>
          <a:xfrm>
            <a:off x="983432" y="310071"/>
            <a:ext cx="9217024" cy="60486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2586FD5A-394F-4E0F-90F3-CBCD337122DA}"/>
              </a:ext>
            </a:extLst>
          </p:cNvPr>
          <p:cNvPicPr>
            <a:picLocks noChangeAspect="1"/>
          </p:cNvPicPr>
          <p:nvPr/>
        </p:nvPicPr>
        <p:blipFill>
          <a:blip r:embed="rId4"/>
          <a:stretch>
            <a:fillRect/>
          </a:stretch>
        </p:blipFill>
        <p:spPr>
          <a:xfrm>
            <a:off x="5828939" y="3504231"/>
            <a:ext cx="3612978" cy="2773464"/>
          </a:xfrm>
          <a:prstGeom prst="rect">
            <a:avLst/>
          </a:prstGeom>
          <a:ln>
            <a:noFill/>
          </a:ln>
          <a:effectLst>
            <a:outerShdw blurRad="292100" dist="139700" dir="2700000" algn="tl" rotWithShape="0">
              <a:srgbClr val="333333">
                <a:alpha val="65000"/>
              </a:srgbClr>
            </a:outerShdw>
          </a:effectLst>
        </p:spPr>
      </p:pic>
      <p:pic>
        <p:nvPicPr>
          <p:cNvPr id="12" name="Picture 2" descr="Risultati immagini per making pharmaceuticals milano">
            <a:extLst>
              <a:ext uri="{FF2B5EF4-FFF2-40B4-BE49-F238E27FC236}">
                <a16:creationId xmlns:a16="http://schemas.microsoft.com/office/drawing/2014/main" id="{5DEBDE57-FA16-4EDD-94A5-81170851109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6572" y="117940"/>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1737727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p:cNvSpPr txBox="1">
            <a:spLocks/>
          </p:cNvSpPr>
          <p:nvPr/>
        </p:nvSpPr>
        <p:spPr>
          <a:xfrm>
            <a:off x="2221732" y="2320792"/>
            <a:ext cx="7371602" cy="398739"/>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1600" b="1" dirty="0">
                <a:solidFill>
                  <a:srgbClr val="C00000"/>
                </a:solidFill>
                <a:latin typeface="Andalus" panose="02020603050405020304" pitchFamily="18" charset="-78"/>
                <a:cs typeface="Andalus" panose="02020603050405020304" pitchFamily="18" charset="-78"/>
              </a:rPr>
              <a:t>Cosa abbiamo analizzato nella survey compilata dai nostri Associati</a:t>
            </a:r>
          </a:p>
        </p:txBody>
      </p:sp>
      <p:sp>
        <p:nvSpPr>
          <p:cNvPr id="6" name="Segnaposto contenuto 4"/>
          <p:cNvSpPr txBox="1">
            <a:spLocks/>
          </p:cNvSpPr>
          <p:nvPr/>
        </p:nvSpPr>
        <p:spPr>
          <a:xfrm>
            <a:off x="1792733" y="2719531"/>
            <a:ext cx="8229600" cy="4525963"/>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4650" indent="-285750">
              <a:lnSpc>
                <a:spcPct val="100000"/>
              </a:lnSpc>
              <a:buFont typeface="Wingdings" panose="05000000000000000000" pitchFamily="2" charset="2"/>
              <a:buChar char="ü"/>
            </a:pPr>
            <a:r>
              <a:rPr lang="it-IT" sz="1400" b="1" dirty="0">
                <a:solidFill>
                  <a:srgbClr val="0000FF"/>
                </a:solidFill>
                <a:latin typeface="Andalus" panose="02020603050405020304" pitchFamily="18" charset="-78"/>
                <a:cs typeface="Andalus" panose="02020603050405020304" pitchFamily="18" charset="-78"/>
              </a:rPr>
              <a:t>Dati Generali</a:t>
            </a:r>
            <a:r>
              <a:rPr lang="it-IT" sz="1400" dirty="0">
                <a:solidFill>
                  <a:srgbClr val="0000FF"/>
                </a:solidFill>
                <a:latin typeface="Andalus" panose="02020603050405020304" pitchFamily="18" charset="-78"/>
                <a:cs typeface="Andalus" panose="02020603050405020304" pitchFamily="18" charset="-78"/>
              </a:rPr>
              <a:t>:</a:t>
            </a:r>
          </a:p>
          <a:p>
            <a:pPr lvl="1">
              <a:lnSpc>
                <a:spcPct val="100000"/>
              </a:lnSpc>
              <a:buFont typeface="Wingdings" panose="05000000000000000000" pitchFamily="2" charset="2"/>
              <a:buChar char="Ø"/>
            </a:pPr>
            <a:r>
              <a:rPr lang="it-IT" sz="1400" dirty="0">
                <a:latin typeface="Andalus" panose="02020603050405020304" pitchFamily="18" charset="-78"/>
                <a:cs typeface="Andalus" panose="02020603050405020304" pitchFamily="18" charset="-78"/>
              </a:rPr>
              <a:t>Localizzazione e caratteristiche dei siti logistici delle aziende Associate</a:t>
            </a:r>
          </a:p>
          <a:p>
            <a:pPr lvl="1">
              <a:lnSpc>
                <a:spcPct val="100000"/>
              </a:lnSpc>
              <a:buFont typeface="Wingdings" panose="05000000000000000000" pitchFamily="2" charset="2"/>
              <a:buChar char="Ø"/>
            </a:pPr>
            <a:r>
              <a:rPr lang="it-IT" sz="1400" dirty="0">
                <a:latin typeface="Andalus" panose="02020603050405020304" pitchFamily="18" charset="-78"/>
                <a:cs typeface="Andalus" panose="02020603050405020304" pitchFamily="18" charset="-78"/>
              </a:rPr>
              <a:t>Volumi (ordini, spedizioni,..)</a:t>
            </a:r>
          </a:p>
          <a:p>
            <a:pPr lvl="1">
              <a:lnSpc>
                <a:spcPct val="100000"/>
              </a:lnSpc>
              <a:buFont typeface="Wingdings" panose="05000000000000000000" pitchFamily="2" charset="2"/>
              <a:buChar char="Ø"/>
            </a:pPr>
            <a:r>
              <a:rPr lang="it-IT" sz="1400" dirty="0">
                <a:latin typeface="Andalus" panose="02020603050405020304" pitchFamily="18" charset="-78"/>
                <a:cs typeface="Andalus" panose="02020603050405020304" pitchFamily="18" charset="-78"/>
              </a:rPr>
              <a:t>Modalità di trasporto</a:t>
            </a:r>
          </a:p>
          <a:p>
            <a:pPr lvl="1">
              <a:lnSpc>
                <a:spcPct val="100000"/>
              </a:lnSpc>
              <a:buFont typeface="Wingdings" panose="05000000000000000000" pitchFamily="2" charset="2"/>
              <a:buChar char="Ø"/>
            </a:pPr>
            <a:r>
              <a:rPr lang="it-IT" sz="1400" dirty="0">
                <a:latin typeface="Andalus" panose="02020603050405020304" pitchFamily="18" charset="-78"/>
                <a:cs typeface="Andalus" panose="02020603050405020304" pitchFamily="18" charset="-78"/>
              </a:rPr>
              <a:t>Gestione della catena del freddo</a:t>
            </a:r>
          </a:p>
          <a:p>
            <a:pPr lvl="1">
              <a:lnSpc>
                <a:spcPct val="100000"/>
              </a:lnSpc>
              <a:buFont typeface="Wingdings" panose="05000000000000000000" pitchFamily="2" charset="2"/>
              <a:buChar char="Ø"/>
            </a:pPr>
            <a:r>
              <a:rPr lang="it-IT" sz="1400" dirty="0">
                <a:latin typeface="Andalus" panose="02020603050405020304" pitchFamily="18" charset="-78"/>
                <a:cs typeface="Andalus" panose="02020603050405020304" pitchFamily="18" charset="-78"/>
              </a:rPr>
              <a:t>…</a:t>
            </a:r>
          </a:p>
          <a:p>
            <a:pPr marL="374650" lvl="1" indent="-285750">
              <a:lnSpc>
                <a:spcPct val="100000"/>
              </a:lnSpc>
              <a:buFont typeface="Wingdings" panose="05000000000000000000" pitchFamily="2" charset="2"/>
              <a:buChar char="ü"/>
            </a:pPr>
            <a:r>
              <a:rPr lang="it-IT" sz="1400" b="1" dirty="0">
                <a:solidFill>
                  <a:srgbClr val="0000FF"/>
                </a:solidFill>
                <a:latin typeface="Andalus" panose="02020603050405020304" pitchFamily="18" charset="-78"/>
                <a:cs typeface="Andalus" panose="02020603050405020304" pitchFamily="18" charset="-78"/>
              </a:rPr>
              <a:t>Aspetti gestionali:</a:t>
            </a:r>
          </a:p>
          <a:p>
            <a:pPr marL="811213" lvl="2" indent="-285750">
              <a:lnSpc>
                <a:spcPct val="100000"/>
              </a:lnSpc>
              <a:buFont typeface="Wingdings" panose="05000000000000000000" pitchFamily="2" charset="2"/>
              <a:buChar char="Ø"/>
            </a:pPr>
            <a:r>
              <a:rPr lang="it-IT" sz="1400" dirty="0">
                <a:latin typeface="Andalus" panose="02020603050405020304" pitchFamily="18" charset="-78"/>
                <a:cs typeface="Andalus" panose="02020603050405020304" pitchFamily="18" charset="-78"/>
              </a:rPr>
              <a:t>Servizi erogati ed erogabili </a:t>
            </a:r>
          </a:p>
          <a:p>
            <a:pPr marL="811213" lvl="2" indent="-285750">
              <a:lnSpc>
                <a:spcPct val="100000"/>
              </a:lnSpc>
              <a:buFont typeface="Wingdings" panose="05000000000000000000" pitchFamily="2" charset="2"/>
              <a:buChar char="Ø"/>
            </a:pPr>
            <a:r>
              <a:rPr lang="it-IT" sz="1400" dirty="0">
                <a:latin typeface="Andalus" panose="02020603050405020304" pitchFamily="18" charset="-78"/>
                <a:cs typeface="Andalus" panose="02020603050405020304" pitchFamily="18" charset="-78"/>
              </a:rPr>
              <a:t>KPI monitorati</a:t>
            </a:r>
          </a:p>
          <a:p>
            <a:pPr marL="811213" lvl="2" indent="-285750">
              <a:lnSpc>
                <a:spcPct val="100000"/>
              </a:lnSpc>
              <a:buFont typeface="Wingdings" panose="05000000000000000000" pitchFamily="2" charset="2"/>
              <a:buChar char="Ø"/>
            </a:pPr>
            <a:r>
              <a:rPr lang="it-IT" sz="1400" dirty="0">
                <a:latin typeface="Andalus" panose="02020603050405020304" pitchFamily="18" charset="-78"/>
                <a:cs typeface="Andalus" panose="02020603050405020304" pitchFamily="18" charset="-78"/>
              </a:rPr>
              <a:t>…</a:t>
            </a:r>
          </a:p>
          <a:p>
            <a:pPr marL="446088" lvl="2" indent="-342900">
              <a:lnSpc>
                <a:spcPct val="100000"/>
              </a:lnSpc>
              <a:buFont typeface="Wingdings" panose="05000000000000000000" pitchFamily="2" charset="2"/>
              <a:buChar char="ü"/>
            </a:pPr>
            <a:r>
              <a:rPr lang="it-IT" sz="1400" b="1" dirty="0">
                <a:solidFill>
                  <a:srgbClr val="0000FF"/>
                </a:solidFill>
                <a:latin typeface="Andalus" panose="02020603050405020304" pitchFamily="18" charset="-78"/>
                <a:cs typeface="Andalus" panose="02020603050405020304" pitchFamily="18" charset="-78"/>
              </a:rPr>
              <a:t>Personale</a:t>
            </a:r>
          </a:p>
          <a:p>
            <a:pPr marL="446088" lvl="2" indent="-342900">
              <a:lnSpc>
                <a:spcPct val="100000"/>
              </a:lnSpc>
              <a:buFont typeface="Wingdings" panose="05000000000000000000" pitchFamily="2" charset="2"/>
              <a:buChar char="ü"/>
            </a:pPr>
            <a:r>
              <a:rPr lang="it-IT" sz="1400" b="1" dirty="0">
                <a:solidFill>
                  <a:srgbClr val="0000FF"/>
                </a:solidFill>
                <a:latin typeface="Andalus" panose="02020603050405020304" pitchFamily="18" charset="-78"/>
                <a:cs typeface="Andalus" panose="02020603050405020304" pitchFamily="18" charset="-78"/>
              </a:rPr>
              <a:t>Sicurezza</a:t>
            </a:r>
          </a:p>
          <a:p>
            <a:pPr marL="446088" lvl="2" indent="-342900">
              <a:lnSpc>
                <a:spcPct val="100000"/>
              </a:lnSpc>
              <a:buFont typeface="Wingdings" panose="05000000000000000000" pitchFamily="2" charset="2"/>
              <a:buChar char="ü"/>
            </a:pPr>
            <a:r>
              <a:rPr lang="it-IT" sz="1400" b="1" dirty="0">
                <a:solidFill>
                  <a:srgbClr val="0000FF"/>
                </a:solidFill>
                <a:latin typeface="Andalus" panose="02020603050405020304" pitchFamily="18" charset="-78"/>
                <a:cs typeface="Andalus" panose="02020603050405020304" pitchFamily="18" charset="-78"/>
              </a:rPr>
              <a:t>Situazione attuale e valutazione delle opportunità nel campo della logistica ospedaliera</a:t>
            </a:r>
          </a:p>
        </p:txBody>
      </p:sp>
      <p:pic>
        <p:nvPicPr>
          <p:cNvPr id="1028" name="Picture 4" descr="Immagine correlat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0319"/>
          <a:stretch/>
        </p:blipFill>
        <p:spPr bwMode="auto">
          <a:xfrm>
            <a:off x="6522040" y="3759530"/>
            <a:ext cx="2394158" cy="14307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123" y="703167"/>
            <a:ext cx="5530823" cy="16390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isultati immagini per making pharmaceuticals milano">
            <a:extLst>
              <a:ext uri="{FF2B5EF4-FFF2-40B4-BE49-F238E27FC236}">
                <a16:creationId xmlns:a16="http://schemas.microsoft.com/office/drawing/2014/main" id="{A5FED47A-300E-4871-AFB0-D84D4B54A31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16857" y="28883"/>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1392665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Immagine 3"/>
          <p:cNvPicPr>
            <a:picLocks noChangeAspect="1"/>
          </p:cNvPicPr>
          <p:nvPr/>
        </p:nvPicPr>
        <p:blipFill>
          <a:blip r:embed="rId2">
            <a:extLst>
              <a:ext uri="{28A0092B-C50C-407E-A947-70E740481C1C}">
                <a14:useLocalDpi xmlns:a14="http://schemas.microsoft.com/office/drawing/2010/main" val="0"/>
              </a:ext>
            </a:extLst>
          </a:blip>
          <a:srcRect b="74754"/>
          <a:stretch>
            <a:fillRect/>
          </a:stretch>
        </p:blipFill>
        <p:spPr bwMode="auto">
          <a:xfrm>
            <a:off x="5021294" y="2404426"/>
            <a:ext cx="2215572" cy="86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Immagine 5"/>
          <p:cNvPicPr>
            <a:picLocks noChangeAspect="1"/>
          </p:cNvPicPr>
          <p:nvPr/>
        </p:nvPicPr>
        <p:blipFill>
          <a:blip r:embed="rId3" cstate="print">
            <a:extLst>
              <a:ext uri="{28A0092B-C50C-407E-A947-70E740481C1C}">
                <a14:useLocalDpi xmlns:a14="http://schemas.microsoft.com/office/drawing/2010/main" val="0"/>
              </a:ext>
            </a:extLst>
          </a:blip>
          <a:srcRect b="39433"/>
          <a:stretch>
            <a:fillRect/>
          </a:stretch>
        </p:blipFill>
        <p:spPr bwMode="auto">
          <a:xfrm>
            <a:off x="8138668" y="2183518"/>
            <a:ext cx="1773757" cy="108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Immagin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7609" y="2348881"/>
            <a:ext cx="1991417" cy="108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Immagine 10"/>
          <p:cNvPicPr>
            <a:picLocks noChangeAspect="1"/>
          </p:cNvPicPr>
          <p:nvPr/>
        </p:nvPicPr>
        <p:blipFill>
          <a:blip r:embed="rId2">
            <a:extLst>
              <a:ext uri="{28A0092B-C50C-407E-A947-70E740481C1C}">
                <a14:useLocalDpi xmlns:a14="http://schemas.microsoft.com/office/drawing/2010/main" val="0"/>
              </a:ext>
            </a:extLst>
          </a:blip>
          <a:srcRect t="52115" r="31274"/>
          <a:stretch>
            <a:fillRect/>
          </a:stretch>
        </p:blipFill>
        <p:spPr bwMode="auto">
          <a:xfrm>
            <a:off x="5015880" y="3358513"/>
            <a:ext cx="2220986" cy="172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Immagine 11"/>
          <p:cNvPicPr>
            <a:picLocks noChangeAspect="1"/>
          </p:cNvPicPr>
          <p:nvPr/>
        </p:nvPicPr>
        <p:blipFill>
          <a:blip r:embed="rId5" cstate="print">
            <a:extLst>
              <a:ext uri="{28A0092B-C50C-407E-A947-70E740481C1C}">
                <a14:useLocalDpi xmlns:a14="http://schemas.microsoft.com/office/drawing/2010/main" val="0"/>
              </a:ext>
            </a:extLst>
          </a:blip>
          <a:srcRect b="71046"/>
          <a:stretch>
            <a:fillRect/>
          </a:stretch>
        </p:blipFill>
        <p:spPr bwMode="auto">
          <a:xfrm>
            <a:off x="8138668" y="3571236"/>
            <a:ext cx="1768341" cy="58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Immagine 13"/>
          <p:cNvPicPr>
            <a:picLocks noChangeAspect="1"/>
          </p:cNvPicPr>
          <p:nvPr/>
        </p:nvPicPr>
        <p:blipFill>
          <a:blip r:embed="rId6" cstate="print">
            <a:extLst>
              <a:ext uri="{28A0092B-C50C-407E-A947-70E740481C1C}">
                <a14:useLocalDpi xmlns:a14="http://schemas.microsoft.com/office/drawing/2010/main" val="0"/>
              </a:ext>
            </a:extLst>
          </a:blip>
          <a:srcRect t="54462"/>
          <a:stretch>
            <a:fillRect/>
          </a:stretch>
        </p:blipFill>
        <p:spPr bwMode="auto">
          <a:xfrm>
            <a:off x="8138667" y="4226873"/>
            <a:ext cx="1768342" cy="91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Immagine 12"/>
          <p:cNvPicPr>
            <a:picLocks noChangeAspect="1"/>
          </p:cNvPicPr>
          <p:nvPr/>
        </p:nvPicPr>
        <p:blipFill>
          <a:blip r:embed="rId7" cstate="print">
            <a:extLst>
              <a:ext uri="{28A0092B-C50C-407E-A947-70E740481C1C}">
                <a14:useLocalDpi xmlns:a14="http://schemas.microsoft.com/office/drawing/2010/main" val="0"/>
              </a:ext>
            </a:extLst>
          </a:blip>
          <a:srcRect b="78027"/>
          <a:stretch>
            <a:fillRect/>
          </a:stretch>
        </p:blipFill>
        <p:spPr bwMode="auto">
          <a:xfrm>
            <a:off x="2577355" y="3782390"/>
            <a:ext cx="1981671" cy="36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Immagine 15"/>
          <p:cNvPicPr>
            <a:picLocks noChangeAspect="1"/>
          </p:cNvPicPr>
          <p:nvPr/>
        </p:nvPicPr>
        <p:blipFill>
          <a:blip r:embed="rId8" cstate="print">
            <a:extLst>
              <a:ext uri="{28A0092B-C50C-407E-A947-70E740481C1C}">
                <a14:useLocalDpi xmlns:a14="http://schemas.microsoft.com/office/drawing/2010/main" val="0"/>
              </a:ext>
            </a:extLst>
          </a:blip>
          <a:srcRect t="32874" b="-301"/>
          <a:stretch>
            <a:fillRect/>
          </a:stretch>
        </p:blipFill>
        <p:spPr bwMode="auto">
          <a:xfrm>
            <a:off x="2588506" y="4187206"/>
            <a:ext cx="1974090" cy="114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Immagine 1"/>
          <p:cNvPicPr>
            <a:picLocks noChangeAspect="1"/>
          </p:cNvPicPr>
          <p:nvPr/>
        </p:nvPicPr>
        <p:blipFill>
          <a:blip r:embed="rId9" cstate="print">
            <a:extLst>
              <a:ext uri="{28A0092B-C50C-407E-A947-70E740481C1C}">
                <a14:useLocalDpi xmlns:a14="http://schemas.microsoft.com/office/drawing/2010/main" val="0"/>
              </a:ext>
            </a:extLst>
          </a:blip>
          <a:srcRect t="45212" r="2982"/>
          <a:stretch>
            <a:fillRect/>
          </a:stretch>
        </p:blipFill>
        <p:spPr bwMode="auto">
          <a:xfrm>
            <a:off x="8127481" y="5716528"/>
            <a:ext cx="1768342" cy="6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Immagine 13"/>
          <p:cNvPicPr>
            <a:picLocks noChangeAspect="1"/>
          </p:cNvPicPr>
          <p:nvPr/>
        </p:nvPicPr>
        <p:blipFill>
          <a:blip r:embed="rId10" cstate="print">
            <a:extLst>
              <a:ext uri="{28A0092B-C50C-407E-A947-70E740481C1C}">
                <a14:useLocalDpi xmlns:a14="http://schemas.microsoft.com/office/drawing/2010/main" val="0"/>
              </a:ext>
            </a:extLst>
          </a:blip>
          <a:srcRect r="2982" b="78888"/>
          <a:stretch>
            <a:fillRect/>
          </a:stretch>
        </p:blipFill>
        <p:spPr bwMode="auto">
          <a:xfrm>
            <a:off x="7740999" y="5400613"/>
            <a:ext cx="1768345" cy="26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Immagine 3"/>
          <p:cNvPicPr>
            <a:picLocks noChangeAspect="1"/>
          </p:cNvPicPr>
          <p:nvPr/>
        </p:nvPicPr>
        <p:blipFill>
          <a:blip r:embed="rId11" cstate="print">
            <a:extLst>
              <a:ext uri="{28A0092B-C50C-407E-A947-70E740481C1C}">
                <a14:useLocalDpi xmlns:a14="http://schemas.microsoft.com/office/drawing/2010/main" val="0"/>
              </a:ext>
            </a:extLst>
          </a:blip>
          <a:srcRect t="88416" b="-2048"/>
          <a:stretch>
            <a:fillRect/>
          </a:stretch>
        </p:blipFill>
        <p:spPr bwMode="auto">
          <a:xfrm>
            <a:off x="2662207" y="6314682"/>
            <a:ext cx="1974092" cy="30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Immagine 15"/>
          <p:cNvPicPr>
            <a:picLocks noChangeAspect="1"/>
          </p:cNvPicPr>
          <p:nvPr/>
        </p:nvPicPr>
        <p:blipFill>
          <a:blip r:embed="rId11" cstate="print">
            <a:extLst>
              <a:ext uri="{28A0092B-C50C-407E-A947-70E740481C1C}">
                <a14:useLocalDpi xmlns:a14="http://schemas.microsoft.com/office/drawing/2010/main" val="0"/>
              </a:ext>
            </a:extLst>
          </a:blip>
          <a:srcRect b="80429"/>
          <a:stretch>
            <a:fillRect/>
          </a:stretch>
        </p:blipFill>
        <p:spPr bwMode="auto">
          <a:xfrm>
            <a:off x="2595122" y="5551203"/>
            <a:ext cx="1974092" cy="44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Immagine 16"/>
          <p:cNvPicPr>
            <a:picLocks noChangeAspect="1"/>
          </p:cNvPicPr>
          <p:nvPr/>
        </p:nvPicPr>
        <p:blipFill>
          <a:blip r:embed="rId11" cstate="print">
            <a:extLst>
              <a:ext uri="{28A0092B-C50C-407E-A947-70E740481C1C}">
                <a14:useLocalDpi xmlns:a14="http://schemas.microsoft.com/office/drawing/2010/main" val="0"/>
              </a:ext>
            </a:extLst>
          </a:blip>
          <a:srcRect t="56612" b="23494"/>
          <a:stretch>
            <a:fillRect/>
          </a:stretch>
        </p:blipFill>
        <p:spPr bwMode="auto">
          <a:xfrm>
            <a:off x="2595126" y="5952737"/>
            <a:ext cx="1974088" cy="38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t="7883" b="40541"/>
          <a:stretch/>
        </p:blipFill>
        <p:spPr bwMode="auto">
          <a:xfrm>
            <a:off x="2843042" y="784897"/>
            <a:ext cx="6505915" cy="994410"/>
          </a:xfrm>
          <a:prstGeom prst="rect">
            <a:avLst/>
          </a:prstGeom>
          <a:noFill/>
          <a:extLst>
            <a:ext uri="{909E8E84-426E-40DD-AFC4-6F175D3DCCD1}">
              <a14:hiddenFill xmlns:a14="http://schemas.microsoft.com/office/drawing/2010/main">
                <a:solidFill>
                  <a:srgbClr val="FFFFFF"/>
                </a:solidFill>
              </a14:hiddenFill>
            </a:ext>
          </a:extLst>
        </p:spPr>
      </p:pic>
      <p:sp>
        <p:nvSpPr>
          <p:cNvPr id="19" name="Rettangolo 18">
            <a:extLst>
              <a:ext uri="{FF2B5EF4-FFF2-40B4-BE49-F238E27FC236}">
                <a16:creationId xmlns:a16="http://schemas.microsoft.com/office/drawing/2014/main" id="{2A0EB248-F8CD-4547-B8A6-691684D218DE}"/>
              </a:ext>
            </a:extLst>
          </p:cNvPr>
          <p:cNvSpPr/>
          <p:nvPr/>
        </p:nvSpPr>
        <p:spPr>
          <a:xfrm>
            <a:off x="1225126" y="574992"/>
            <a:ext cx="9217024" cy="60486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 name="Immagine 7"/>
          <p:cNvPicPr>
            <a:picLocks noChangeAspect="1"/>
          </p:cNvPicPr>
          <p:nvPr/>
        </p:nvPicPr>
        <p:blipFill>
          <a:blip r:embed="rId13" cstate="print">
            <a:extLst>
              <a:ext uri="{28A0092B-C50C-407E-A947-70E740481C1C}">
                <a14:useLocalDpi xmlns:a14="http://schemas.microsoft.com/office/drawing/2010/main" val="0"/>
              </a:ext>
            </a:extLst>
          </a:blip>
          <a:srcRect l="2" t="1167" r="7288" b="2"/>
          <a:stretch>
            <a:fillRect/>
          </a:stretch>
        </p:blipFill>
        <p:spPr bwMode="auto">
          <a:xfrm>
            <a:off x="5089277" y="5231538"/>
            <a:ext cx="2220986" cy="133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Risultati immagini per making pharmaceuticals milano">
            <a:extLst>
              <a:ext uri="{FF2B5EF4-FFF2-40B4-BE49-F238E27FC236}">
                <a16:creationId xmlns:a16="http://schemas.microsoft.com/office/drawing/2014/main" id="{5DEBDE57-FA16-4EDD-94A5-81170851109E}"/>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39752" y="112153"/>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21" name="Immagin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95463" y="6075081"/>
            <a:ext cx="1283768" cy="536519"/>
          </a:xfrm>
          <a:prstGeom prst="rect">
            <a:avLst/>
          </a:prstGeom>
        </p:spPr>
      </p:pic>
    </p:spTree>
    <p:extLst>
      <p:ext uri="{BB962C8B-B14F-4D97-AF65-F5344CB8AC3E}">
        <p14:creationId xmlns:p14="http://schemas.microsoft.com/office/powerpoint/2010/main" val="3492199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1053799"/>
            <a:ext cx="3773245" cy="4230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tangolo 7">
            <a:extLst>
              <a:ext uri="{FF2B5EF4-FFF2-40B4-BE49-F238E27FC236}">
                <a16:creationId xmlns:a16="http://schemas.microsoft.com/office/drawing/2014/main" id="{565F8E3E-3D28-40F0-BA86-0C0C5D717BFF}"/>
              </a:ext>
            </a:extLst>
          </p:cNvPr>
          <p:cNvSpPr/>
          <p:nvPr/>
        </p:nvSpPr>
        <p:spPr>
          <a:xfrm>
            <a:off x="1221334" y="352167"/>
            <a:ext cx="9195146" cy="523220"/>
          </a:xfrm>
          <a:prstGeom prst="rect">
            <a:avLst/>
          </a:prstGeom>
        </p:spPr>
        <p:txBody>
          <a:bodyPr wrap="none">
            <a:spAutoFit/>
          </a:bodyPr>
          <a:lstStyle/>
          <a:p>
            <a:r>
              <a:rPr lang="it-IT" altLang="ko-KR" sz="2400" b="1" dirty="0">
                <a:solidFill>
                  <a:srgbClr val="002060"/>
                </a:solidFill>
                <a:effectLst>
                  <a:outerShdw blurRad="38100" dist="38100" dir="2700000" algn="tl">
                    <a:srgbClr val="000000">
                      <a:alpha val="43137"/>
                    </a:srgbClr>
                  </a:outerShdw>
                </a:effectLst>
                <a:latin typeface="Century Gothic" panose="020B0502020202020204" pitchFamily="34" charset="0"/>
              </a:rPr>
              <a:t>TASK</a:t>
            </a:r>
            <a:r>
              <a:rPr lang="it-IT" altLang="ko-KR" sz="2800" dirty="0">
                <a:solidFill>
                  <a:srgbClr val="002060"/>
                </a:solidFill>
                <a:latin typeface="Garamond" panose="02020404030301010803" pitchFamily="18" charset="0"/>
              </a:rPr>
              <a:t> </a:t>
            </a:r>
            <a:r>
              <a:rPr lang="it-IT" altLang="ko-KR" sz="2400" b="1" dirty="0">
                <a:solidFill>
                  <a:srgbClr val="002060"/>
                </a:solidFill>
                <a:effectLst>
                  <a:outerShdw blurRad="38100" dist="38100" dir="2700000" algn="tl">
                    <a:srgbClr val="000000">
                      <a:alpha val="43137"/>
                    </a:srgbClr>
                  </a:outerShdw>
                </a:effectLst>
                <a:latin typeface="Century Gothic" panose="020B0502020202020204" pitchFamily="34" charset="0"/>
              </a:rPr>
              <a:t>FORCE NAZIONALE PERMANENTE ANTICONTRAFFAZIONE</a:t>
            </a:r>
            <a:endParaRPr lang="ko-KR" altLang="en-US" sz="2400" b="1" dirty="0">
              <a:solidFill>
                <a:srgbClr val="002060"/>
              </a:solidFill>
              <a:effectLst>
                <a:outerShdw blurRad="38100" dist="38100" dir="2700000" algn="tl">
                  <a:srgbClr val="000000">
                    <a:alpha val="43137"/>
                  </a:srgbClr>
                </a:outerShdw>
              </a:effectLst>
              <a:latin typeface="Century Gothic" panose="020B0502020202020204" pitchFamily="34" charset="0"/>
            </a:endParaRPr>
          </a:p>
        </p:txBody>
      </p:sp>
      <p:graphicFrame>
        <p:nvGraphicFramePr>
          <p:cNvPr id="5" name="Diagramma 4">
            <a:extLst>
              <a:ext uri="{FF2B5EF4-FFF2-40B4-BE49-F238E27FC236}">
                <a16:creationId xmlns:a16="http://schemas.microsoft.com/office/drawing/2014/main" id="{5C27F31D-D8A0-4B75-844E-605782FCCF72}"/>
              </a:ext>
            </a:extLst>
          </p:cNvPr>
          <p:cNvGraphicFramePr/>
          <p:nvPr>
            <p:extLst>
              <p:ext uri="{D42A27DB-BD31-4B8C-83A1-F6EECF244321}">
                <p14:modId xmlns:p14="http://schemas.microsoft.com/office/powerpoint/2010/main" val="1996589053"/>
              </p:ext>
            </p:extLst>
          </p:nvPr>
        </p:nvGraphicFramePr>
        <p:xfrm>
          <a:off x="695400" y="122019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Risultati immagini per making pharmaceuticals milano">
            <a:extLst>
              <a:ext uri="{FF2B5EF4-FFF2-40B4-BE49-F238E27FC236}">
                <a16:creationId xmlns:a16="http://schemas.microsoft.com/office/drawing/2014/main" id="{9FC320EB-022A-432C-9D45-15B71BFECDAA}"/>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16857" y="28883"/>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545871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4"/>
          <p:cNvSpPr txBox="1">
            <a:spLocks/>
          </p:cNvSpPr>
          <p:nvPr/>
        </p:nvSpPr>
        <p:spPr bwMode="auto">
          <a:xfrm>
            <a:off x="1992313" y="5526088"/>
            <a:ext cx="4343400" cy="1143000"/>
          </a:xfrm>
          <a:prstGeom prst="rect">
            <a:avLst/>
          </a:prstGeom>
          <a:noFill/>
          <a:ln>
            <a:noFill/>
          </a:ln>
        </p:spPr>
        <p:txBody>
          <a:bodyPr lIns="38100" tIns="38100" rIns="38100" bIns="38100" anchor="ctr"/>
          <a:lstStyle>
            <a:lvl1pPr algn="ctr" rtl="0" eaLnBrk="0" fontAlgn="base" hangingPunct="0">
              <a:spcBef>
                <a:spcPct val="0"/>
              </a:spcBef>
              <a:spcAft>
                <a:spcPct val="0"/>
              </a:spcAft>
              <a:defRPr sz="4400">
                <a:solidFill>
                  <a:schemeClr val="tx1"/>
                </a:solidFill>
                <a:latin typeface="+mj-lt"/>
                <a:ea typeface="+mj-ea"/>
                <a:cs typeface="+mj-cs"/>
                <a:sym typeface="Lucida Grande" charset="0"/>
              </a:defRPr>
            </a:lvl1pPr>
            <a:lvl2pPr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2pPr>
            <a:lvl3pPr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3pPr>
            <a:lvl4pPr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4pPr>
            <a:lvl5pPr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5pPr>
            <a:lvl6pPr marL="4572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6pPr>
            <a:lvl7pPr marL="9144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7pPr>
            <a:lvl8pPr marL="13716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8pPr>
            <a:lvl9pPr marL="18288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9pPr>
          </a:lstStyle>
          <a:p>
            <a:pPr algn="r">
              <a:spcAft>
                <a:spcPts val="0"/>
              </a:spcAft>
              <a:defRPr/>
            </a:pPr>
            <a:r>
              <a:rPr lang="it-IT" altLang="it-IT" sz="1200" kern="0" dirty="0">
                <a:solidFill>
                  <a:srgbClr val="000000"/>
                </a:solidFill>
                <a:latin typeface="Cambria" panose="02040503050406030204" pitchFamily="18" charset="0"/>
              </a:rPr>
              <a:t>Un vero ed epocale </a:t>
            </a:r>
            <a:r>
              <a:rPr lang="it-IT" altLang="it-IT" sz="1200" b="1" u="sng" kern="0" dirty="0">
                <a:solidFill>
                  <a:srgbClr val="000000"/>
                </a:solidFill>
                <a:latin typeface="Cambria" panose="02040503050406030204" pitchFamily="18" charset="0"/>
              </a:rPr>
              <a:t>cambio di rotta </a:t>
            </a:r>
            <a:r>
              <a:rPr lang="it-IT" altLang="it-IT" sz="1200" kern="0" dirty="0">
                <a:solidFill>
                  <a:srgbClr val="000000"/>
                </a:solidFill>
                <a:latin typeface="Cambria" panose="02040503050406030204" pitchFamily="18" charset="0"/>
              </a:rPr>
              <a:t>per gli addetti ai lavori della filiera del farmaco che hanno dovuto e devono oggi rivalutare tutti i processi gestionali ed operativi alla luce di questo nuovo approccio sistemico al fine di garantire la corretta conservazione e gestione del prodotto farmaceutico.</a:t>
            </a:r>
          </a:p>
        </p:txBody>
      </p:sp>
      <p:sp>
        <p:nvSpPr>
          <p:cNvPr id="4" name="Rectangle 3"/>
          <p:cNvSpPr>
            <a:spLocks noChangeArrowheads="1"/>
          </p:cNvSpPr>
          <p:nvPr>
            <p:custDataLst>
              <p:tags r:id="rId1"/>
            </p:custDataLst>
          </p:nvPr>
        </p:nvSpPr>
        <p:spPr bwMode="auto">
          <a:xfrm>
            <a:off x="2682875" y="2968626"/>
            <a:ext cx="4572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spcBef>
                <a:spcPts val="200"/>
              </a:spcBef>
              <a:spcAft>
                <a:spcPts val="200"/>
              </a:spcAft>
            </a:pPr>
            <a:r>
              <a:rPr lang="it-IT" altLang="it-IT" sz="1200" b="1" dirty="0">
                <a:solidFill>
                  <a:srgbClr val="000000"/>
                </a:solidFill>
                <a:latin typeface="Cambria" pitchFamily="18" charset="0"/>
                <a:sym typeface="Gill Sans"/>
              </a:rPr>
              <a:t>D.Lgs. nr. 17 del 19 febbraio 2014</a:t>
            </a:r>
          </a:p>
          <a:p>
            <a:pPr algn="r">
              <a:spcBef>
                <a:spcPts val="200"/>
              </a:spcBef>
              <a:spcAft>
                <a:spcPts val="200"/>
              </a:spcAft>
            </a:pPr>
            <a:r>
              <a:rPr lang="it-IT" altLang="it-IT" sz="1200" dirty="0">
                <a:solidFill>
                  <a:srgbClr val="000000"/>
                </a:solidFill>
                <a:latin typeface="Cambria" pitchFamily="18" charset="0"/>
                <a:sym typeface="Gill Sans"/>
              </a:rPr>
              <a:t>Attuazione della Direttiva 2011/62/UE, che modifica la direttiva 2001/83/CE, recante un codice comunitario relativo ai medicinali per uso umano, al fine di impedire l’ingresso di medicinali falsificati nella catena di fornitura legale (GU n.55 del 07/03/2014)</a:t>
            </a:r>
            <a:endParaRPr lang="en-US" altLang="it-IT" sz="1200" dirty="0">
              <a:solidFill>
                <a:srgbClr val="000000"/>
              </a:solidFill>
              <a:latin typeface="Cambria" pitchFamily="18" charset="0"/>
              <a:sym typeface="Gill Sans"/>
            </a:endParaRPr>
          </a:p>
        </p:txBody>
      </p:sp>
      <p:sp>
        <p:nvSpPr>
          <p:cNvPr id="5" name="Rectangle 3"/>
          <p:cNvSpPr>
            <a:spLocks noChangeArrowheads="1"/>
          </p:cNvSpPr>
          <p:nvPr>
            <p:custDataLst>
              <p:tags r:id="rId2"/>
            </p:custDataLst>
          </p:nvPr>
        </p:nvSpPr>
        <p:spPr bwMode="auto">
          <a:xfrm>
            <a:off x="1997075" y="4135439"/>
            <a:ext cx="4572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spcBef>
                <a:spcPts val="200"/>
              </a:spcBef>
              <a:spcAft>
                <a:spcPts val="200"/>
              </a:spcAft>
            </a:pPr>
            <a:r>
              <a:rPr lang="it-IT" altLang="it-IT" sz="1200" b="1" dirty="0">
                <a:solidFill>
                  <a:srgbClr val="000000"/>
                </a:solidFill>
                <a:latin typeface="Cambria" pitchFamily="18" charset="0"/>
                <a:sym typeface="Gill Sans"/>
              </a:rPr>
              <a:t>Linea Guida Europea del 5 novembre 2013 </a:t>
            </a:r>
          </a:p>
          <a:p>
            <a:pPr algn="r">
              <a:spcBef>
                <a:spcPts val="200"/>
              </a:spcBef>
              <a:spcAft>
                <a:spcPts val="200"/>
              </a:spcAft>
            </a:pPr>
            <a:r>
              <a:rPr lang="it-IT" altLang="it-IT" sz="1200" dirty="0">
                <a:solidFill>
                  <a:srgbClr val="000000"/>
                </a:solidFill>
                <a:latin typeface="Cambria" pitchFamily="18" charset="0"/>
                <a:sym typeface="Gill Sans"/>
              </a:rPr>
              <a:t>sulle Buone Pratiche di Distribuzione dei Medicinali per Uso Umano (2013/C 343/01)</a:t>
            </a:r>
            <a:endParaRPr lang="en-US" altLang="it-IT" sz="1200" dirty="0">
              <a:solidFill>
                <a:srgbClr val="000000"/>
              </a:solidFill>
              <a:latin typeface="Cambria" pitchFamily="18" charset="0"/>
              <a:sym typeface="Gill Sans"/>
            </a:endParaRPr>
          </a:p>
        </p:txBody>
      </p:sp>
      <p:sp>
        <p:nvSpPr>
          <p:cNvPr id="6" name="Rectangle 3"/>
          <p:cNvSpPr>
            <a:spLocks noChangeArrowheads="1"/>
          </p:cNvSpPr>
          <p:nvPr>
            <p:custDataLst>
              <p:tags r:id="rId3"/>
            </p:custDataLst>
          </p:nvPr>
        </p:nvSpPr>
        <p:spPr bwMode="auto">
          <a:xfrm>
            <a:off x="6645276" y="5675313"/>
            <a:ext cx="4022725" cy="990600"/>
          </a:xfrm>
          <a:prstGeom prst="rect">
            <a:avLst/>
          </a:prstGeom>
          <a:noFill/>
          <a:ln>
            <a:noFill/>
          </a:ln>
        </p:spPr>
        <p:txBody>
          <a:bodyPr lIns="0" tIns="0" rIns="0" bIns="0" anchor="ct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buChar char="•"/>
              <a:defRPr sz="2000">
                <a:solidFill>
                  <a:schemeClr val="tx1"/>
                </a:solidFill>
                <a:latin typeface="Tahoma" pitchFamily="34" charset="0"/>
              </a:defRPr>
            </a:lvl6pPr>
            <a:lvl7pPr marL="2971800" indent="-228600" eaLnBrk="0" fontAlgn="base" hangingPunct="0">
              <a:spcBef>
                <a:spcPct val="0"/>
              </a:spcBef>
              <a:spcAft>
                <a:spcPct val="0"/>
              </a:spcAft>
              <a:buChar char="•"/>
              <a:defRPr sz="2000">
                <a:solidFill>
                  <a:schemeClr val="tx1"/>
                </a:solidFill>
                <a:latin typeface="Tahoma" pitchFamily="34" charset="0"/>
              </a:defRPr>
            </a:lvl7pPr>
            <a:lvl8pPr marL="3429000" indent="-228600" eaLnBrk="0" fontAlgn="base" hangingPunct="0">
              <a:spcBef>
                <a:spcPct val="0"/>
              </a:spcBef>
              <a:spcAft>
                <a:spcPct val="0"/>
              </a:spcAft>
              <a:buChar char="•"/>
              <a:defRPr sz="2000">
                <a:solidFill>
                  <a:schemeClr val="tx1"/>
                </a:solidFill>
                <a:latin typeface="Tahoma" pitchFamily="34" charset="0"/>
              </a:defRPr>
            </a:lvl8pPr>
            <a:lvl9pPr marL="3886200" indent="-228600" eaLnBrk="0" fontAlgn="base" hangingPunct="0">
              <a:spcBef>
                <a:spcPct val="0"/>
              </a:spcBef>
              <a:spcAft>
                <a:spcPct val="0"/>
              </a:spcAft>
              <a:buChar char="•"/>
              <a:defRPr sz="2000">
                <a:solidFill>
                  <a:schemeClr val="tx1"/>
                </a:solidFill>
                <a:latin typeface="Tahoma" pitchFamily="34" charset="0"/>
              </a:defRPr>
            </a:lvl9pPr>
          </a:lstStyle>
          <a:p>
            <a:pPr eaLnBrk="1" hangingPunct="1">
              <a:spcBef>
                <a:spcPts val="200"/>
              </a:spcBef>
              <a:spcAft>
                <a:spcPts val="200"/>
              </a:spcAft>
              <a:defRPr/>
            </a:pPr>
            <a:r>
              <a:rPr lang="it-IT" altLang="it-IT" sz="1200" b="1" kern="0" dirty="0">
                <a:solidFill>
                  <a:srgbClr val="000000"/>
                </a:solidFill>
                <a:latin typeface="Cambria" panose="02040503050406030204" pitchFamily="18" charset="0"/>
                <a:cs typeface="Arial" charset="0"/>
                <a:sym typeface="Gill Sans" charset="0"/>
              </a:rPr>
              <a:t>Titolo VII (art. 99 – 112) del D.Lgs. nr. 219 del 24/04/2006 s.m.</a:t>
            </a:r>
          </a:p>
          <a:p>
            <a:pPr eaLnBrk="1" hangingPunct="1">
              <a:spcBef>
                <a:spcPts val="200"/>
              </a:spcBef>
              <a:spcAft>
                <a:spcPts val="200"/>
              </a:spcAft>
              <a:defRPr/>
            </a:pPr>
            <a:r>
              <a:rPr lang="it-IT" altLang="it-IT" sz="1200" kern="0" dirty="0">
                <a:solidFill>
                  <a:srgbClr val="000000"/>
                </a:solidFill>
                <a:latin typeface="Cambria" panose="02040503050406030204" pitchFamily="18" charset="0"/>
                <a:cs typeface="Arial" charset="0"/>
                <a:sym typeface="Gill Sans" charset="0"/>
              </a:rPr>
              <a:t>Attuazione della direttiva 2001/83/CE (e successive direttive di modifica) relativa ad un codice comunitario concernente i medicinali per uso umano, nonché' della direttiva 2003/94/CE</a:t>
            </a:r>
            <a:endParaRPr lang="en-US" altLang="it-IT" sz="1200" dirty="0">
              <a:solidFill>
                <a:srgbClr val="000000"/>
              </a:solidFill>
              <a:latin typeface="Cambria" panose="02040503050406030204" pitchFamily="18" charset="0"/>
              <a:cs typeface="Arial" charset="0"/>
              <a:sym typeface="Gill Sans" charset="0"/>
            </a:endParaRPr>
          </a:p>
        </p:txBody>
      </p:sp>
      <p:sp>
        <p:nvSpPr>
          <p:cNvPr id="7" name="Rectangle 3"/>
          <p:cNvSpPr>
            <a:spLocks noChangeArrowheads="1"/>
          </p:cNvSpPr>
          <p:nvPr>
            <p:custDataLst>
              <p:tags r:id="rId4"/>
            </p:custDataLst>
          </p:nvPr>
        </p:nvSpPr>
        <p:spPr bwMode="auto">
          <a:xfrm>
            <a:off x="2759075" y="1992313"/>
            <a:ext cx="523875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spcBef>
                <a:spcPts val="200"/>
              </a:spcBef>
              <a:spcAft>
                <a:spcPts val="200"/>
              </a:spcAft>
            </a:pPr>
            <a:r>
              <a:rPr lang="it-IT" altLang="it-IT" sz="1200" b="1" dirty="0">
                <a:solidFill>
                  <a:srgbClr val="000000"/>
                </a:solidFill>
                <a:latin typeface="Cambria" pitchFamily="18" charset="0"/>
                <a:sym typeface="Gill Sans"/>
              </a:rPr>
              <a:t>Decreto del Ministero della Salute 30 maggio 2014</a:t>
            </a:r>
          </a:p>
          <a:p>
            <a:pPr algn="r">
              <a:spcBef>
                <a:spcPts val="200"/>
              </a:spcBef>
              <a:spcAft>
                <a:spcPts val="200"/>
              </a:spcAft>
            </a:pPr>
            <a:r>
              <a:rPr lang="it-IT" altLang="it-IT" sz="1200" dirty="0">
                <a:solidFill>
                  <a:srgbClr val="000000"/>
                </a:solidFill>
                <a:latin typeface="Cambria" pitchFamily="18" charset="0"/>
                <a:sym typeface="Gill Sans"/>
              </a:rPr>
              <a:t>Numerazione progressiva dei bollini apposti sulle confezioni dei medicinali immessi in commercio in Italia. (14A05668) (G.U. Serie Generale , n. 165 del 18 luglio 2014), Art. 5 Gestione dei bollini delle confezioni </a:t>
            </a:r>
          </a:p>
        </p:txBody>
      </p:sp>
      <p:pic>
        <p:nvPicPr>
          <p:cNvPr id="8" name="Immagine 7"/>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1763" y="1724026"/>
            <a:ext cx="2520950"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ccia a destra con strisce 9"/>
          <p:cNvSpPr/>
          <p:nvPr/>
        </p:nvSpPr>
        <p:spPr bwMode="auto">
          <a:xfrm rot="5400000">
            <a:off x="6528594" y="4656932"/>
            <a:ext cx="1373188" cy="352425"/>
          </a:xfrm>
          <a:prstGeom prst="stripedRightArrow">
            <a:avLst/>
          </a:prstGeom>
          <a:solidFill>
            <a:srgbClr val="C00000">
              <a:alpha val="90000"/>
            </a:srgbClr>
          </a:solidFill>
          <a:ln>
            <a:solidFill>
              <a:srgbClr val="C0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srgbClr val="FFFFFF"/>
              </a:solidFill>
              <a:latin typeface="Cambria" panose="02040503050406030204" pitchFamily="18" charset="0"/>
            </a:endParaRPr>
          </a:p>
        </p:txBody>
      </p:sp>
      <p:sp>
        <p:nvSpPr>
          <p:cNvPr id="11" name="Titolo 4"/>
          <p:cNvSpPr txBox="1">
            <a:spLocks/>
          </p:cNvSpPr>
          <p:nvPr/>
        </p:nvSpPr>
        <p:spPr bwMode="auto">
          <a:xfrm>
            <a:off x="2454275" y="4908550"/>
            <a:ext cx="4343400" cy="419100"/>
          </a:xfrm>
          <a:prstGeom prst="rect">
            <a:avLst/>
          </a:prstGeom>
          <a:noFill/>
          <a:ln>
            <a:noFill/>
          </a:ln>
        </p:spPr>
        <p:txBody>
          <a:bodyPr lIns="38100" tIns="38100" rIns="38100" bIns="38100" anchor="ctr"/>
          <a:lstStyle>
            <a:lvl1pPr algn="ctr" rtl="0" eaLnBrk="0" fontAlgn="base" hangingPunct="0">
              <a:spcBef>
                <a:spcPct val="0"/>
              </a:spcBef>
              <a:spcAft>
                <a:spcPct val="0"/>
              </a:spcAft>
              <a:defRPr sz="4400">
                <a:solidFill>
                  <a:schemeClr val="tx1"/>
                </a:solidFill>
                <a:latin typeface="+mj-lt"/>
                <a:ea typeface="+mj-ea"/>
                <a:cs typeface="+mj-cs"/>
                <a:sym typeface="Lucida Grande" charset="0"/>
              </a:defRPr>
            </a:lvl1pPr>
            <a:lvl2pPr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2pPr>
            <a:lvl3pPr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3pPr>
            <a:lvl4pPr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4pPr>
            <a:lvl5pPr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5pPr>
            <a:lvl6pPr marL="4572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6pPr>
            <a:lvl7pPr marL="9144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7pPr>
            <a:lvl8pPr marL="13716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8pPr>
            <a:lvl9pPr marL="1828800"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9pPr>
          </a:lstStyle>
          <a:p>
            <a:pPr algn="r">
              <a:spcAft>
                <a:spcPts val="0"/>
              </a:spcAft>
              <a:defRPr/>
            </a:pPr>
            <a:r>
              <a:rPr lang="it-IT" altLang="it-IT" sz="1200" kern="0" dirty="0">
                <a:solidFill>
                  <a:srgbClr val="C00000"/>
                </a:solidFill>
                <a:latin typeface="Cambria" panose="02040503050406030204" pitchFamily="18" charset="0"/>
              </a:rPr>
              <a:t>Obbligo definitivo per il Distributore di adottare un </a:t>
            </a:r>
          </a:p>
          <a:p>
            <a:pPr algn="r">
              <a:spcAft>
                <a:spcPts val="0"/>
              </a:spcAft>
              <a:defRPr/>
            </a:pPr>
            <a:r>
              <a:rPr lang="it-IT" altLang="it-IT" sz="1200" b="1" u="sng" kern="0" dirty="0">
                <a:solidFill>
                  <a:srgbClr val="C00000"/>
                </a:solidFill>
                <a:latin typeface="Cambria" panose="02040503050406030204" pitchFamily="18" charset="0"/>
              </a:rPr>
              <a:t>Sistema Qualità basato sulla analisi e gestione del rischio</a:t>
            </a:r>
            <a:r>
              <a:rPr lang="it-IT" altLang="it-IT" sz="1200" kern="0" dirty="0">
                <a:solidFill>
                  <a:srgbClr val="C00000"/>
                </a:solidFill>
                <a:latin typeface="Cambria" panose="02040503050406030204" pitchFamily="18" charset="0"/>
              </a:rPr>
              <a:t>.</a:t>
            </a:r>
          </a:p>
        </p:txBody>
      </p:sp>
      <p:sp>
        <p:nvSpPr>
          <p:cNvPr id="13" name="Rectangle 3"/>
          <p:cNvSpPr>
            <a:spLocks noChangeArrowheads="1"/>
          </p:cNvSpPr>
          <p:nvPr>
            <p:custDataLst>
              <p:tags r:id="rId5"/>
            </p:custDataLst>
          </p:nvPr>
        </p:nvSpPr>
        <p:spPr bwMode="auto">
          <a:xfrm>
            <a:off x="4440238" y="1257300"/>
            <a:ext cx="45720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spcBef>
                <a:spcPts val="200"/>
              </a:spcBef>
              <a:spcAft>
                <a:spcPts val="200"/>
              </a:spcAft>
            </a:pPr>
            <a:r>
              <a:rPr lang="it-IT" altLang="it-IT" sz="1200" b="1" dirty="0">
                <a:solidFill>
                  <a:srgbClr val="000000"/>
                </a:solidFill>
                <a:latin typeface="Cambria" pitchFamily="18" charset="0"/>
                <a:sym typeface="Gill Sans"/>
              </a:rPr>
              <a:t>Linea Guida Europea del 19 marzo 2015 </a:t>
            </a:r>
          </a:p>
          <a:p>
            <a:pPr algn="r">
              <a:spcBef>
                <a:spcPts val="200"/>
              </a:spcBef>
              <a:spcAft>
                <a:spcPts val="200"/>
              </a:spcAft>
            </a:pPr>
            <a:r>
              <a:rPr lang="it-IT" altLang="it-IT" sz="1200" dirty="0">
                <a:solidFill>
                  <a:srgbClr val="000000"/>
                </a:solidFill>
                <a:latin typeface="Cambria" pitchFamily="18" charset="0"/>
                <a:sym typeface="Gill Sans"/>
              </a:rPr>
              <a:t>relative alle buone prassi di distribuzione di sostanze attive per la fabbricazione di medicinali per uso umano (2015/C 95/01)</a:t>
            </a:r>
            <a:endParaRPr lang="en-US" altLang="it-IT" sz="1200" dirty="0">
              <a:solidFill>
                <a:srgbClr val="000000"/>
              </a:solidFill>
              <a:latin typeface="Cambria" pitchFamily="18" charset="0"/>
              <a:sym typeface="Gill Sans"/>
            </a:endParaRPr>
          </a:p>
        </p:txBody>
      </p:sp>
      <p:sp>
        <p:nvSpPr>
          <p:cNvPr id="25611" name="Titolo 1"/>
          <p:cNvSpPr txBox="1">
            <a:spLocks/>
          </p:cNvSpPr>
          <p:nvPr/>
        </p:nvSpPr>
        <p:spPr bwMode="auto">
          <a:xfrm>
            <a:off x="1077685" y="601662"/>
            <a:ext cx="936126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ts val="300"/>
              </a:spcBef>
              <a:spcAft>
                <a:spcPts val="300"/>
              </a:spcAft>
            </a:pPr>
            <a:r>
              <a:rPr lang="it-IT" altLang="it-IT" sz="2400" b="1" dirty="0">
                <a:solidFill>
                  <a:srgbClr val="002060"/>
                </a:solidFill>
                <a:effectLst>
                  <a:outerShdw blurRad="38100" dist="38100" dir="2700000" algn="tl">
                    <a:srgbClr val="000000">
                      <a:alpha val="43137"/>
                    </a:srgbClr>
                  </a:outerShdw>
                </a:effectLst>
                <a:latin typeface="Century Gothic" panose="020B0502020202020204" pitchFamily="34" charset="0"/>
                <a:cs typeface="+mn-cs"/>
              </a:rPr>
              <a:t>NUOVI TARGET DI QUALITA’ CONTRO CRIMINE FARMACEUTICO</a:t>
            </a:r>
            <a:br>
              <a:rPr lang="it-IT" altLang="it-IT" sz="2400" b="1" dirty="0">
                <a:solidFill>
                  <a:srgbClr val="002060"/>
                </a:solidFill>
                <a:effectLst>
                  <a:outerShdw blurRad="38100" dist="38100" dir="2700000" algn="tl">
                    <a:srgbClr val="000000">
                      <a:alpha val="43137"/>
                    </a:srgbClr>
                  </a:outerShdw>
                </a:effectLst>
                <a:latin typeface="Century Gothic" panose="020B0502020202020204" pitchFamily="34" charset="0"/>
                <a:cs typeface="+mn-cs"/>
              </a:rPr>
            </a:br>
            <a:endParaRPr lang="it-IT" altLang="it-IT" sz="2400" b="1" dirty="0">
              <a:solidFill>
                <a:srgbClr val="002060"/>
              </a:solidFill>
              <a:effectLst>
                <a:outerShdw blurRad="38100" dist="38100" dir="2700000" algn="tl">
                  <a:srgbClr val="000000">
                    <a:alpha val="43137"/>
                  </a:srgbClr>
                </a:outerShdw>
              </a:effectLst>
              <a:latin typeface="Century Gothic" panose="020B0502020202020204" pitchFamily="34" charset="0"/>
              <a:cs typeface="+mn-cs"/>
            </a:endParaRPr>
          </a:p>
        </p:txBody>
      </p:sp>
      <p:pic>
        <p:nvPicPr>
          <p:cNvPr id="12" name="Picture 2" descr="Risultati immagini per making pharmaceuticals milano">
            <a:extLst>
              <a:ext uri="{FF2B5EF4-FFF2-40B4-BE49-F238E27FC236}">
                <a16:creationId xmlns:a16="http://schemas.microsoft.com/office/drawing/2014/main" id="{0BA2915F-BFB8-49D8-8037-4BC4D7861C4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16857" y="28883"/>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id="{CADEF590-E2E6-40CB-B8F1-FD696E15C22F}"/>
              </a:ext>
            </a:extLst>
          </p:cNvPr>
          <p:cNvPicPr>
            <a:picLocks noChangeAspect="1"/>
          </p:cNvPicPr>
          <p:nvPr/>
        </p:nvPicPr>
        <p:blipFill rotWithShape="1">
          <a:blip r:embed="rId9">
            <a:extLst>
              <a:ext uri="{28A0092B-C50C-407E-A947-70E740481C1C}">
                <a14:useLocalDpi xmlns:a14="http://schemas.microsoft.com/office/drawing/2010/main" val="0"/>
              </a:ext>
            </a:extLst>
          </a:blip>
          <a:srcRect l="13043" t="17135" r="13043" b="22894"/>
          <a:stretch/>
        </p:blipFill>
        <p:spPr>
          <a:xfrm>
            <a:off x="96057" y="5964817"/>
            <a:ext cx="1586693" cy="701096"/>
          </a:xfrm>
          <a:prstGeom prst="rect">
            <a:avLst/>
          </a:prstGeom>
        </p:spPr>
      </p:pic>
    </p:spTree>
    <p:extLst>
      <p:ext uri="{BB962C8B-B14F-4D97-AF65-F5344CB8AC3E}">
        <p14:creationId xmlns:p14="http://schemas.microsoft.com/office/powerpoint/2010/main" val="4130351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639614" y="2060848"/>
            <a:ext cx="6912769" cy="4325112"/>
          </a:xfrm>
        </p:spPr>
        <p:txBody>
          <a:bodyPr>
            <a:normAutofit lnSpcReduction="10000"/>
          </a:bodyPr>
          <a:lstStyle/>
          <a:p>
            <a:pPr marL="109728" indent="0">
              <a:buNone/>
            </a:pPr>
            <a:endParaRPr lang="it-IT" dirty="0"/>
          </a:p>
          <a:p>
            <a:pPr lvl="0"/>
            <a:r>
              <a:rPr lang="it-IT" sz="1500" dirty="0">
                <a:latin typeface="Garamond" panose="02020404030301010803" pitchFamily="18" charset="0"/>
              </a:rPr>
              <a:t>Sostanza attiva</a:t>
            </a:r>
          </a:p>
          <a:p>
            <a:pPr lvl="0"/>
            <a:r>
              <a:rPr lang="it-IT" sz="1500" dirty="0">
                <a:latin typeface="Garamond" panose="02020404030301010803" pitchFamily="18" charset="0"/>
              </a:rPr>
              <a:t>Eccipiente</a:t>
            </a:r>
          </a:p>
          <a:p>
            <a:pPr lvl="0"/>
            <a:r>
              <a:rPr lang="it-IT" sz="1500" dirty="0">
                <a:latin typeface="Garamond" panose="02020404030301010803" pitchFamily="18" charset="0"/>
              </a:rPr>
              <a:t>Brokeraggio di medicinali</a:t>
            </a:r>
          </a:p>
          <a:p>
            <a:pPr lvl="0"/>
            <a:r>
              <a:rPr lang="it-IT" sz="1500" dirty="0">
                <a:latin typeface="Garamond" panose="02020404030301010803" pitchFamily="18" charset="0"/>
              </a:rPr>
              <a:t>Medicinale falsificato</a:t>
            </a:r>
          </a:p>
          <a:p>
            <a:pPr marL="109728" indent="0">
              <a:buNone/>
            </a:pPr>
            <a:endParaRPr lang="it-IT" sz="1500" dirty="0">
              <a:latin typeface="Garamond" panose="02020404030301010803" pitchFamily="18" charset="0"/>
            </a:endParaRPr>
          </a:p>
          <a:p>
            <a:pPr marL="109728" indent="0">
              <a:buNone/>
            </a:pPr>
            <a:r>
              <a:rPr lang="it-IT" sz="1500" b="1" dirty="0">
                <a:effectLst>
                  <a:outerShdw blurRad="38100" dist="38100" dir="2700000" algn="tl">
                    <a:srgbClr val="000000">
                      <a:alpha val="43137"/>
                    </a:srgbClr>
                  </a:outerShdw>
                </a:effectLst>
                <a:latin typeface="Book Antiqua" panose="02040602050305030304" pitchFamily="18" charset="0"/>
              </a:rPr>
              <a:t>Viene dettagliato l’obbligo di servizio pubblico del grossista</a:t>
            </a:r>
            <a:r>
              <a:rPr lang="it-IT" sz="1500" b="1" i="1" dirty="0">
                <a:effectLst>
                  <a:outerShdw blurRad="38100" dist="38100" dir="2700000" algn="tl">
                    <a:srgbClr val="000000">
                      <a:alpha val="43137"/>
                    </a:srgbClr>
                  </a:outerShdw>
                </a:effectLst>
                <a:latin typeface="Book Antiqua" panose="02040602050305030304" pitchFamily="18" charset="0"/>
              </a:rPr>
              <a:t> </a:t>
            </a:r>
          </a:p>
          <a:p>
            <a:pPr marL="109728" indent="0" algn="just">
              <a:buNone/>
            </a:pPr>
            <a:r>
              <a:rPr lang="it-IT" sz="1500" i="1" dirty="0">
                <a:latin typeface="Garamond" panose="02020404030301010803" pitchFamily="18" charset="0"/>
              </a:rPr>
              <a:t>garantire in permanenza un assortimento di medicinali sufficiente a  rispondere alle esigenze di un territorio geograficamente determinato </a:t>
            </a:r>
            <a:r>
              <a:rPr lang="it-IT" sz="1500" b="1" i="1" dirty="0">
                <a:solidFill>
                  <a:srgbClr val="C00000"/>
                </a:solidFill>
                <a:latin typeface="Garamond" panose="02020404030301010803" pitchFamily="18" charset="0"/>
              </a:rPr>
              <a:t>nei limiti di cui i predetti medicinali siano forniti dai titolari di  AIC</a:t>
            </a:r>
            <a:r>
              <a:rPr lang="it-IT" sz="1500" dirty="0">
                <a:solidFill>
                  <a:srgbClr val="C00000"/>
                </a:solidFill>
                <a:latin typeface="Garamond" panose="02020404030301010803" pitchFamily="18" charset="0"/>
              </a:rPr>
              <a:t> </a:t>
            </a:r>
          </a:p>
          <a:p>
            <a:pPr marL="109728" indent="0" algn="just">
              <a:buNone/>
            </a:pPr>
            <a:endParaRPr lang="it-IT" sz="1500" dirty="0">
              <a:latin typeface="Garamond" panose="02020404030301010803" pitchFamily="18" charset="0"/>
            </a:endParaRPr>
          </a:p>
          <a:p>
            <a:pPr marL="109728" indent="0" algn="just">
              <a:buNone/>
            </a:pPr>
            <a:r>
              <a:rPr lang="it-IT" sz="1500" i="1" dirty="0">
                <a:latin typeface="Garamond" panose="02020404030301010803" pitchFamily="18" charset="0"/>
              </a:rPr>
              <a:t>non possono essere sottratti alla distribuzione e alla vendita per il territorio nazionale, i medicinali per i quali sono stati adottati specifici provvedimenti al fine di prevenire o limitare stati di carenza o indisponibilità, anche temporanee, sul mercato o in assenza di valide alternative terapeutiche-</a:t>
            </a:r>
            <a:r>
              <a:rPr lang="it-IT" sz="1500" b="1" dirty="0">
                <a:latin typeface="Garamond" panose="02020404030301010803" pitchFamily="18" charset="0"/>
              </a:rPr>
              <a:t> Misure anti-carenze dei farmaci</a:t>
            </a:r>
            <a:endParaRPr lang="it-IT" sz="1500" dirty="0">
              <a:latin typeface="Garamond" panose="02020404030301010803" pitchFamily="18" charset="0"/>
            </a:endParaRPr>
          </a:p>
        </p:txBody>
      </p:sp>
      <p:sp>
        <p:nvSpPr>
          <p:cNvPr id="6" name="Rettangolo arrotondato 5"/>
          <p:cNvSpPr/>
          <p:nvPr/>
        </p:nvSpPr>
        <p:spPr>
          <a:xfrm>
            <a:off x="2458528" y="991001"/>
            <a:ext cx="7228936" cy="9671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a:solidFill>
                  <a:schemeClr val="bg1"/>
                </a:solidFill>
                <a:latin typeface="Book Antiqua" panose="02040602050305030304" pitchFamily="18" charset="0"/>
              </a:rPr>
              <a:t>DECRETO LEGISLATIVO N. 17/2014 </a:t>
            </a:r>
          </a:p>
        </p:txBody>
      </p:sp>
      <p:pic>
        <p:nvPicPr>
          <p:cNvPr id="7" name="Picture 2" descr="Risultati immagini per making pharmaceuticals milano">
            <a:extLst>
              <a:ext uri="{FF2B5EF4-FFF2-40B4-BE49-F238E27FC236}">
                <a16:creationId xmlns:a16="http://schemas.microsoft.com/office/drawing/2014/main" id="{F2E04D4E-F5D6-4528-858B-B20B60895723}"/>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6262" y="165047"/>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08D5EE55-CF8D-4C3F-BF48-A4E5CD4833EC}"/>
              </a:ext>
            </a:extLst>
          </p:cNvPr>
          <p:cNvPicPr>
            <a:picLocks noChangeAspect="1"/>
          </p:cNvPicPr>
          <p:nvPr/>
        </p:nvPicPr>
        <p:blipFill rotWithShape="1">
          <a:blip r:embed="rId3">
            <a:extLst>
              <a:ext uri="{28A0092B-C50C-407E-A947-70E740481C1C}">
                <a14:useLocalDpi xmlns:a14="http://schemas.microsoft.com/office/drawing/2010/main" val="0"/>
              </a:ext>
            </a:extLst>
          </a:blip>
          <a:srcRect l="13043" t="17135" r="13043" b="22894"/>
          <a:stretch/>
        </p:blipFill>
        <p:spPr>
          <a:xfrm>
            <a:off x="220242" y="5942880"/>
            <a:ext cx="1586693" cy="701096"/>
          </a:xfrm>
          <a:prstGeom prst="rect">
            <a:avLst/>
          </a:prstGeom>
        </p:spPr>
      </p:pic>
    </p:spTree>
    <p:extLst>
      <p:ext uri="{BB962C8B-B14F-4D97-AF65-F5344CB8AC3E}">
        <p14:creationId xmlns:p14="http://schemas.microsoft.com/office/powerpoint/2010/main" val="3662956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66038" y="2295128"/>
            <a:ext cx="8144762" cy="4118539"/>
          </a:xfrm>
        </p:spPr>
        <p:txBody>
          <a:bodyPr>
            <a:normAutofit/>
          </a:bodyPr>
          <a:lstStyle/>
          <a:p>
            <a:pPr marL="109728" indent="0" algn="ctr">
              <a:buNone/>
            </a:pPr>
            <a:r>
              <a:rPr lang="it-IT" sz="1600" b="1" dirty="0">
                <a:solidFill>
                  <a:srgbClr val="C00000"/>
                </a:solidFill>
                <a:effectLst>
                  <a:outerShdw blurRad="38100" dist="38100" dir="2700000" algn="tl">
                    <a:srgbClr val="000000">
                      <a:alpha val="43137"/>
                    </a:srgbClr>
                  </a:outerShdw>
                </a:effectLst>
                <a:latin typeface="Garamond" panose="02020404030301010803" pitchFamily="18" charset="0"/>
              </a:rPr>
              <a:t>New</a:t>
            </a:r>
            <a:endParaRPr lang="it-IT" sz="1600" b="1" dirty="0">
              <a:solidFill>
                <a:srgbClr val="C00000"/>
              </a:solidFill>
              <a:effectLst>
                <a:outerShdw blurRad="38100" dist="38100" dir="2700000" algn="tl">
                  <a:srgbClr val="000000">
                    <a:alpha val="43137"/>
                  </a:srgbClr>
                </a:outerShdw>
              </a:effectLst>
              <a:latin typeface="Garamond" panose="02020404030301010803" pitchFamily="18" charset="0"/>
              <a:cs typeface="Andalus" pitchFamily="18" charset="-78"/>
            </a:endParaRPr>
          </a:p>
          <a:p>
            <a:pPr algn="just"/>
            <a:endParaRPr lang="it-IT" sz="1600" dirty="0">
              <a:solidFill>
                <a:srgbClr val="C00000"/>
              </a:solidFill>
              <a:latin typeface="Andalus" pitchFamily="18" charset="-78"/>
              <a:cs typeface="Andalus" pitchFamily="18" charset="-78"/>
            </a:endParaRPr>
          </a:p>
        </p:txBody>
      </p:sp>
      <p:sp>
        <p:nvSpPr>
          <p:cNvPr id="5" name="Rettangolo arrotondato 4"/>
          <p:cNvSpPr/>
          <p:nvPr/>
        </p:nvSpPr>
        <p:spPr>
          <a:xfrm>
            <a:off x="2585048" y="866071"/>
            <a:ext cx="7343956" cy="10835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a:solidFill>
                  <a:schemeClr val="bg1"/>
                </a:solidFill>
                <a:latin typeface="Andalus" pitchFamily="18" charset="-78"/>
                <a:cs typeface="Andalus" panose="02020603050405020304"/>
              </a:rPr>
              <a:t>Modifiche del titolo VII </a:t>
            </a:r>
            <a:br>
              <a:rPr lang="it-IT" sz="1600" dirty="0">
                <a:solidFill>
                  <a:schemeClr val="bg1"/>
                </a:solidFill>
                <a:latin typeface="Andalus" pitchFamily="18" charset="-78"/>
                <a:cs typeface="Andalus" panose="02020603050405020304"/>
              </a:rPr>
            </a:br>
            <a:r>
              <a:rPr lang="it-IT" sz="1600" dirty="0">
                <a:solidFill>
                  <a:schemeClr val="bg1"/>
                </a:solidFill>
                <a:latin typeface="Andalus" pitchFamily="18" charset="-78"/>
                <a:cs typeface="Andalus" panose="02020603050405020304"/>
              </a:rPr>
              <a:t>distribuzione all’ingrosso</a:t>
            </a:r>
            <a:r>
              <a:rPr lang="it-IT" sz="1600" b="1" dirty="0">
                <a:solidFill>
                  <a:schemeClr val="bg1"/>
                </a:solidFill>
                <a:latin typeface="Andalus" pitchFamily="18" charset="-78"/>
                <a:cs typeface="Andalus" panose="02020603050405020304"/>
              </a:rPr>
              <a:t> </a:t>
            </a:r>
            <a:r>
              <a:rPr lang="it-IT" sz="1600" b="1" dirty="0">
                <a:solidFill>
                  <a:srgbClr val="C00000"/>
                </a:solidFill>
                <a:latin typeface="Andalus" pitchFamily="18" charset="-78"/>
                <a:cs typeface="Andalus" panose="02020603050405020304"/>
              </a:rPr>
              <a:t>e brokeraggio di medicinali, nonché distribuzione di sostanze attive</a:t>
            </a:r>
            <a:endParaRPr lang="it-IT" sz="1600" dirty="0">
              <a:solidFill>
                <a:srgbClr val="C00000"/>
              </a:solidFill>
              <a:cs typeface="Andalus" panose="02020603050405020304"/>
            </a:endParaRPr>
          </a:p>
        </p:txBody>
      </p:sp>
      <p:sp>
        <p:nvSpPr>
          <p:cNvPr id="8" name="CasellaDiTesto 7"/>
          <p:cNvSpPr txBox="1"/>
          <p:nvPr/>
        </p:nvSpPr>
        <p:spPr>
          <a:xfrm>
            <a:off x="3157268" y="2648310"/>
            <a:ext cx="5831457" cy="3724096"/>
          </a:xfrm>
          <a:prstGeom prst="rect">
            <a:avLst/>
          </a:prstGeom>
          <a:noFill/>
        </p:spPr>
        <p:txBody>
          <a:bodyPr wrap="square" rtlCol="0">
            <a:spAutoFit/>
          </a:bodyPr>
          <a:lstStyle/>
          <a:p>
            <a:pPr marL="342900" indent="-342900" algn="just">
              <a:buFont typeface="Wingdings" panose="05000000000000000000" pitchFamily="2" charset="2"/>
              <a:buChar char="Ø"/>
            </a:pPr>
            <a:r>
              <a:rPr lang="it-IT" sz="1600" dirty="0">
                <a:solidFill>
                  <a:srgbClr val="002060"/>
                </a:solidFill>
                <a:latin typeface="Garamond" panose="02020404030301010803" pitchFamily="18" charset="0"/>
              </a:rPr>
              <a:t>Ispezione autorità territoriale post autorizzazione sul rispetto GDP</a:t>
            </a:r>
          </a:p>
          <a:p>
            <a:pPr marL="342900" indent="-342900" algn="just">
              <a:buFont typeface="Wingdings" panose="05000000000000000000" pitchFamily="2" charset="2"/>
              <a:buChar char="Ø"/>
            </a:pPr>
            <a:endParaRPr lang="it-IT" sz="1600" dirty="0">
              <a:solidFill>
                <a:srgbClr val="002060"/>
              </a:solidFill>
              <a:latin typeface="Garamond" panose="02020404030301010803" pitchFamily="18" charset="0"/>
            </a:endParaRPr>
          </a:p>
          <a:p>
            <a:pPr marL="342900" indent="-342900" algn="just">
              <a:buFont typeface="Wingdings" panose="05000000000000000000" pitchFamily="2" charset="2"/>
              <a:buChar char="Ø"/>
            </a:pPr>
            <a:r>
              <a:rPr lang="it-IT" sz="1600" dirty="0">
                <a:solidFill>
                  <a:srgbClr val="002060"/>
                </a:solidFill>
                <a:latin typeface="Garamond" panose="02020404030301010803" pitchFamily="18" charset="0"/>
              </a:rPr>
              <a:t>Verbale – entro 90 giorni: certificato GDP</a:t>
            </a:r>
          </a:p>
          <a:p>
            <a:pPr marL="342900" indent="-342900" algn="just">
              <a:buFont typeface="Wingdings" panose="05000000000000000000" pitchFamily="2" charset="2"/>
              <a:buChar char="Ø"/>
            </a:pPr>
            <a:endParaRPr lang="it-IT" sz="1600" dirty="0">
              <a:solidFill>
                <a:srgbClr val="002060"/>
              </a:solidFill>
              <a:latin typeface="Garamond" panose="02020404030301010803" pitchFamily="18" charset="0"/>
            </a:endParaRPr>
          </a:p>
          <a:p>
            <a:pPr marL="342900" indent="-342900" algn="just">
              <a:buFont typeface="Wingdings" panose="05000000000000000000" pitchFamily="2" charset="2"/>
              <a:buChar char="Ø"/>
            </a:pPr>
            <a:r>
              <a:rPr lang="it-IT" sz="1600" dirty="0">
                <a:solidFill>
                  <a:srgbClr val="002060"/>
                </a:solidFill>
                <a:latin typeface="Garamond" panose="02020404030301010803" pitchFamily="18" charset="0"/>
              </a:rPr>
              <a:t>Min. Sal. /EMA definizione forma e contenuto di ispezioni e certificazioni a cui dovranno uniformarsi le autorità locali</a:t>
            </a:r>
          </a:p>
          <a:p>
            <a:pPr marL="285750" indent="-285750" algn="just">
              <a:buFont typeface="Wingdings" panose="05000000000000000000" pitchFamily="2" charset="2"/>
              <a:buChar char="Ø"/>
            </a:pPr>
            <a:endParaRPr lang="it-IT" sz="1600" dirty="0">
              <a:solidFill>
                <a:srgbClr val="002060"/>
              </a:solidFill>
              <a:latin typeface="Garamond" panose="02020404030301010803" pitchFamily="18" charset="0"/>
            </a:endParaRPr>
          </a:p>
          <a:p>
            <a:pPr marL="342900" indent="-342900" algn="just">
              <a:buFont typeface="Wingdings" panose="05000000000000000000" pitchFamily="2" charset="2"/>
              <a:buChar char="Ø"/>
            </a:pPr>
            <a:r>
              <a:rPr lang="it-IT" sz="1600" dirty="0">
                <a:solidFill>
                  <a:srgbClr val="002060"/>
                </a:solidFill>
                <a:latin typeface="Garamond" panose="02020404030301010803" pitchFamily="18" charset="0"/>
              </a:rPr>
              <a:t>Trasmissione copia certificati al Min. </a:t>
            </a:r>
            <a:r>
              <a:rPr lang="it-IT" sz="1600" dirty="0" err="1">
                <a:solidFill>
                  <a:srgbClr val="002060"/>
                </a:solidFill>
                <a:latin typeface="Garamond" panose="02020404030301010803" pitchFamily="18" charset="0"/>
              </a:rPr>
              <a:t>Sal</a:t>
            </a:r>
            <a:r>
              <a:rPr lang="it-IT" sz="1600" dirty="0">
                <a:solidFill>
                  <a:srgbClr val="002060"/>
                </a:solidFill>
                <a:latin typeface="Garamond" panose="02020404030301010803" pitchFamily="18" charset="0"/>
              </a:rPr>
              <a:t>. che li inserisce in una *BD Europea</a:t>
            </a:r>
          </a:p>
          <a:p>
            <a:pPr algn="just"/>
            <a:endParaRPr lang="it-IT" sz="1600" dirty="0">
              <a:solidFill>
                <a:srgbClr val="002060"/>
              </a:solidFill>
              <a:latin typeface="Garamond" panose="02020404030301010803" pitchFamily="18" charset="0"/>
            </a:endParaRPr>
          </a:p>
          <a:p>
            <a:pPr marL="342900" indent="-342900" algn="just">
              <a:buFont typeface="Arial" panose="020B0604020202020204" pitchFamily="34" charset="0"/>
              <a:buChar char="•"/>
            </a:pPr>
            <a:endParaRPr lang="it-IT" sz="1600" dirty="0">
              <a:solidFill>
                <a:srgbClr val="002060"/>
              </a:solidFill>
              <a:latin typeface="Garamond" panose="02020404030301010803" pitchFamily="18" charset="0"/>
            </a:endParaRPr>
          </a:p>
          <a:p>
            <a:pPr algn="just"/>
            <a:endParaRPr lang="it-IT" sz="2000" dirty="0">
              <a:solidFill>
                <a:srgbClr val="002060"/>
              </a:solidFill>
              <a:latin typeface="Book Antiqua" panose="02040602050305030304" pitchFamily="18" charset="0"/>
            </a:endParaRPr>
          </a:p>
          <a:p>
            <a:pPr algn="just"/>
            <a:endParaRPr lang="it-IT" sz="2000" dirty="0">
              <a:solidFill>
                <a:srgbClr val="002060"/>
              </a:solidFill>
              <a:latin typeface="Book Antiqua" panose="02040602050305030304" pitchFamily="18" charset="0"/>
            </a:endParaRPr>
          </a:p>
          <a:p>
            <a:endParaRPr lang="it-IT" sz="2000" b="1" dirty="0">
              <a:solidFill>
                <a:srgbClr val="002060"/>
              </a:solidFill>
              <a:effectLst>
                <a:outerShdw blurRad="38100" dist="38100" dir="2700000" algn="tl">
                  <a:srgbClr val="000000">
                    <a:alpha val="43137"/>
                  </a:srgbClr>
                </a:outerShdw>
              </a:effectLst>
              <a:latin typeface="Book Antiqua" panose="02040602050305030304" pitchFamily="18" charset="0"/>
            </a:endParaRPr>
          </a:p>
        </p:txBody>
      </p:sp>
      <p:pic>
        <p:nvPicPr>
          <p:cNvPr id="7" name="Picture 2" descr="Risultati immagini per making pharmaceuticals milano">
            <a:extLst>
              <a:ext uri="{FF2B5EF4-FFF2-40B4-BE49-F238E27FC236}">
                <a16:creationId xmlns:a16="http://schemas.microsoft.com/office/drawing/2014/main" id="{D3D194EA-9B7F-4864-830B-9ED58A44AF5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6262" y="165047"/>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BEDE73D4-C833-4E2E-9F3F-CCE605D6248A}"/>
              </a:ext>
            </a:extLst>
          </p:cNvPr>
          <p:cNvPicPr>
            <a:picLocks noChangeAspect="1"/>
          </p:cNvPicPr>
          <p:nvPr/>
        </p:nvPicPr>
        <p:blipFill rotWithShape="1">
          <a:blip r:embed="rId3">
            <a:extLst>
              <a:ext uri="{28A0092B-C50C-407E-A947-70E740481C1C}">
                <a14:useLocalDpi xmlns:a14="http://schemas.microsoft.com/office/drawing/2010/main" val="0"/>
              </a:ext>
            </a:extLst>
          </a:blip>
          <a:srcRect l="13043" t="17135" r="13043" b="22894"/>
          <a:stretch/>
        </p:blipFill>
        <p:spPr>
          <a:xfrm>
            <a:off x="251283" y="282316"/>
            <a:ext cx="1586693" cy="701096"/>
          </a:xfrm>
          <a:prstGeom prst="rect">
            <a:avLst/>
          </a:prstGeom>
        </p:spPr>
      </p:pic>
      <p:sp>
        <p:nvSpPr>
          <p:cNvPr id="4" name="Rettangolo 3">
            <a:extLst>
              <a:ext uri="{FF2B5EF4-FFF2-40B4-BE49-F238E27FC236}">
                <a16:creationId xmlns:a16="http://schemas.microsoft.com/office/drawing/2014/main" id="{2A1F727C-F1BE-4719-80FB-496978459F6B}"/>
              </a:ext>
            </a:extLst>
          </p:cNvPr>
          <p:cNvSpPr/>
          <p:nvPr/>
        </p:nvSpPr>
        <p:spPr>
          <a:xfrm>
            <a:off x="2869720" y="5422584"/>
            <a:ext cx="6774612" cy="738664"/>
          </a:xfrm>
          <a:prstGeom prst="rect">
            <a:avLst/>
          </a:prstGeom>
        </p:spPr>
        <p:txBody>
          <a:bodyPr wrap="square">
            <a:spAutoFit/>
          </a:bodyPr>
          <a:lstStyle/>
          <a:p>
            <a:pPr algn="just"/>
            <a:r>
              <a:rPr lang="en-US" b="1" dirty="0">
                <a:solidFill>
                  <a:srgbClr val="002060"/>
                </a:solidFill>
                <a:latin typeface="Andalus" panose="02020603050405020304" pitchFamily="18" charset="-78"/>
                <a:cs typeface="Andalus" panose="02020603050405020304" pitchFamily="18" charset="-78"/>
              </a:rPr>
              <a:t>*</a:t>
            </a:r>
            <a:r>
              <a:rPr lang="en-US" sz="1200" b="1" dirty="0">
                <a:solidFill>
                  <a:srgbClr val="002060"/>
                </a:solidFill>
                <a:latin typeface="Andalus" panose="02020603050405020304" pitchFamily="18" charset="-78"/>
                <a:cs typeface="Andalus" panose="02020603050405020304" pitchFamily="18" charset="-78"/>
              </a:rPr>
              <a:t>The </a:t>
            </a:r>
            <a:r>
              <a:rPr lang="en-US" sz="1200" b="1" dirty="0" err="1">
                <a:solidFill>
                  <a:srgbClr val="002060"/>
                </a:solidFill>
                <a:latin typeface="Andalus" panose="02020603050405020304" pitchFamily="18" charset="-78"/>
                <a:cs typeface="Andalus" panose="02020603050405020304" pitchFamily="18" charset="-78"/>
              </a:rPr>
              <a:t>EudraGMDP</a:t>
            </a:r>
            <a:r>
              <a:rPr lang="en-US" sz="1200" b="1" dirty="0">
                <a:solidFill>
                  <a:srgbClr val="002060"/>
                </a:solidFill>
                <a:latin typeface="Andalus" panose="02020603050405020304" pitchFamily="18" charset="-78"/>
                <a:cs typeface="Andalus" panose="02020603050405020304" pitchFamily="18" charset="-78"/>
              </a:rPr>
              <a:t> database </a:t>
            </a:r>
            <a:r>
              <a:rPr lang="en-US" sz="1200" i="1" dirty="0">
                <a:solidFill>
                  <a:srgbClr val="002060"/>
                </a:solidFill>
                <a:latin typeface="Andalus" panose="02020603050405020304" pitchFamily="18" charset="-78"/>
                <a:cs typeface="Andalus" panose="02020603050405020304" pitchFamily="18" charset="-78"/>
              </a:rPr>
              <a:t>is the Community database on manufacturing, import and wholesale-distribution </a:t>
            </a:r>
            <a:r>
              <a:rPr lang="en-US" sz="1200" i="1" dirty="0" err="1">
                <a:solidFill>
                  <a:srgbClr val="002060"/>
                </a:solidFill>
                <a:latin typeface="Andalus" panose="02020603050405020304" pitchFamily="18" charset="-78"/>
                <a:cs typeface="Andalus" panose="02020603050405020304" pitchFamily="18" charset="-78"/>
              </a:rPr>
              <a:t>authorisations</a:t>
            </a:r>
            <a:r>
              <a:rPr lang="en-US" sz="1200" i="1" dirty="0">
                <a:solidFill>
                  <a:srgbClr val="002060"/>
                </a:solidFill>
                <a:latin typeface="Andalus" panose="02020603050405020304" pitchFamily="18" charset="-78"/>
                <a:cs typeface="Andalus" panose="02020603050405020304" pitchFamily="18" charset="-78"/>
              </a:rPr>
              <a:t>, and good manufacturing-practice (GMP) and good-distribution-practice (GDP) certificates</a:t>
            </a:r>
          </a:p>
        </p:txBody>
      </p:sp>
      <p:pic>
        <p:nvPicPr>
          <p:cNvPr id="10" name="Immagine 9">
            <a:extLst>
              <a:ext uri="{FF2B5EF4-FFF2-40B4-BE49-F238E27FC236}">
                <a16:creationId xmlns:a16="http://schemas.microsoft.com/office/drawing/2014/main" id="{EBC2092A-C30C-40AD-99A5-958EFE00D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8515" y="5412727"/>
            <a:ext cx="874440" cy="748521"/>
          </a:xfrm>
          <a:prstGeom prst="rect">
            <a:avLst/>
          </a:prstGeom>
        </p:spPr>
      </p:pic>
    </p:spTree>
    <p:extLst>
      <p:ext uri="{BB962C8B-B14F-4D97-AF65-F5344CB8AC3E}">
        <p14:creationId xmlns:p14="http://schemas.microsoft.com/office/powerpoint/2010/main" val="3186782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23038" y="923861"/>
            <a:ext cx="10515600" cy="1325563"/>
          </a:xfrm>
        </p:spPr>
        <p:txBody>
          <a:bodyPr>
            <a:normAutofit/>
          </a:bodyPr>
          <a:lstStyle/>
          <a:p>
            <a:pPr algn="ctr"/>
            <a:r>
              <a:rPr lang="it-IT" sz="2400" b="1" dirty="0">
                <a:solidFill>
                  <a:srgbClr val="002060"/>
                </a:solidFill>
                <a:effectLst>
                  <a:outerShdw blurRad="38100" dist="38100" dir="2700000" algn="tl">
                    <a:srgbClr val="000000">
                      <a:alpha val="43137"/>
                    </a:srgbClr>
                  </a:outerShdw>
                </a:effectLst>
                <a:latin typeface="Century Gothic" panose="020B0502020202020204" pitchFamily="34" charset="0"/>
                <a:ea typeface="+mn-ea"/>
                <a:cs typeface="+mn-cs"/>
              </a:rPr>
              <a:t>DISTRIBUZIONE SOSTANZE ATTIVE (108 BIS)</a:t>
            </a:r>
            <a:br>
              <a:rPr lang="it-IT" sz="2400" b="1" dirty="0">
                <a:solidFill>
                  <a:srgbClr val="002060"/>
                </a:solidFill>
                <a:effectLst>
                  <a:outerShdw blurRad="38100" dist="38100" dir="2700000" algn="tl">
                    <a:srgbClr val="000000">
                      <a:alpha val="43137"/>
                    </a:srgbClr>
                  </a:outerShdw>
                </a:effectLst>
                <a:latin typeface="Century Gothic" panose="020B0502020202020204" pitchFamily="34" charset="0"/>
                <a:ea typeface="+mn-ea"/>
                <a:cs typeface="+mn-cs"/>
              </a:rPr>
            </a:br>
            <a:br>
              <a:rPr lang="it-IT" sz="2400" b="1" dirty="0">
                <a:solidFill>
                  <a:srgbClr val="002060"/>
                </a:solidFill>
                <a:effectLst>
                  <a:outerShdw blurRad="38100" dist="38100" dir="2700000" algn="tl">
                    <a:srgbClr val="000000">
                      <a:alpha val="43137"/>
                    </a:srgbClr>
                  </a:outerShdw>
                </a:effectLst>
                <a:latin typeface="Century Gothic" panose="020B0502020202020204" pitchFamily="34" charset="0"/>
                <a:ea typeface="+mn-ea"/>
                <a:cs typeface="+mn-cs"/>
              </a:rPr>
            </a:br>
            <a:endParaRPr lang="it-IT" sz="2400" b="1" dirty="0">
              <a:solidFill>
                <a:srgbClr val="002060"/>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3" name="Segnaposto contenuto 2"/>
          <p:cNvSpPr>
            <a:spLocks noGrp="1"/>
          </p:cNvSpPr>
          <p:nvPr>
            <p:ph idx="1"/>
          </p:nvPr>
        </p:nvSpPr>
        <p:spPr>
          <a:xfrm>
            <a:off x="1981200" y="2249424"/>
            <a:ext cx="8399276" cy="4325112"/>
          </a:xfrm>
        </p:spPr>
        <p:txBody>
          <a:bodyPr>
            <a:normAutofit/>
          </a:bodyPr>
          <a:lstStyle/>
          <a:p>
            <a:pPr marL="109728" indent="0" algn="just">
              <a:buNone/>
            </a:pPr>
            <a:endParaRPr lang="it-IT" sz="1800" dirty="0">
              <a:latin typeface="Book Antiqua" panose="02040602050305030304" pitchFamily="18" charset="0"/>
            </a:endParaRPr>
          </a:p>
          <a:p>
            <a:pPr marL="109728" indent="0">
              <a:buNone/>
            </a:pPr>
            <a:r>
              <a:rPr lang="it-IT" sz="1800" b="1" dirty="0"/>
              <a:t>Sostanza attiva</a:t>
            </a:r>
            <a:r>
              <a:rPr lang="it-IT" sz="1800" dirty="0"/>
              <a:t>: </a:t>
            </a:r>
          </a:p>
          <a:p>
            <a:r>
              <a:rPr lang="it-IT" sz="1600" i="1" dirty="0">
                <a:latin typeface="Garamond" panose="02020404030301010803" pitchFamily="18" charset="0"/>
              </a:rPr>
              <a:t>qualsiasi sostanza o miscela di sostanze destinata a essere usata nella fabbricazione di un medicinale e che diventa, se impiegata nella produzione di quest’ultimo, un principio attivo di detto medicinale inteso a esercitare un’azione farmacologica, immunologica o metabolica al fine di ripristinare, correggere o modificare funzioni fisiologiche ovvero a stabilire una diagnosi medica </a:t>
            </a:r>
          </a:p>
          <a:p>
            <a:pPr marL="109728" indent="0" algn="just">
              <a:buNone/>
            </a:pPr>
            <a:endParaRPr lang="it-IT" sz="1800" dirty="0">
              <a:latin typeface="Book Antiqua" panose="02040602050305030304" pitchFamily="18" charset="0"/>
            </a:endParaRPr>
          </a:p>
          <a:p>
            <a:pPr marL="109728" indent="0" algn="just">
              <a:buNone/>
            </a:pPr>
            <a:r>
              <a:rPr lang="it-IT" sz="1600" dirty="0">
                <a:latin typeface="Andalus" panose="02020603050405020304" pitchFamily="18" charset="-78"/>
                <a:cs typeface="Andalus" panose="02020603050405020304" pitchFamily="18" charset="-78"/>
              </a:rPr>
              <a:t>I distributori di sostanze attive </a:t>
            </a:r>
            <a:r>
              <a:rPr lang="it-IT" sz="1600" b="1" u="sng" dirty="0">
                <a:latin typeface="Andalus" panose="02020603050405020304" pitchFamily="18" charset="-78"/>
                <a:cs typeface="Andalus" panose="02020603050405020304" pitchFamily="18" charset="-78"/>
              </a:rPr>
              <a:t>devono essere registrati </a:t>
            </a:r>
            <a:r>
              <a:rPr lang="it-IT" sz="1600" dirty="0">
                <a:latin typeface="Andalus" panose="02020603050405020304" pitchFamily="18" charset="-78"/>
                <a:cs typeface="Andalus" panose="02020603050405020304" pitchFamily="18" charset="-78"/>
              </a:rPr>
              <a:t>presso l’autorità territoriale competente di cui all’art. 100 comma 1. Se hanno già iniziato la loro attività dovranno effettuare la registrazione </a:t>
            </a:r>
            <a:r>
              <a:rPr lang="it-IT" sz="1600" b="1" dirty="0">
                <a:latin typeface="Andalus" panose="02020603050405020304" pitchFamily="18" charset="-78"/>
                <a:cs typeface="Andalus" panose="02020603050405020304" pitchFamily="18" charset="-78"/>
              </a:rPr>
              <a:t>entro due mesi</a:t>
            </a:r>
            <a:r>
              <a:rPr lang="it-IT" sz="1600" dirty="0">
                <a:latin typeface="Andalus" panose="02020603050405020304" pitchFamily="18" charset="-78"/>
                <a:cs typeface="Andalus" panose="02020603050405020304" pitchFamily="18" charset="-78"/>
              </a:rPr>
              <a:t> dell’entrata in vigore del presente decreto legislativo </a:t>
            </a:r>
          </a:p>
        </p:txBody>
      </p:sp>
      <p:pic>
        <p:nvPicPr>
          <p:cNvPr id="6" name="Picture 2" descr="Risultati immagini per making pharmaceuticals milano">
            <a:extLst>
              <a:ext uri="{FF2B5EF4-FFF2-40B4-BE49-F238E27FC236}">
                <a16:creationId xmlns:a16="http://schemas.microsoft.com/office/drawing/2014/main" id="{766A2355-F39D-4E4A-A911-CA1EBB68BBBA}"/>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6262" y="165047"/>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13172F42-3B34-427B-B8CC-FA296C5864B6}"/>
              </a:ext>
            </a:extLst>
          </p:cNvPr>
          <p:cNvPicPr>
            <a:picLocks noChangeAspect="1"/>
          </p:cNvPicPr>
          <p:nvPr/>
        </p:nvPicPr>
        <p:blipFill rotWithShape="1">
          <a:blip r:embed="rId3">
            <a:extLst>
              <a:ext uri="{28A0092B-C50C-407E-A947-70E740481C1C}">
                <a14:useLocalDpi xmlns:a14="http://schemas.microsoft.com/office/drawing/2010/main" val="0"/>
              </a:ext>
            </a:extLst>
          </a:blip>
          <a:srcRect l="13043" t="17135" r="13043" b="22894"/>
          <a:stretch/>
        </p:blipFill>
        <p:spPr>
          <a:xfrm>
            <a:off x="544581" y="5737044"/>
            <a:ext cx="1586693" cy="701096"/>
          </a:xfrm>
          <a:prstGeom prst="rect">
            <a:avLst/>
          </a:prstGeom>
        </p:spPr>
      </p:pic>
    </p:spTree>
    <p:extLst>
      <p:ext uri="{BB962C8B-B14F-4D97-AF65-F5344CB8AC3E}">
        <p14:creationId xmlns:p14="http://schemas.microsoft.com/office/powerpoint/2010/main" val="3538460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6658" y="859972"/>
            <a:ext cx="8229600" cy="1066800"/>
          </a:xfrm>
        </p:spPr>
        <p:txBody>
          <a:bodyPr>
            <a:noAutofit/>
          </a:bodyPr>
          <a:lstStyle/>
          <a:p>
            <a:pPr algn="ctr"/>
            <a:r>
              <a:rPr lang="it-IT" sz="2400" b="1" dirty="0">
                <a:solidFill>
                  <a:srgbClr val="002060"/>
                </a:solidFill>
                <a:effectLst>
                  <a:outerShdw blurRad="38100" dist="38100" dir="2700000" algn="tl">
                    <a:srgbClr val="000000">
                      <a:alpha val="43137"/>
                    </a:srgbClr>
                  </a:outerShdw>
                </a:effectLst>
                <a:latin typeface="Century Gothic" panose="020B0502020202020204" pitchFamily="34" charset="0"/>
                <a:ea typeface="+mn-ea"/>
                <a:cs typeface="+mn-cs"/>
              </a:rPr>
              <a:t>NOVITÀ</a:t>
            </a:r>
            <a:br>
              <a:rPr lang="it-IT" sz="2400" b="1" dirty="0">
                <a:solidFill>
                  <a:srgbClr val="002060"/>
                </a:solidFill>
                <a:effectLst>
                  <a:outerShdw blurRad="38100" dist="38100" dir="2700000" algn="tl">
                    <a:srgbClr val="000000">
                      <a:alpha val="43137"/>
                    </a:srgbClr>
                  </a:outerShdw>
                </a:effectLst>
                <a:latin typeface="Century Gothic" panose="020B0502020202020204" pitchFamily="34" charset="0"/>
                <a:ea typeface="+mn-ea"/>
                <a:cs typeface="+mn-cs"/>
              </a:rPr>
            </a:br>
            <a:br>
              <a:rPr lang="it-IT" sz="2400" b="1" dirty="0">
                <a:solidFill>
                  <a:srgbClr val="002060"/>
                </a:solidFill>
                <a:effectLst>
                  <a:outerShdw blurRad="38100" dist="38100" dir="2700000" algn="tl">
                    <a:srgbClr val="000000">
                      <a:alpha val="43137"/>
                    </a:srgbClr>
                  </a:outerShdw>
                </a:effectLst>
                <a:latin typeface="Century Gothic" panose="020B0502020202020204" pitchFamily="34" charset="0"/>
                <a:ea typeface="+mn-ea"/>
                <a:cs typeface="+mn-cs"/>
              </a:rPr>
            </a:br>
            <a:r>
              <a:rPr lang="it-IT" sz="2400" b="1" dirty="0">
                <a:solidFill>
                  <a:srgbClr val="C00000"/>
                </a:solidFill>
                <a:effectLst>
                  <a:outerShdw blurRad="38100" dist="38100" dir="2700000" algn="tl">
                    <a:srgbClr val="000000">
                      <a:alpha val="43137"/>
                    </a:srgbClr>
                  </a:outerShdw>
                </a:effectLst>
                <a:latin typeface="Century Gothic" panose="020B0502020202020204" pitchFamily="34" charset="0"/>
                <a:ea typeface="+mn-ea"/>
                <a:cs typeface="+mn-cs"/>
              </a:rPr>
              <a:t>BROKER DI MEDICINALI (108 ter)</a:t>
            </a:r>
            <a:br>
              <a:rPr lang="it-IT" sz="2400" b="1" dirty="0">
                <a:solidFill>
                  <a:srgbClr val="C00000"/>
                </a:solidFill>
                <a:effectLst>
                  <a:outerShdw blurRad="38100" dist="38100" dir="2700000" algn="tl">
                    <a:srgbClr val="000000">
                      <a:alpha val="43137"/>
                    </a:srgbClr>
                  </a:outerShdw>
                </a:effectLst>
                <a:latin typeface="Century Gothic" panose="020B0502020202020204" pitchFamily="34" charset="0"/>
                <a:ea typeface="+mn-ea"/>
                <a:cs typeface="+mn-cs"/>
              </a:rPr>
            </a:br>
            <a:endParaRPr lang="it-IT" sz="2400" b="1" dirty="0">
              <a:solidFill>
                <a:srgbClr val="C00000"/>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3" name="Segnaposto contenuto 2"/>
          <p:cNvSpPr>
            <a:spLocks noGrp="1"/>
          </p:cNvSpPr>
          <p:nvPr>
            <p:ph idx="1"/>
          </p:nvPr>
        </p:nvSpPr>
        <p:spPr>
          <a:xfrm>
            <a:off x="1991544" y="2060848"/>
            <a:ext cx="8229600" cy="4325112"/>
          </a:xfrm>
        </p:spPr>
        <p:txBody>
          <a:bodyPr>
            <a:normAutofit lnSpcReduction="10000"/>
          </a:bodyPr>
          <a:lstStyle/>
          <a:p>
            <a:pPr marL="109728" indent="0">
              <a:buNone/>
            </a:pPr>
            <a:r>
              <a:rPr lang="it-IT" sz="1800" b="1" dirty="0">
                <a:latin typeface="Garamond" panose="02020404030301010803" pitchFamily="18" charset="0"/>
                <a:cs typeface="Andalus" pitchFamily="18" charset="-78"/>
              </a:rPr>
              <a:t>Si segnala </a:t>
            </a:r>
          </a:p>
          <a:p>
            <a:pPr marL="109728" indent="0">
              <a:buNone/>
            </a:pPr>
            <a:r>
              <a:rPr lang="it-IT" sz="1800" b="1" dirty="0">
                <a:latin typeface="Garamond" panose="02020404030301010803" pitchFamily="18" charset="0"/>
                <a:cs typeface="Andalus" pitchFamily="18" charset="-78"/>
              </a:rPr>
              <a:t>L’art. 100 comma 5 del decreto legislativo 219</a:t>
            </a:r>
          </a:p>
          <a:p>
            <a:pPr marL="109728" indent="0" algn="just">
              <a:buNone/>
            </a:pPr>
            <a:r>
              <a:rPr lang="it-IT" sz="2000" i="1" dirty="0">
                <a:solidFill>
                  <a:schemeClr val="tx1">
                    <a:lumMod val="95000"/>
                    <a:lumOff val="5000"/>
                  </a:schemeClr>
                </a:solidFill>
                <a:latin typeface="Garamond" panose="02020404030301010803" pitchFamily="18" charset="0"/>
              </a:rPr>
              <a:t>E' esclusa dall'ambito di applicazione del presente titolo l'attività di intermediazione del commercio all'ingrosso che non comporta acquisto o cessione di medicinali all'ingrosso</a:t>
            </a:r>
            <a:r>
              <a:rPr lang="it-IT" sz="2000" dirty="0">
                <a:solidFill>
                  <a:schemeClr val="tx1">
                    <a:lumMod val="95000"/>
                    <a:lumOff val="5000"/>
                  </a:schemeClr>
                </a:solidFill>
                <a:latin typeface="Garamond" panose="02020404030301010803" pitchFamily="18" charset="0"/>
              </a:rPr>
              <a:t>. </a:t>
            </a:r>
          </a:p>
          <a:p>
            <a:pPr marL="109728" indent="0" algn="just">
              <a:buNone/>
            </a:pPr>
            <a:r>
              <a:rPr lang="it-IT" sz="2000" b="1" u="sng" dirty="0">
                <a:solidFill>
                  <a:schemeClr val="tx1">
                    <a:lumMod val="95000"/>
                    <a:lumOff val="5000"/>
                  </a:schemeClr>
                </a:solidFill>
                <a:effectLst>
                  <a:outerShdw blurRad="38100" dist="38100" dir="2700000" algn="tl">
                    <a:srgbClr val="000000">
                      <a:alpha val="43137"/>
                    </a:srgbClr>
                  </a:outerShdw>
                </a:effectLst>
                <a:latin typeface="Garamond" panose="02020404030301010803" pitchFamily="18" charset="0"/>
              </a:rPr>
              <a:t>Broker</a:t>
            </a:r>
            <a:r>
              <a:rPr lang="it-IT" sz="2000" dirty="0">
                <a:solidFill>
                  <a:schemeClr val="tx1">
                    <a:lumMod val="95000"/>
                    <a:lumOff val="5000"/>
                  </a:schemeClr>
                </a:solidFill>
                <a:latin typeface="Garamond" panose="02020404030301010803" pitchFamily="18" charset="0"/>
              </a:rPr>
              <a:t>:</a:t>
            </a:r>
          </a:p>
          <a:p>
            <a:pPr algn="just"/>
            <a:r>
              <a:rPr lang="it-IT" sz="1600" b="1" dirty="0">
                <a:latin typeface="Garamond" panose="02020404030301010803" pitchFamily="18" charset="0"/>
              </a:rPr>
              <a:t>è qualsiasi attività in relazione con la vendita o l’acquisto di medicinali</a:t>
            </a:r>
            <a:r>
              <a:rPr lang="it-IT" sz="1600" dirty="0">
                <a:latin typeface="Garamond" panose="02020404030301010803" pitchFamily="18" charset="0"/>
              </a:rPr>
              <a:t>, a eccezione della distribuzione all’ingrosso, che non includa la gestione materiale e che consista nella negoziazione da posizione indipendente e per conto di un’altra persona fisica o giuridica;</a:t>
            </a:r>
          </a:p>
          <a:p>
            <a:pPr algn="just"/>
            <a:r>
              <a:rPr lang="it-IT" sz="1600" b="1" dirty="0">
                <a:latin typeface="Garamond" panose="02020404030301010803" pitchFamily="18" charset="0"/>
              </a:rPr>
              <a:t>per definizione non acquista non fornisce e non detiene i medicinali </a:t>
            </a:r>
            <a:r>
              <a:rPr lang="it-IT" sz="1600" dirty="0">
                <a:latin typeface="Garamond" panose="02020404030301010803" pitchFamily="18" charset="0"/>
              </a:rPr>
              <a:t>pertanto non sono applicabili prescrizioni su locali e attrezzature.</a:t>
            </a:r>
          </a:p>
          <a:p>
            <a:pPr marL="109728" indent="0" algn="just">
              <a:buNone/>
            </a:pPr>
            <a:endParaRPr lang="it-IT" sz="1600" dirty="0">
              <a:latin typeface="Garamond" panose="02020404030301010803" pitchFamily="18" charset="0"/>
            </a:endParaRPr>
          </a:p>
          <a:p>
            <a:pPr marL="109728" indent="0" algn="just">
              <a:buNone/>
            </a:pPr>
            <a:r>
              <a:rPr lang="it-IT" sz="1600" b="1" dirty="0">
                <a:solidFill>
                  <a:schemeClr val="tx1">
                    <a:lumMod val="95000"/>
                    <a:lumOff val="5000"/>
                  </a:schemeClr>
                </a:solidFill>
                <a:latin typeface="Garamond" panose="02020404030301010803" pitchFamily="18" charset="0"/>
              </a:rPr>
              <a:t>Nell’UE</a:t>
            </a:r>
            <a:r>
              <a:rPr lang="it-IT" sz="1600" dirty="0">
                <a:solidFill>
                  <a:schemeClr val="tx1">
                    <a:lumMod val="95000"/>
                    <a:lumOff val="5000"/>
                  </a:schemeClr>
                </a:solidFill>
                <a:latin typeface="Garamond" panose="02020404030301010803" pitchFamily="18" charset="0"/>
              </a:rPr>
              <a:t>: indirizzi permanenti + recapiti per chiara identificazione-localizzazione e supervisione da parte delle autorità competenti</a:t>
            </a:r>
          </a:p>
          <a:p>
            <a:pPr marL="109728" indent="0" algn="just">
              <a:buNone/>
            </a:pPr>
            <a:r>
              <a:rPr lang="it-IT" sz="1600" b="1" dirty="0">
                <a:solidFill>
                  <a:schemeClr val="tx1">
                    <a:lumMod val="95000"/>
                    <a:lumOff val="5000"/>
                  </a:schemeClr>
                </a:solidFill>
                <a:latin typeface="Garamond" panose="02020404030301010803" pitchFamily="18" charset="0"/>
              </a:rPr>
              <a:t>In Italia</a:t>
            </a:r>
            <a:r>
              <a:rPr lang="it-IT" sz="1600" dirty="0">
                <a:solidFill>
                  <a:schemeClr val="tx1">
                    <a:lumMod val="95000"/>
                    <a:lumOff val="5000"/>
                  </a:schemeClr>
                </a:solidFill>
                <a:latin typeface="Garamond" panose="02020404030301010803" pitchFamily="18" charset="0"/>
              </a:rPr>
              <a:t>: registrazione presso il Ministero della Salute (registro accessibile al pubblico) …se già operano in Italia devono registrarsi entro due mesi dall’entrata in vigore del Dlgs n. 17</a:t>
            </a:r>
          </a:p>
          <a:p>
            <a:pPr marL="109728" indent="0" algn="just">
              <a:buNone/>
            </a:pPr>
            <a:endParaRPr lang="it-IT" sz="2000" dirty="0">
              <a:solidFill>
                <a:schemeClr val="tx1">
                  <a:lumMod val="95000"/>
                  <a:lumOff val="5000"/>
                </a:schemeClr>
              </a:solidFill>
              <a:latin typeface="Garamond" panose="02020404030301010803" pitchFamily="18" charset="0"/>
            </a:endParaRPr>
          </a:p>
          <a:p>
            <a:pPr marL="109728" indent="0" algn="just">
              <a:buNone/>
            </a:pPr>
            <a:endParaRPr lang="it-IT" sz="2000" dirty="0">
              <a:solidFill>
                <a:schemeClr val="tx1">
                  <a:lumMod val="95000"/>
                  <a:lumOff val="5000"/>
                </a:schemeClr>
              </a:solidFill>
              <a:latin typeface="Garamond" panose="02020404030301010803" pitchFamily="18" charset="0"/>
            </a:endParaRPr>
          </a:p>
          <a:p>
            <a:pPr marL="109728" indent="0" algn="just">
              <a:buNone/>
            </a:pPr>
            <a:endParaRPr lang="it-IT" sz="1800" dirty="0">
              <a:latin typeface="Garamond" panose="02020404030301010803" pitchFamily="18" charset="0"/>
            </a:endParaRPr>
          </a:p>
        </p:txBody>
      </p:sp>
      <p:sp>
        <p:nvSpPr>
          <p:cNvPr id="4" name="Freccia circolare a destra 3"/>
          <p:cNvSpPr/>
          <p:nvPr/>
        </p:nvSpPr>
        <p:spPr>
          <a:xfrm>
            <a:off x="1562344" y="1578429"/>
            <a:ext cx="429200" cy="69668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9" name="Picture 2" descr="Risultati immagini per making pharmaceuticals milano">
            <a:extLst>
              <a:ext uri="{FF2B5EF4-FFF2-40B4-BE49-F238E27FC236}">
                <a16:creationId xmlns:a16="http://schemas.microsoft.com/office/drawing/2014/main" id="{CD19EF81-AFFC-4FC2-9D46-18C45AF1E657}"/>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6262" y="165047"/>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2168070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p:cNvSpPr/>
          <p:nvPr/>
        </p:nvSpPr>
        <p:spPr>
          <a:xfrm>
            <a:off x="7738945" y="334536"/>
            <a:ext cx="2935131" cy="3242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rotWithShape="1">
          <a:blip r:embed="rId2"/>
          <a:srcRect b="11864"/>
          <a:stretch/>
        </p:blipFill>
        <p:spPr>
          <a:xfrm rot="16200000">
            <a:off x="830630" y="4040900"/>
            <a:ext cx="3494519" cy="2139682"/>
          </a:xfrm>
          <a:prstGeom prst="rect">
            <a:avLst/>
          </a:prstGeom>
        </p:spPr>
      </p:pic>
      <p:sp>
        <p:nvSpPr>
          <p:cNvPr id="24" name="Rettangolo 23"/>
          <p:cNvSpPr/>
          <p:nvPr/>
        </p:nvSpPr>
        <p:spPr>
          <a:xfrm>
            <a:off x="6036119" y="917611"/>
            <a:ext cx="2808312" cy="4616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2400" b="1" dirty="0">
                <a:solidFill>
                  <a:srgbClr val="002060"/>
                </a:solidFill>
                <a:effectLst>
                  <a:outerShdw blurRad="38100" dist="38100" dir="2700000" algn="tl">
                    <a:srgbClr val="000000">
                      <a:alpha val="43137"/>
                    </a:srgbClr>
                  </a:outerShdw>
                </a:effectLst>
                <a:latin typeface="Century Gothic" panose="020B0502020202020204" pitchFamily="34" charset="0"/>
              </a:rPr>
              <a:t>ASSOCIATE</a:t>
            </a:r>
          </a:p>
        </p:txBody>
      </p:sp>
      <p:sp>
        <p:nvSpPr>
          <p:cNvPr id="4" name="Rettangolo 3"/>
          <p:cNvSpPr/>
          <p:nvPr/>
        </p:nvSpPr>
        <p:spPr>
          <a:xfrm>
            <a:off x="1775520" y="1516434"/>
            <a:ext cx="7056784" cy="4792923"/>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16" name="Tabella 15">
            <a:extLst>
              <a:ext uri="{FF2B5EF4-FFF2-40B4-BE49-F238E27FC236}">
                <a16:creationId xmlns:a16="http://schemas.microsoft.com/office/drawing/2014/main" id="{F229110A-3DC0-4F8F-B59D-7264409BDC85}"/>
              </a:ext>
            </a:extLst>
          </p:cNvPr>
          <p:cNvGraphicFramePr>
            <a:graphicFrameLocks noGrp="1"/>
          </p:cNvGraphicFramePr>
          <p:nvPr/>
        </p:nvGraphicFramePr>
        <p:xfrm>
          <a:off x="1775520" y="1556792"/>
          <a:ext cx="1650342" cy="4763924"/>
        </p:xfrm>
        <a:graphic>
          <a:graphicData uri="http://schemas.openxmlformats.org/drawingml/2006/table">
            <a:tbl>
              <a:tblPr firstCol="1" bandRow="1">
                <a:tableStyleId>{3B4B98B0-60AC-42C2-AFA5-B58CD77FA1E5}</a:tableStyleId>
              </a:tblPr>
              <a:tblGrid>
                <a:gridCol w="1650342">
                  <a:extLst>
                    <a:ext uri="{9D8B030D-6E8A-4147-A177-3AD203B41FA5}">
                      <a16:colId xmlns:a16="http://schemas.microsoft.com/office/drawing/2014/main" val="20000"/>
                    </a:ext>
                  </a:extLst>
                </a:gridCol>
              </a:tblGrid>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ACRAF/ANGELINI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04069">
                <a:tc>
                  <a:txBody>
                    <a:bodyPr/>
                    <a:lstStyle/>
                    <a:p>
                      <a:pPr marL="342900" lvl="0" indent="-342900">
                        <a:lnSpc>
                          <a:spcPct val="107000"/>
                        </a:lnSpc>
                        <a:spcAft>
                          <a:spcPts val="0"/>
                        </a:spcAft>
                        <a:buFont typeface="Wingdings" panose="05000000000000000000" pitchFamily="2" charset="2"/>
                        <a:buChar char=""/>
                      </a:pPr>
                      <a:r>
                        <a:rPr lang="it-IT" sz="700" dirty="0">
                          <a:effectLst/>
                        </a:rPr>
                        <a:t>ADDABBO</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06429">
                <a:tc>
                  <a:txBody>
                    <a:bodyPr/>
                    <a:lstStyle/>
                    <a:p>
                      <a:pPr marL="342900" lvl="0" indent="-342900">
                        <a:lnSpc>
                          <a:spcPct val="107000"/>
                        </a:lnSpc>
                        <a:spcAft>
                          <a:spcPts val="0"/>
                        </a:spcAft>
                        <a:buFont typeface="Wingdings" panose="05000000000000000000" pitchFamily="2" charset="2"/>
                        <a:buChar char=""/>
                      </a:pPr>
                      <a:r>
                        <a:rPr lang="it-IT" sz="700" dirty="0">
                          <a:effectLst/>
                        </a:rPr>
                        <a:t>AFM - Antica Farmacia </a:t>
                      </a:r>
                    </a:p>
                    <a:p>
                      <a:pPr marL="0" lvl="0" indent="0">
                        <a:lnSpc>
                          <a:spcPct val="107000"/>
                        </a:lnSpc>
                        <a:spcAft>
                          <a:spcPts val="0"/>
                        </a:spcAft>
                        <a:buFont typeface="Wingdings" panose="05000000000000000000" pitchFamily="2" charset="2"/>
                        <a:buNone/>
                      </a:pPr>
                      <a:r>
                        <a:rPr lang="it-IT" sz="700" dirty="0">
                          <a:effectLst/>
                        </a:rPr>
                        <a:t>          </a:t>
                      </a:r>
                      <a:r>
                        <a:rPr lang="it-IT" sz="700" baseline="0" dirty="0">
                          <a:effectLst/>
                        </a:rPr>
                        <a:t> </a:t>
                      </a:r>
                      <a:r>
                        <a:rPr lang="it-IT" sz="700" dirty="0">
                          <a:effectLst/>
                        </a:rPr>
                        <a:t>Medicea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ALLOGA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ALL PHARMA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ANFATIS</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ANFATIS CENTRO</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ARVATO SERVICES</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BM FARMACEUTICI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BOMI ITALIA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CABASSI &amp; GIURIATI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CESAREO FARMACOSM</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CEVA LOGISTICS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C&amp;N FARMACEUTICI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CODEFAR</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COLUMBUS PHARMA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CON.FARM</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CONFARMA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CONSIGLIERE</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CORED</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178550">
                <a:tc>
                  <a:txBody>
                    <a:bodyPr/>
                    <a:lstStyle/>
                    <a:p>
                      <a:pPr marL="342900" lvl="0" indent="-342900">
                        <a:lnSpc>
                          <a:spcPct val="107000"/>
                        </a:lnSpc>
                        <a:spcAft>
                          <a:spcPts val="0"/>
                        </a:spcAft>
                        <a:buFont typeface="Wingdings" panose="05000000000000000000" pitchFamily="2" charset="2"/>
                        <a:buChar char=""/>
                      </a:pPr>
                      <a:r>
                        <a:rPr lang="it-IT" sz="700" dirty="0">
                          <a:effectLst/>
                        </a:rPr>
                        <a:t>CORMAN</a:t>
                      </a: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247260">
                <a:tc>
                  <a:txBody>
                    <a:bodyPr/>
                    <a:lstStyle/>
                    <a:p>
                      <a:pPr marL="342900" lvl="0" indent="-342900" algn="l" defTabSz="914400" rtl="0" eaLnBrk="1" latinLnBrk="1" hangingPunct="1">
                        <a:lnSpc>
                          <a:spcPct val="107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CPSF</a:t>
                      </a:r>
                      <a:r>
                        <a:rPr lang="it-IT" sz="800" b="1" kern="1200" dirty="0">
                          <a:solidFill>
                            <a:schemeClr val="tx1"/>
                          </a:solidFill>
                          <a:effectLst/>
                          <a:latin typeface="+mn-lt"/>
                          <a:ea typeface="+mn-ea"/>
                          <a:cs typeface="+mn-cs"/>
                        </a:rPr>
                        <a:t>/</a:t>
                      </a:r>
                      <a:r>
                        <a:rPr lang="it-IT" sz="700" b="1" kern="1200" dirty="0">
                          <a:solidFill>
                            <a:schemeClr val="tx1"/>
                          </a:solidFill>
                          <a:effectLst/>
                          <a:latin typeface="+mn-lt"/>
                          <a:ea typeface="+mn-ea"/>
                          <a:cs typeface="+mn-cs"/>
                        </a:rPr>
                        <a:t>CENTRO PRODOTTI </a:t>
                      </a:r>
                    </a:p>
                    <a:p>
                      <a:pPr marL="0" lvl="0" indent="0" algn="l" defTabSz="914400" rtl="0" eaLnBrk="1" latinLnBrk="1" hangingPunct="1">
                        <a:lnSpc>
                          <a:spcPct val="107000"/>
                        </a:lnSpc>
                        <a:spcAft>
                          <a:spcPts val="0"/>
                        </a:spcAft>
                        <a:buFont typeface="Wingdings" panose="05000000000000000000" pitchFamily="2" charset="2"/>
                        <a:buNone/>
                      </a:pPr>
                      <a:r>
                        <a:rPr lang="it-IT" sz="700" b="1" kern="1200" dirty="0">
                          <a:solidFill>
                            <a:schemeClr val="tx1"/>
                          </a:solidFill>
                          <a:effectLst/>
                          <a:latin typeface="+mn-lt"/>
                          <a:ea typeface="+mn-ea"/>
                          <a:cs typeface="+mn-cs"/>
                        </a:rPr>
                        <a:t>           SERVIZI FARMACEUTICI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247260">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dirty="0">
                          <a:effectLst/>
                        </a:rPr>
                        <a:t>DHL SUPPLY CHAIN ITALY</a:t>
                      </a: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554214"/>
                  </a:ext>
                </a:extLst>
              </a:tr>
              <a:tr h="247260">
                <a:tc>
                  <a:txBody>
                    <a:bodyPr/>
                    <a:lstStyle/>
                    <a:p>
                      <a:pPr marL="342900" lvl="0" indent="-342900">
                        <a:lnSpc>
                          <a:spcPct val="107000"/>
                        </a:lnSpc>
                        <a:spcAft>
                          <a:spcPts val="0"/>
                        </a:spcAft>
                        <a:buFont typeface="Wingdings" panose="05000000000000000000" pitchFamily="2" charset="2"/>
                        <a:buChar char=""/>
                      </a:pPr>
                      <a:r>
                        <a:rPr lang="it-IT" sz="700" dirty="0">
                          <a:effectLst/>
                        </a:rPr>
                        <a:t>DIFAR</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5990982"/>
                  </a:ext>
                </a:extLst>
              </a:tr>
            </a:tbl>
          </a:graphicData>
        </a:graphic>
      </p:graphicFrame>
      <p:graphicFrame>
        <p:nvGraphicFramePr>
          <p:cNvPr id="17" name="Tabella 16">
            <a:extLst>
              <a:ext uri="{FF2B5EF4-FFF2-40B4-BE49-F238E27FC236}">
                <a16:creationId xmlns:a16="http://schemas.microsoft.com/office/drawing/2014/main" id="{77862E7D-7022-435E-B977-F0C0E7D852AC}"/>
              </a:ext>
            </a:extLst>
          </p:cNvPr>
          <p:cNvGraphicFramePr>
            <a:graphicFrameLocks noGrp="1"/>
          </p:cNvGraphicFramePr>
          <p:nvPr/>
        </p:nvGraphicFramePr>
        <p:xfrm>
          <a:off x="3425862" y="1556793"/>
          <a:ext cx="1734034" cy="4751941"/>
        </p:xfrm>
        <a:graphic>
          <a:graphicData uri="http://schemas.openxmlformats.org/drawingml/2006/table">
            <a:tbl>
              <a:tblPr firstCol="1" bandRow="1">
                <a:tableStyleId>{3B4B98B0-60AC-42C2-AFA5-B58CD77FA1E5}</a:tableStyleId>
              </a:tblPr>
              <a:tblGrid>
                <a:gridCol w="1734034">
                  <a:extLst>
                    <a:ext uri="{9D8B030D-6E8A-4147-A177-3AD203B41FA5}">
                      <a16:colId xmlns:a16="http://schemas.microsoft.com/office/drawing/2014/main" val="20000"/>
                    </a:ext>
                  </a:extLst>
                </a:gridCol>
              </a:tblGrid>
              <a:tr h="172025">
                <a:tc>
                  <a:txBody>
                    <a:bodyPr/>
                    <a:lstStyle/>
                    <a:p>
                      <a:pPr marL="342900" lvl="0" indent="-342900">
                        <a:lnSpc>
                          <a:spcPct val="107000"/>
                        </a:lnSpc>
                        <a:spcAft>
                          <a:spcPts val="0"/>
                        </a:spcAft>
                        <a:buFont typeface="Wingdings" panose="05000000000000000000" pitchFamily="2" charset="2"/>
                        <a:buChar char=""/>
                      </a:pP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1503">
                <a:tc>
                  <a:txBody>
                    <a:bodyPr/>
                    <a:lstStyle/>
                    <a:p>
                      <a:pPr marL="342900" lvl="0" indent="-342900">
                        <a:lnSpc>
                          <a:spcPct val="107000"/>
                        </a:lnSpc>
                        <a:spcAft>
                          <a:spcPts val="0"/>
                        </a:spcAft>
                        <a:buFont typeface="Wingdings" panose="05000000000000000000" pitchFamily="2" charset="2"/>
                        <a:buChar char=""/>
                      </a:pPr>
                      <a:r>
                        <a:rPr lang="it-IT" sz="700" dirty="0">
                          <a:effectLst/>
                        </a:rPr>
                        <a:t>DISTRIBUZIONE LOMBARDA </a:t>
                      </a:r>
                    </a:p>
                    <a:p>
                      <a:pPr marL="0" lvl="0" indent="0">
                        <a:lnSpc>
                          <a:spcPct val="107000"/>
                        </a:lnSpc>
                        <a:spcAft>
                          <a:spcPts val="0"/>
                        </a:spcAft>
                        <a:buFont typeface="Wingdings" panose="05000000000000000000" pitchFamily="2" charset="2"/>
                        <a:buNone/>
                      </a:pPr>
                      <a:r>
                        <a:rPr lang="it-IT" sz="700" dirty="0">
                          <a:effectLst/>
                        </a:rPr>
                        <a:t>           FARMACI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13506">
                <a:tc>
                  <a:txBody>
                    <a:bodyPr/>
                    <a:lstStyle/>
                    <a:p>
                      <a:pPr marL="342900" lvl="0" indent="-342900">
                        <a:lnSpc>
                          <a:spcPct val="107000"/>
                        </a:lnSpc>
                        <a:spcAft>
                          <a:spcPts val="0"/>
                        </a:spcAft>
                        <a:buFont typeface="Wingdings" panose="05000000000000000000" pitchFamily="2" charset="2"/>
                        <a:buChar char=""/>
                      </a:pPr>
                      <a:r>
                        <a:rPr lang="it-IT" sz="700" dirty="0">
                          <a:effectLst/>
                        </a:rPr>
                        <a:t>DP PHARMA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5731">
                <a:tc>
                  <a:txBody>
                    <a:bodyPr/>
                    <a:lstStyle/>
                    <a:p>
                      <a:pPr marL="342900" lvl="0" indent="-342900">
                        <a:lnSpc>
                          <a:spcPct val="107000"/>
                        </a:lnSpc>
                        <a:spcAft>
                          <a:spcPts val="0"/>
                        </a:spcAft>
                        <a:buFont typeface="Wingdings" panose="05000000000000000000" pitchFamily="2" charset="2"/>
                        <a:buChar char=""/>
                      </a:pPr>
                      <a:r>
                        <a:rPr lang="it-IT" sz="700" dirty="0">
                          <a:effectLst/>
                        </a:rPr>
                        <a:t>DRF</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2025">
                <a:tc>
                  <a:txBody>
                    <a:bodyPr/>
                    <a:lstStyle/>
                    <a:p>
                      <a:pPr marL="342900" lvl="0" indent="-342900">
                        <a:lnSpc>
                          <a:spcPct val="107000"/>
                        </a:lnSpc>
                        <a:spcAft>
                          <a:spcPts val="0"/>
                        </a:spcAft>
                        <a:buFont typeface="Wingdings" panose="05000000000000000000" pitchFamily="2" charset="2"/>
                        <a:buChar char=""/>
                      </a:pPr>
                      <a:r>
                        <a:rPr lang="it-IT" sz="700" dirty="0">
                          <a:effectLst/>
                        </a:rPr>
                        <a:t>EFAS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2025">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dirty="0">
                          <a:effectLst/>
                        </a:rPr>
                        <a:t>ESSERS ITALIA </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73019899"/>
                  </a:ext>
                </a:extLst>
              </a:tr>
              <a:tr h="172025">
                <a:tc>
                  <a:txBody>
                    <a:bodyPr/>
                    <a:lstStyle/>
                    <a:p>
                      <a:pPr marL="342900" lvl="0" indent="-342900">
                        <a:lnSpc>
                          <a:spcPct val="107000"/>
                        </a:lnSpc>
                        <a:spcAft>
                          <a:spcPts val="0"/>
                        </a:spcAft>
                        <a:buFont typeface="Wingdings" panose="05000000000000000000" pitchFamily="2" charset="2"/>
                        <a:buChar char=""/>
                      </a:pPr>
                      <a:r>
                        <a:rPr lang="it-IT" sz="700" dirty="0">
                          <a:effectLst/>
                        </a:rPr>
                        <a:t>EUROMED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72025">
                <a:tc>
                  <a:txBody>
                    <a:bodyPr/>
                    <a:lstStyle/>
                    <a:p>
                      <a:pPr marL="342900" lvl="0" indent="-342900">
                        <a:lnSpc>
                          <a:spcPct val="107000"/>
                        </a:lnSpc>
                        <a:spcAft>
                          <a:spcPts val="0"/>
                        </a:spcAft>
                        <a:buFont typeface="Wingdings" panose="05000000000000000000" pitchFamily="2" charset="2"/>
                        <a:buChar char=""/>
                      </a:pPr>
                      <a:r>
                        <a:rPr lang="it-IT" sz="700" dirty="0">
                          <a:effectLst/>
                        </a:rPr>
                        <a:t>FAGIT</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2025">
                <a:tc>
                  <a:txBody>
                    <a:bodyPr/>
                    <a:lstStyle/>
                    <a:p>
                      <a:pPr marL="342900" lvl="0" indent="-342900">
                        <a:lnSpc>
                          <a:spcPct val="107000"/>
                        </a:lnSpc>
                        <a:spcAft>
                          <a:spcPts val="0"/>
                        </a:spcAft>
                        <a:buFont typeface="Wingdings" panose="05000000000000000000" pitchFamily="2" charset="2"/>
                        <a:buChar char=""/>
                      </a:pPr>
                      <a:r>
                        <a:rPr lang="it-IT" sz="700" dirty="0">
                          <a:effectLst/>
                        </a:rPr>
                        <a:t>FARMA GROUP</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72025">
                <a:tc>
                  <a:txBody>
                    <a:bodyPr/>
                    <a:lstStyle/>
                    <a:p>
                      <a:pPr marL="342900" lvl="0" indent="-342900">
                        <a:lnSpc>
                          <a:spcPct val="107000"/>
                        </a:lnSpc>
                        <a:spcAft>
                          <a:spcPts val="0"/>
                        </a:spcAft>
                        <a:buFont typeface="Wingdings" panose="05000000000000000000" pitchFamily="2" charset="2"/>
                        <a:buChar char=""/>
                      </a:pPr>
                      <a:r>
                        <a:rPr lang="it-IT" sz="700" dirty="0">
                          <a:effectLst/>
                        </a:rPr>
                        <a:t>FARMA-SYSTEM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72025">
                <a:tc>
                  <a:txBody>
                    <a:bodyPr/>
                    <a:lstStyle/>
                    <a:p>
                      <a:pPr marL="342900" lvl="0" indent="-342900">
                        <a:lnSpc>
                          <a:spcPct val="107000"/>
                        </a:lnSpc>
                        <a:spcAft>
                          <a:spcPts val="0"/>
                        </a:spcAft>
                        <a:buFont typeface="Wingdings" panose="05000000000000000000" pitchFamily="2" charset="2"/>
                        <a:buChar char=""/>
                      </a:pPr>
                      <a:r>
                        <a:rPr lang="it-IT" sz="700" dirty="0">
                          <a:effectLst/>
                        </a:rPr>
                        <a:t>FARMACEUTICA LODIGIANA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73063">
                <a:tc>
                  <a:txBody>
                    <a:bodyPr/>
                    <a:lstStyle/>
                    <a:p>
                      <a:pPr marL="342900" lvl="0" indent="-342900">
                        <a:lnSpc>
                          <a:spcPct val="107000"/>
                        </a:lnSpc>
                        <a:spcAft>
                          <a:spcPts val="0"/>
                        </a:spcAft>
                        <a:buFont typeface="Wingdings" panose="05000000000000000000" pitchFamily="2" charset="2"/>
                        <a:buChar char=""/>
                      </a:pPr>
                      <a:r>
                        <a:rPr lang="it-IT" sz="700" dirty="0">
                          <a:effectLst/>
                        </a:rPr>
                        <a:t>FARMOS</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84675">
                <a:tc>
                  <a:txBody>
                    <a:bodyPr/>
                    <a:lstStyle/>
                    <a:p>
                      <a:pPr marL="342900" lvl="0" indent="-342900">
                        <a:lnSpc>
                          <a:spcPct val="107000"/>
                        </a:lnSpc>
                        <a:spcAft>
                          <a:spcPts val="0"/>
                        </a:spcAft>
                        <a:buFont typeface="Wingdings" panose="05000000000000000000" pitchFamily="2" charset="2"/>
                        <a:buChar char=""/>
                      </a:pPr>
                      <a:r>
                        <a:rPr lang="it-IT" sz="700" dirty="0">
                          <a:effectLst/>
                        </a:rPr>
                        <a:t>FCT/FARMACIE COMUNALI </a:t>
                      </a:r>
                    </a:p>
                    <a:p>
                      <a:pPr marL="0" lvl="0" indent="0">
                        <a:lnSpc>
                          <a:spcPct val="107000"/>
                        </a:lnSpc>
                        <a:spcAft>
                          <a:spcPts val="0"/>
                        </a:spcAft>
                        <a:buFont typeface="Wingdings" panose="05000000000000000000" pitchFamily="2" charset="2"/>
                        <a:buNone/>
                      </a:pPr>
                      <a:r>
                        <a:rPr lang="it-IT" sz="700" dirty="0">
                          <a:effectLst/>
                        </a:rPr>
                        <a:t>           TORINO</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72025">
                <a:tc>
                  <a:txBody>
                    <a:bodyPr/>
                    <a:lstStyle/>
                    <a:p>
                      <a:pPr marL="342900" lvl="0" indent="-342900">
                        <a:lnSpc>
                          <a:spcPct val="107000"/>
                        </a:lnSpc>
                        <a:spcAft>
                          <a:spcPts val="0"/>
                        </a:spcAft>
                        <a:buFont typeface="Wingdings" panose="05000000000000000000" pitchFamily="2" charset="2"/>
                        <a:buChar char=""/>
                      </a:pPr>
                      <a:r>
                        <a:rPr lang="it-IT" sz="700" dirty="0">
                          <a:effectLst/>
                        </a:rPr>
                        <a:t>FELPHARMA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54988">
                <a:tc>
                  <a:txBody>
                    <a:bodyPr/>
                    <a:lstStyle/>
                    <a:p>
                      <a:pPr marL="342900" lvl="0" indent="-342900">
                        <a:lnSpc>
                          <a:spcPct val="107000"/>
                        </a:lnSpc>
                        <a:spcAft>
                          <a:spcPts val="0"/>
                        </a:spcAft>
                        <a:buFont typeface="Wingdings" panose="05000000000000000000" pitchFamily="2" charset="2"/>
                        <a:buChar char=""/>
                      </a:pPr>
                      <a:r>
                        <a:rPr lang="it-IT" sz="700" dirty="0">
                          <a:effectLst/>
                        </a:rPr>
                        <a:t>FERLITO PHARMA  </a:t>
                      </a:r>
                    </a:p>
                    <a:p>
                      <a:pPr marL="0" lvl="0" indent="0">
                        <a:lnSpc>
                          <a:spcPct val="107000"/>
                        </a:lnSpc>
                        <a:spcAft>
                          <a:spcPts val="0"/>
                        </a:spcAft>
                        <a:buFont typeface="Wingdings" panose="05000000000000000000" pitchFamily="2" charset="2"/>
                        <a:buNone/>
                      </a:pPr>
                      <a:r>
                        <a:rPr lang="it-IT" sz="700" dirty="0">
                          <a:effectLst/>
                        </a:rPr>
                        <a:t>           (</a:t>
                      </a:r>
                      <a:r>
                        <a:rPr lang="it-IT" sz="700" dirty="0" err="1">
                          <a:effectLst/>
                        </a:rPr>
                        <a:t>Kuehne-Nagel</a:t>
                      </a:r>
                      <a:r>
                        <a:rPr lang="it-IT" sz="700" dirty="0">
                          <a:effectLst/>
                        </a:rPr>
                        <a:t>)</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172025">
                <a:tc>
                  <a:txBody>
                    <a:bodyPr/>
                    <a:lstStyle/>
                    <a:p>
                      <a:pPr marL="342900" lvl="0" indent="-342900">
                        <a:lnSpc>
                          <a:spcPct val="107000"/>
                        </a:lnSpc>
                        <a:spcAft>
                          <a:spcPts val="0"/>
                        </a:spcAft>
                        <a:buFont typeface="Wingdings" panose="05000000000000000000" pitchFamily="2" charset="2"/>
                        <a:buChar char=""/>
                      </a:pPr>
                      <a:r>
                        <a:rPr lang="it-IT" sz="700" dirty="0">
                          <a:effectLst/>
                        </a:rPr>
                        <a:t>FL GROUP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172025">
                <a:tc>
                  <a:txBody>
                    <a:bodyPr/>
                    <a:lstStyle/>
                    <a:p>
                      <a:pPr marL="342900" lvl="0" indent="-342900">
                        <a:lnSpc>
                          <a:spcPct val="107000"/>
                        </a:lnSpc>
                        <a:spcAft>
                          <a:spcPts val="0"/>
                        </a:spcAft>
                        <a:buFont typeface="Wingdings" panose="05000000000000000000" pitchFamily="2" charset="2"/>
                        <a:buChar char=""/>
                      </a:pPr>
                      <a:r>
                        <a:rPr lang="it-IT" sz="700" dirty="0">
                          <a:effectLst/>
                        </a:rPr>
                        <a:t>FUTURA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172025">
                <a:tc>
                  <a:txBody>
                    <a:bodyPr/>
                    <a:lstStyle/>
                    <a:p>
                      <a:pPr marL="342900" lvl="0" indent="-342900">
                        <a:lnSpc>
                          <a:spcPct val="107000"/>
                        </a:lnSpc>
                        <a:spcAft>
                          <a:spcPts val="0"/>
                        </a:spcAft>
                        <a:buFont typeface="Wingdings" panose="05000000000000000000" pitchFamily="2" charset="2"/>
                        <a:buChar char=""/>
                      </a:pPr>
                      <a:r>
                        <a:rPr lang="it-IT" sz="700" dirty="0">
                          <a:effectLst/>
                        </a:rPr>
                        <a:t>GATTERMAYER</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172025">
                <a:tc>
                  <a:txBody>
                    <a:bodyPr/>
                    <a:lstStyle/>
                    <a:p>
                      <a:pPr marL="342900" lvl="0" indent="-342900">
                        <a:lnSpc>
                          <a:spcPct val="107000"/>
                        </a:lnSpc>
                        <a:spcAft>
                          <a:spcPts val="0"/>
                        </a:spcAft>
                        <a:buFont typeface="Wingdings" panose="05000000000000000000" pitchFamily="2" charset="2"/>
                        <a:buChar char=""/>
                      </a:pPr>
                      <a:r>
                        <a:rPr lang="it-IT" sz="700" dirty="0">
                          <a:effectLst/>
                        </a:rPr>
                        <a:t>GEDITA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72025">
                <a:tc>
                  <a:txBody>
                    <a:bodyPr/>
                    <a:lstStyle/>
                    <a:p>
                      <a:pPr marL="342900" lvl="0" indent="-342900">
                        <a:lnSpc>
                          <a:spcPct val="107000"/>
                        </a:lnSpc>
                        <a:spcAft>
                          <a:spcPts val="0"/>
                        </a:spcAft>
                        <a:buFont typeface="Wingdings" panose="05000000000000000000" pitchFamily="2" charset="2"/>
                        <a:buChar char=""/>
                      </a:pPr>
                      <a:r>
                        <a:rPr lang="it-IT" sz="700" dirty="0">
                          <a:effectLst/>
                        </a:rPr>
                        <a:t>GHIGO</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172025">
                <a:tc>
                  <a:txBody>
                    <a:bodyPr/>
                    <a:lstStyle/>
                    <a:p>
                      <a:pPr marL="342900" lvl="0" indent="-342900">
                        <a:lnSpc>
                          <a:spcPct val="107000"/>
                        </a:lnSpc>
                        <a:spcAft>
                          <a:spcPts val="0"/>
                        </a:spcAft>
                        <a:buFont typeface="Wingdings" panose="05000000000000000000" pitchFamily="2" charset="2"/>
                        <a:buChar char=""/>
                      </a:pPr>
                      <a:r>
                        <a:rPr lang="it-IT" sz="700" dirty="0">
                          <a:effectLst/>
                        </a:rPr>
                        <a:t>GR FARMA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172025">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kern="1200" dirty="0">
                          <a:effectLst/>
                        </a:rPr>
                        <a:t>GRAMMA FARMACEUTICI</a:t>
                      </a:r>
                      <a:endParaRPr lang="it-IT" sz="700" b="1" kern="1200" dirty="0">
                        <a:solidFill>
                          <a:schemeClr val="tx1"/>
                        </a:solidFill>
                        <a:effectLst/>
                        <a:latin typeface="+mn-lt"/>
                        <a:ea typeface="+mn-ea"/>
                        <a:cs typeface="+mn-cs"/>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172025">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kern="1200" dirty="0">
                          <a:effectLst/>
                        </a:rPr>
                        <a:t>GUERRIERO</a:t>
                      </a:r>
                      <a:endParaRPr lang="it-IT" sz="700" b="1" kern="1200" dirty="0">
                        <a:solidFill>
                          <a:schemeClr val="tx1"/>
                        </a:solidFill>
                        <a:effectLst/>
                        <a:latin typeface="+mn-lt"/>
                        <a:ea typeface="+mn-ea"/>
                        <a:cs typeface="+mn-cs"/>
                      </a:endParaRPr>
                    </a:p>
                  </a:txBody>
                  <a:tcPr marL="40612" marR="40612" marT="0" marB="0" anchor="ct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172025">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dirty="0">
                          <a:effectLst/>
                        </a:rPr>
                        <a:t>IPERSANFARMA</a:t>
                      </a:r>
                    </a:p>
                  </a:txBody>
                  <a:tcPr marL="40612" marR="40612" marT="0" marB="0" anchor="ct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0290830"/>
                  </a:ext>
                </a:extLst>
              </a:tr>
              <a:tr h="172025">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dirty="0">
                          <a:effectLst/>
                        </a:rPr>
                        <a:t>IRSI FARMA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07966980"/>
                  </a:ext>
                </a:extLst>
              </a:tr>
            </a:tbl>
          </a:graphicData>
        </a:graphic>
      </p:graphicFrame>
      <p:graphicFrame>
        <p:nvGraphicFramePr>
          <p:cNvPr id="18" name="Tabella 17">
            <a:extLst>
              <a:ext uri="{FF2B5EF4-FFF2-40B4-BE49-F238E27FC236}">
                <a16:creationId xmlns:a16="http://schemas.microsoft.com/office/drawing/2014/main" id="{24BE31B1-7A67-4114-AE75-E99831BFD11E}"/>
              </a:ext>
            </a:extLst>
          </p:cNvPr>
          <p:cNvGraphicFramePr>
            <a:graphicFrameLocks noGrp="1"/>
          </p:cNvGraphicFramePr>
          <p:nvPr/>
        </p:nvGraphicFramePr>
        <p:xfrm>
          <a:off x="5262113" y="1539700"/>
          <a:ext cx="1615970" cy="4646338"/>
        </p:xfrm>
        <a:graphic>
          <a:graphicData uri="http://schemas.openxmlformats.org/drawingml/2006/table">
            <a:tbl>
              <a:tblPr firstCol="1" bandRow="1">
                <a:tableStyleId>{3B4B98B0-60AC-42C2-AFA5-B58CD77FA1E5}</a:tableStyleId>
              </a:tblPr>
              <a:tblGrid>
                <a:gridCol w="1615970">
                  <a:extLst>
                    <a:ext uri="{9D8B030D-6E8A-4147-A177-3AD203B41FA5}">
                      <a16:colId xmlns:a16="http://schemas.microsoft.com/office/drawing/2014/main" val="20000"/>
                    </a:ext>
                  </a:extLst>
                </a:gridCol>
              </a:tblGrid>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LOGICOR</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LOGIFARMA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MANCUSO</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MASSIMI FARMACEUTICI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MAZZOLENI BENESSERE</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MEDERYS</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996961"/>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MEDIFARMA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MIRAPHARMA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MYPHARMA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NEOLOGISTICA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NOVOFARMA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ORLANDI FARMACEUTICI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6"/>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PASQUALI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7"/>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PERINA FRAMACEUTICI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8"/>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PHARDIS</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9"/>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PHARMAIDEA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0"/>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PHSHOP</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1"/>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PLANET PHARMA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2"/>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PLURIPHARMA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3"/>
                  </a:ext>
                </a:extLst>
              </a:tr>
              <a:tr h="184292">
                <a:tc>
                  <a:txBody>
                    <a:bodyPr/>
                    <a:lstStyle/>
                    <a:p>
                      <a:pPr marL="342900" lvl="0" indent="-342900" algn="l" defTabSz="914400" rtl="0" eaLnBrk="1" latinLnBrk="1" hangingPunct="1">
                        <a:lnSpc>
                          <a:spcPct val="107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PULEO FARMACEUTICI</a:t>
                      </a: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4"/>
                  </a:ext>
                </a:extLst>
              </a:tr>
              <a:tr h="184292">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dirty="0">
                          <a:effectLst/>
                        </a:rPr>
                        <a:t>PUNTOPHARMA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5"/>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RARIFARM</a:t>
                      </a:r>
                      <a:endParaRPr lang="it-IT"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26"/>
                  </a:ext>
                </a:extLst>
              </a:tr>
              <a:tr h="184292">
                <a:tc>
                  <a:txBody>
                    <a:bodyPr/>
                    <a:lstStyle/>
                    <a:p>
                      <a:pPr marL="342900" lvl="0" indent="-342900">
                        <a:lnSpc>
                          <a:spcPct val="107000"/>
                        </a:lnSpc>
                        <a:spcAft>
                          <a:spcPts val="0"/>
                        </a:spcAft>
                        <a:buFont typeface="Wingdings" panose="05000000000000000000" pitchFamily="2" charset="2"/>
                        <a:buChar char=""/>
                      </a:pPr>
                      <a:r>
                        <a:rPr lang="it-IT" sz="700" dirty="0">
                          <a:effectLst/>
                        </a:rPr>
                        <a:t>SALVIA FARMACEUTICI</a:t>
                      </a:r>
                      <a:endParaRPr lang="it-IT"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62104690"/>
                  </a:ext>
                </a:extLst>
              </a:tr>
              <a:tr h="184292">
                <a:tc>
                  <a:txBody>
                    <a:bodyPr/>
                    <a:lstStyle/>
                    <a:p>
                      <a:pPr marL="342900" lvl="0" indent="-342900" algn="l" defTabSz="914400" rtl="0" eaLnBrk="1" latinLnBrk="1" hangingPunct="1">
                        <a:lnSpc>
                          <a:spcPct val="107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SANIFARMA</a:t>
                      </a:r>
                    </a:p>
                  </a:txBody>
                  <a:tcPr marL="44450" marR="44450" marT="0" marB="0" anchor="ct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3344371946"/>
                  </a:ext>
                </a:extLst>
              </a:tr>
              <a:tr h="184292">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SCHIROLI FARMACEUTICI</a:t>
                      </a:r>
                    </a:p>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endParaRPr lang="it-IT" sz="700" b="1" kern="1200" dirty="0">
                        <a:solidFill>
                          <a:schemeClr val="tx1"/>
                        </a:solidFill>
                        <a:effectLst/>
                        <a:latin typeface="+mn-lt"/>
                        <a:ea typeface="+mn-ea"/>
                        <a:cs typeface="+mn-cs"/>
                      </a:endParaRPr>
                    </a:p>
                  </a:txBody>
                  <a:tcPr marL="44450" marR="44450" marT="0" marB="0" anchor="ct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7095294"/>
                  </a:ext>
                </a:extLst>
              </a:tr>
            </a:tbl>
          </a:graphicData>
        </a:graphic>
      </p:graphicFrame>
      <p:graphicFrame>
        <p:nvGraphicFramePr>
          <p:cNvPr id="19" name="Tabella 18">
            <a:extLst>
              <a:ext uri="{FF2B5EF4-FFF2-40B4-BE49-F238E27FC236}">
                <a16:creationId xmlns:a16="http://schemas.microsoft.com/office/drawing/2014/main" id="{170F481C-8A86-4338-8BB8-BA33604559B5}"/>
              </a:ext>
            </a:extLst>
          </p:cNvPr>
          <p:cNvGraphicFramePr>
            <a:graphicFrameLocks noGrp="1"/>
          </p:cNvGraphicFramePr>
          <p:nvPr/>
        </p:nvGraphicFramePr>
        <p:xfrm>
          <a:off x="6766130" y="1556792"/>
          <a:ext cx="1994167" cy="4323880"/>
        </p:xfrm>
        <a:graphic>
          <a:graphicData uri="http://schemas.openxmlformats.org/drawingml/2006/table">
            <a:tbl>
              <a:tblPr firstCol="1" bandRow="1">
                <a:tableStyleId>{3B4B98B0-60AC-42C2-AFA5-B58CD77FA1E5}</a:tableStyleId>
              </a:tblPr>
              <a:tblGrid>
                <a:gridCol w="1994167">
                  <a:extLst>
                    <a:ext uri="{9D8B030D-6E8A-4147-A177-3AD203B41FA5}">
                      <a16:colId xmlns:a16="http://schemas.microsoft.com/office/drawing/2014/main" val="20000"/>
                    </a:ext>
                  </a:extLst>
                </a:gridCol>
              </a:tblGrid>
              <a:tr h="191278">
                <a:tc>
                  <a:txBody>
                    <a:bodyPr/>
                    <a:lstStyle/>
                    <a:p>
                      <a:pPr marL="342900" lvl="0" indent="-342900" algn="l" defTabSz="914400" rtl="0" eaLnBrk="1" latinLnBrk="1" hangingPunct="1">
                        <a:lnSpc>
                          <a:spcPct val="100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SILVANO CHIAPPAROLI LOGISTICA</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25925">
                <a:tc>
                  <a:txBody>
                    <a:bodyPr/>
                    <a:lstStyle/>
                    <a:p>
                      <a:pPr marL="342900" lvl="0" indent="-342900" algn="l" defTabSz="914400" rtl="0" eaLnBrk="1" latinLnBrk="1" hangingPunct="1">
                        <a:lnSpc>
                          <a:spcPct val="100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SILVANO MONICO</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21866">
                <a:tc>
                  <a:txBody>
                    <a:bodyPr/>
                    <a:lstStyle/>
                    <a:p>
                      <a:pPr marL="342900" lvl="0" indent="-342900" algn="l" defTabSz="914400" rtl="0" eaLnBrk="1" latinLnBrk="1" hangingPunct="1">
                        <a:lnSpc>
                          <a:spcPct val="100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STM PHARMA PRO</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47194">
                <a:tc>
                  <a:txBody>
                    <a:bodyPr/>
                    <a:lstStyle/>
                    <a:p>
                      <a:pPr marL="342900" lvl="0" indent="-342900" algn="l" defTabSz="914400" rtl="0" eaLnBrk="1" latinLnBrk="1" hangingPunct="1">
                        <a:lnSpc>
                          <a:spcPct val="100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TONACCI ARISTIDE FARMACEUTICI</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91278">
                <a:tc>
                  <a:txBody>
                    <a:bodyPr/>
                    <a:lstStyle/>
                    <a:p>
                      <a:pPr marL="342900" lvl="0" indent="-342900">
                        <a:lnSpc>
                          <a:spcPct val="100000"/>
                        </a:lnSpc>
                        <a:spcAft>
                          <a:spcPts val="0"/>
                        </a:spcAft>
                        <a:buFont typeface="Wingdings" panose="05000000000000000000" pitchFamily="2" charset="2"/>
                        <a:buChar char=""/>
                      </a:pPr>
                      <a:r>
                        <a:rPr lang="it-IT" sz="700" dirty="0">
                          <a:effectLst/>
                        </a:rPr>
                        <a:t>TRIPODI FARMACEUTICI</a:t>
                      </a:r>
                      <a:endParaRPr lang="it-IT"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224268">
                <a:tc>
                  <a:txBody>
                    <a:bodyPr/>
                    <a:lstStyle/>
                    <a:p>
                      <a:pPr marL="342900" lvl="0" indent="-342900">
                        <a:lnSpc>
                          <a:spcPct val="100000"/>
                        </a:lnSpc>
                        <a:spcAft>
                          <a:spcPts val="0"/>
                        </a:spcAft>
                        <a:buFont typeface="Wingdings" panose="05000000000000000000" pitchFamily="2" charset="2"/>
                        <a:buChar char=""/>
                      </a:pPr>
                      <a:r>
                        <a:rPr lang="it-IT" sz="700" dirty="0">
                          <a:effectLst/>
                        </a:rPr>
                        <a:t>TWOTREES</a:t>
                      </a:r>
                      <a:endParaRPr lang="it-IT"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229348">
                <a:tc>
                  <a:txBody>
                    <a:bodyPr/>
                    <a:lstStyle/>
                    <a:p>
                      <a:pPr marL="342900" lvl="0" indent="-342900">
                        <a:lnSpc>
                          <a:spcPct val="100000"/>
                        </a:lnSpc>
                        <a:spcAft>
                          <a:spcPts val="0"/>
                        </a:spcAft>
                        <a:buFont typeface="Wingdings" panose="05000000000000000000" pitchFamily="2" charset="2"/>
                        <a:buChar char=""/>
                      </a:pPr>
                      <a:r>
                        <a:rPr lang="it-IT" sz="700" dirty="0">
                          <a:effectLst/>
                        </a:rPr>
                        <a:t>UPS HEALTHCARE ITALIA</a:t>
                      </a:r>
                      <a:endParaRPr lang="it-IT"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191278">
                <a:tc>
                  <a:txBody>
                    <a:bodyPr/>
                    <a:lstStyle/>
                    <a:p>
                      <a:pPr marL="342900" lvl="0" indent="-342900">
                        <a:lnSpc>
                          <a:spcPct val="100000"/>
                        </a:lnSpc>
                        <a:spcAft>
                          <a:spcPts val="0"/>
                        </a:spcAft>
                        <a:buFont typeface="Wingdings" panose="05000000000000000000" pitchFamily="2" charset="2"/>
                        <a:buChar char=""/>
                      </a:pPr>
                      <a:r>
                        <a:rPr lang="it-IT" sz="700" dirty="0">
                          <a:effectLst/>
                        </a:rPr>
                        <a:t>UTOPHA</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8639921"/>
                  </a:ext>
                </a:extLst>
              </a:tr>
              <a:tr h="191278">
                <a:tc>
                  <a:txBody>
                    <a:bodyPr/>
                    <a:lstStyle/>
                    <a:p>
                      <a:pPr marL="342900" lvl="0" indent="-342900">
                        <a:lnSpc>
                          <a:spcPct val="100000"/>
                        </a:lnSpc>
                        <a:spcAft>
                          <a:spcPts val="0"/>
                        </a:spcAft>
                        <a:buFont typeface="Wingdings" panose="05000000000000000000" pitchFamily="2" charset="2"/>
                        <a:buChar char=""/>
                      </a:pPr>
                      <a:r>
                        <a:rPr lang="it-IT" sz="700" dirty="0">
                          <a:effectLst/>
                        </a:rPr>
                        <a:t>XPO SUPPLY CHAIN ITALY</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96754">
                <a:tc>
                  <a:txBody>
                    <a:bodyPr/>
                    <a:lstStyle/>
                    <a:p>
                      <a:pPr marL="0" lvl="0" indent="0">
                        <a:lnSpc>
                          <a:spcPct val="107000"/>
                        </a:lnSpc>
                        <a:spcAft>
                          <a:spcPts val="0"/>
                        </a:spcAft>
                        <a:buFont typeface="Wingdings" panose="05000000000000000000" pitchFamily="2" charset="2"/>
                        <a:buNone/>
                      </a:pPr>
                      <a:endParaRPr lang="it-IT" sz="700" dirty="0">
                        <a:effectLst/>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191278">
                <a:tc>
                  <a:txBody>
                    <a:bodyPr/>
                    <a:lstStyle/>
                    <a:p>
                      <a:pPr marL="0" lvl="0" indent="0">
                        <a:lnSpc>
                          <a:spcPct val="107000"/>
                        </a:lnSpc>
                        <a:spcAft>
                          <a:spcPts val="0"/>
                        </a:spcAft>
                        <a:buFont typeface="Wingdings" panose="05000000000000000000" pitchFamily="2" charset="2"/>
                        <a:buNone/>
                      </a:pPr>
                      <a:r>
                        <a:rPr lang="it-IT" sz="1050" dirty="0">
                          <a:effectLst/>
                        </a:rPr>
                        <a:t>AGGREGATE</a:t>
                      </a:r>
                      <a:endParaRPr lang="it-IT"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6"/>
                  </a:ext>
                </a:extLst>
              </a:tr>
              <a:tr h="218254">
                <a:tc>
                  <a:txBody>
                    <a:bodyPr/>
                    <a:lstStyle/>
                    <a:p>
                      <a:pPr marL="342900" lvl="0" indent="-342900" algn="l" defTabSz="914400" rtl="0" eaLnBrk="1" latinLnBrk="1" hangingPunct="1">
                        <a:lnSpc>
                          <a:spcPct val="100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CARRY CONSULTING</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17"/>
                  </a:ext>
                </a:extLst>
              </a:tr>
              <a:tr h="218254">
                <a:tc>
                  <a:txBody>
                    <a:bodyPr/>
                    <a:lstStyle/>
                    <a:p>
                      <a:pPr marL="342900" marR="0" lvl="0" indent="-34290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CITEL GROUP</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517837820"/>
                  </a:ext>
                </a:extLst>
              </a:tr>
              <a:tr h="218254">
                <a:tc>
                  <a:txBody>
                    <a:bodyPr/>
                    <a:lstStyle/>
                    <a:p>
                      <a:pPr marL="342900" marR="0" lvl="0" indent="-34290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CONSORZIO STABILE DOMUS</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685772643"/>
                  </a:ext>
                </a:extLst>
              </a:tr>
              <a:tr h="216024">
                <a:tc>
                  <a:txBody>
                    <a:bodyPr/>
                    <a:lstStyle/>
                    <a:p>
                      <a:pPr marL="342900" marR="0" lvl="0" indent="-34290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F.LLI LICCARDI</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18"/>
                  </a:ext>
                </a:extLst>
              </a:tr>
              <a:tr h="191278">
                <a:tc>
                  <a:txBody>
                    <a:bodyPr/>
                    <a:lstStyle/>
                    <a:p>
                      <a:pPr marL="342900" marR="0" lvl="0" indent="-34290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FEDERMARMA.CO</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518200935"/>
                  </a:ext>
                </a:extLst>
              </a:tr>
              <a:tr h="191278">
                <a:tc>
                  <a:txBody>
                    <a:bodyPr/>
                    <a:lstStyle/>
                    <a:p>
                      <a:pPr marL="342900" lvl="0" indent="-342900" algn="l" defTabSz="914400" rtl="0" eaLnBrk="1" latinLnBrk="1" hangingPunct="1">
                        <a:lnSpc>
                          <a:spcPct val="100000"/>
                        </a:lnSpc>
                        <a:spcAft>
                          <a:spcPts val="0"/>
                        </a:spcAft>
                        <a:buFont typeface="Wingdings" panose="05000000000000000000" pitchFamily="2" charset="2"/>
                        <a:buChar char=""/>
                      </a:pPr>
                      <a:r>
                        <a:rPr lang="it-IT" sz="700" b="1" kern="1200">
                          <a:solidFill>
                            <a:schemeClr val="tx1"/>
                          </a:solidFill>
                          <a:effectLst/>
                          <a:latin typeface="+mn-lt"/>
                          <a:ea typeface="+mn-ea"/>
                          <a:cs typeface="+mn-cs"/>
                        </a:rPr>
                        <a:t>PDF</a:t>
                      </a:r>
                      <a:endParaRPr lang="it-IT" sz="700" b="1" kern="1200" dirty="0">
                        <a:solidFill>
                          <a:schemeClr val="tx1"/>
                        </a:solidFill>
                        <a:effectLst/>
                        <a:latin typeface="+mn-lt"/>
                        <a:ea typeface="+mn-ea"/>
                        <a:cs typeface="+mn-cs"/>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246506254"/>
                  </a:ext>
                </a:extLst>
              </a:tr>
              <a:tr h="191278">
                <a:tc>
                  <a:txBody>
                    <a:bodyPr/>
                    <a:lstStyle/>
                    <a:p>
                      <a:pPr marL="342900" marR="0" lvl="0" indent="-34290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PHARMA PARTNERS</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668492639"/>
                  </a:ext>
                </a:extLst>
              </a:tr>
              <a:tr h="191278">
                <a:tc>
                  <a:txBody>
                    <a:bodyPr/>
                    <a:lstStyle/>
                    <a:p>
                      <a:pPr marL="342900" marR="0" lvl="0" indent="-34290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PHSE</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19"/>
                  </a:ext>
                </a:extLst>
              </a:tr>
              <a:tr h="191278">
                <a:tc>
                  <a:txBody>
                    <a:bodyPr/>
                    <a:lstStyle/>
                    <a:p>
                      <a:pPr marL="342900" marR="0" lvl="0" indent="-34290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PQE</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738561788"/>
                  </a:ext>
                </a:extLst>
              </a:tr>
              <a:tr h="191278">
                <a:tc>
                  <a:txBody>
                    <a:bodyPr/>
                    <a:lstStyle/>
                    <a:p>
                      <a:pPr marL="342900" marR="0" lvl="0" indent="-34290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PWS</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20"/>
                  </a:ext>
                </a:extLst>
              </a:tr>
              <a:tr h="191278">
                <a:tc>
                  <a:txBody>
                    <a:bodyPr/>
                    <a:lstStyle/>
                    <a:p>
                      <a:pPr marL="342900" lvl="0" indent="-342900" algn="l" defTabSz="914400" rtl="0" eaLnBrk="1" latinLnBrk="1" hangingPunct="1">
                        <a:lnSpc>
                          <a:spcPct val="100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TRES ENERGIA</a:t>
                      </a:r>
                    </a:p>
                  </a:txBody>
                  <a:tcPr marL="44450" marR="44450" marT="0" marB="0" anchor="ct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21"/>
                  </a:ext>
                </a:extLst>
              </a:tr>
            </a:tbl>
          </a:graphicData>
        </a:graphic>
      </p:graphicFrame>
      <p:sp>
        <p:nvSpPr>
          <p:cNvPr id="11" name="Rettangolo 10"/>
          <p:cNvSpPr/>
          <p:nvPr/>
        </p:nvSpPr>
        <p:spPr>
          <a:xfrm>
            <a:off x="1703436" y="1522770"/>
            <a:ext cx="7140995" cy="487660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12" name="Tabella 11"/>
          <p:cNvGraphicFramePr>
            <a:graphicFrameLocks noGrp="1"/>
          </p:cNvGraphicFramePr>
          <p:nvPr>
            <p:extLst>
              <p:ext uri="{D42A27DB-BD31-4B8C-83A1-F6EECF244321}">
                <p14:modId xmlns:p14="http://schemas.microsoft.com/office/powerpoint/2010/main" val="2439184716"/>
              </p:ext>
            </p:extLst>
          </p:nvPr>
        </p:nvGraphicFramePr>
        <p:xfrm>
          <a:off x="6766053" y="1610264"/>
          <a:ext cx="1994167" cy="4515158"/>
        </p:xfrm>
        <a:graphic>
          <a:graphicData uri="http://schemas.openxmlformats.org/drawingml/2006/table">
            <a:tbl>
              <a:tblPr firstCol="1" bandRow="1">
                <a:tableStyleId>{3B4B98B0-60AC-42C2-AFA5-B58CD77FA1E5}</a:tableStyleId>
              </a:tblPr>
              <a:tblGrid>
                <a:gridCol w="1994167">
                  <a:extLst>
                    <a:ext uri="{9D8B030D-6E8A-4147-A177-3AD203B41FA5}">
                      <a16:colId xmlns:a16="http://schemas.microsoft.com/office/drawing/2014/main" val="20000"/>
                    </a:ext>
                  </a:extLst>
                </a:gridCol>
              </a:tblGrid>
              <a:tr h="191278">
                <a:tc>
                  <a:txBody>
                    <a:bodyPr/>
                    <a:lstStyle/>
                    <a:p>
                      <a:pPr marL="342900" marR="0" lvl="0" indent="-34290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SILVANO MONICO</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25925">
                <a:tc>
                  <a:txBody>
                    <a:bodyPr/>
                    <a:lstStyle/>
                    <a:p>
                      <a:pPr marL="342900" lvl="0" indent="-342900" algn="l" defTabSz="914400" rtl="0" eaLnBrk="1" latinLnBrk="1" hangingPunct="1">
                        <a:lnSpc>
                          <a:spcPct val="100000"/>
                        </a:lnSpc>
                        <a:spcAft>
                          <a:spcPts val="0"/>
                        </a:spcAft>
                        <a:buFont typeface="Wingdings" panose="05000000000000000000" pitchFamily="2" charset="2"/>
                        <a:buChar char=""/>
                      </a:pPr>
                      <a:r>
                        <a:rPr lang="it-IT" sz="700" b="1" kern="1200">
                          <a:solidFill>
                            <a:schemeClr val="tx1"/>
                          </a:solidFill>
                          <a:effectLst/>
                          <a:latin typeface="+mn-lt"/>
                          <a:ea typeface="+mn-ea"/>
                          <a:cs typeface="+mn-cs"/>
                        </a:rPr>
                        <a:t>SORRENTIHEALTHCARE</a:t>
                      </a:r>
                      <a:endParaRPr lang="it-IT" sz="700" b="1" kern="1200" dirty="0">
                        <a:solidFill>
                          <a:schemeClr val="tx1"/>
                        </a:solidFill>
                        <a:effectLst/>
                        <a:latin typeface="+mn-lt"/>
                        <a:ea typeface="+mn-ea"/>
                        <a:cs typeface="+mn-cs"/>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21866">
                <a:tc>
                  <a:txBody>
                    <a:bodyPr/>
                    <a:lstStyle/>
                    <a:p>
                      <a:pPr marL="342900" lvl="0" indent="-342900" algn="l" defTabSz="914400" rtl="0" eaLnBrk="1" latinLnBrk="1" hangingPunct="1">
                        <a:lnSpc>
                          <a:spcPct val="100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STM PHARMA PRO</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47194">
                <a:tc>
                  <a:txBody>
                    <a:bodyPr/>
                    <a:lstStyle/>
                    <a:p>
                      <a:pPr marL="342900" lvl="0" indent="-342900" algn="l" defTabSz="914400" rtl="0" eaLnBrk="1" latinLnBrk="1" hangingPunct="1">
                        <a:lnSpc>
                          <a:spcPct val="100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TONACCI ARISTIDE FARMACEUTICI</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91278">
                <a:tc>
                  <a:txBody>
                    <a:bodyPr/>
                    <a:lstStyle/>
                    <a:p>
                      <a:pPr marL="342900" lvl="0" indent="-342900">
                        <a:lnSpc>
                          <a:spcPct val="100000"/>
                        </a:lnSpc>
                        <a:spcAft>
                          <a:spcPts val="0"/>
                        </a:spcAft>
                        <a:buFont typeface="Wingdings" panose="05000000000000000000" pitchFamily="2" charset="2"/>
                        <a:buChar char=""/>
                      </a:pPr>
                      <a:r>
                        <a:rPr lang="it-IT" sz="700" dirty="0">
                          <a:effectLst/>
                        </a:rPr>
                        <a:t>TRIPODI FARMACEUTICI</a:t>
                      </a:r>
                      <a:endParaRPr lang="it-IT"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224268">
                <a:tc>
                  <a:txBody>
                    <a:bodyPr/>
                    <a:lstStyle/>
                    <a:p>
                      <a:pPr marL="342900" lvl="0" indent="-342900">
                        <a:lnSpc>
                          <a:spcPct val="100000"/>
                        </a:lnSpc>
                        <a:spcAft>
                          <a:spcPts val="0"/>
                        </a:spcAft>
                        <a:buFont typeface="Wingdings" panose="05000000000000000000" pitchFamily="2" charset="2"/>
                        <a:buChar char=""/>
                      </a:pPr>
                      <a:r>
                        <a:rPr lang="it-IT" sz="700" dirty="0">
                          <a:effectLst/>
                        </a:rPr>
                        <a:t>TWOTREES</a:t>
                      </a:r>
                      <a:endParaRPr lang="it-IT"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229348">
                <a:tc>
                  <a:txBody>
                    <a:bodyPr/>
                    <a:lstStyle/>
                    <a:p>
                      <a:pPr marL="342900" lvl="0" indent="-342900">
                        <a:lnSpc>
                          <a:spcPct val="100000"/>
                        </a:lnSpc>
                        <a:spcAft>
                          <a:spcPts val="0"/>
                        </a:spcAft>
                        <a:buFont typeface="Wingdings" panose="05000000000000000000" pitchFamily="2" charset="2"/>
                        <a:buChar char=""/>
                      </a:pPr>
                      <a:r>
                        <a:rPr lang="it-IT" sz="700" dirty="0">
                          <a:effectLst/>
                        </a:rPr>
                        <a:t>UPS HEALTHCARE ITALIA</a:t>
                      </a:r>
                      <a:endParaRPr lang="it-IT"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191278">
                <a:tc>
                  <a:txBody>
                    <a:bodyPr/>
                    <a:lstStyle/>
                    <a:p>
                      <a:pPr marL="342900" lvl="0" indent="-342900">
                        <a:lnSpc>
                          <a:spcPct val="100000"/>
                        </a:lnSpc>
                        <a:spcAft>
                          <a:spcPts val="0"/>
                        </a:spcAft>
                        <a:buFont typeface="Wingdings" panose="05000000000000000000" pitchFamily="2" charset="2"/>
                        <a:buChar char=""/>
                      </a:pPr>
                      <a:r>
                        <a:rPr lang="it-IT" sz="700" dirty="0">
                          <a:effectLst/>
                        </a:rPr>
                        <a:t>UTOPHA</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8639921"/>
                  </a:ext>
                </a:extLst>
              </a:tr>
              <a:tr h="191278">
                <a:tc>
                  <a:txBody>
                    <a:bodyPr/>
                    <a:lstStyle/>
                    <a:p>
                      <a:pPr marL="342900" lvl="0" indent="-342900">
                        <a:lnSpc>
                          <a:spcPct val="100000"/>
                        </a:lnSpc>
                        <a:spcAft>
                          <a:spcPts val="0"/>
                        </a:spcAft>
                        <a:buFont typeface="Wingdings" panose="05000000000000000000" pitchFamily="2" charset="2"/>
                        <a:buChar char=""/>
                      </a:pPr>
                      <a:r>
                        <a:rPr lang="it-IT" sz="700" dirty="0">
                          <a:effectLst/>
                        </a:rPr>
                        <a:t>XPO SUPPLY CHAIN ITALY</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96754">
                <a:tc>
                  <a:txBody>
                    <a:bodyPr/>
                    <a:lstStyle/>
                    <a:p>
                      <a:pPr marL="0" lvl="0" indent="0">
                        <a:lnSpc>
                          <a:spcPct val="107000"/>
                        </a:lnSpc>
                        <a:spcAft>
                          <a:spcPts val="0"/>
                        </a:spcAft>
                        <a:buFont typeface="Wingdings" panose="05000000000000000000" pitchFamily="2" charset="2"/>
                        <a:buNone/>
                      </a:pPr>
                      <a:endParaRPr lang="it-IT" sz="700" dirty="0">
                        <a:effectLst/>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191278">
                <a:tc>
                  <a:txBody>
                    <a:bodyPr/>
                    <a:lstStyle/>
                    <a:p>
                      <a:pPr marL="0" lvl="0" indent="0">
                        <a:lnSpc>
                          <a:spcPct val="107000"/>
                        </a:lnSpc>
                        <a:spcAft>
                          <a:spcPts val="0"/>
                        </a:spcAft>
                        <a:buFont typeface="Wingdings" panose="05000000000000000000" pitchFamily="2" charset="2"/>
                        <a:buNone/>
                      </a:pPr>
                      <a:r>
                        <a:rPr lang="it-IT" sz="1050" dirty="0">
                          <a:effectLst/>
                        </a:rPr>
                        <a:t>AGGREGATE</a:t>
                      </a:r>
                      <a:endParaRPr lang="it-IT"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6"/>
                  </a:ext>
                </a:extLst>
              </a:tr>
              <a:tr h="218254">
                <a:tc>
                  <a:txBody>
                    <a:bodyPr/>
                    <a:lstStyle/>
                    <a:p>
                      <a:pPr marL="342900" lvl="0" indent="-342900" algn="l" defTabSz="914400" rtl="0" eaLnBrk="1" latinLnBrk="1" hangingPunct="1">
                        <a:lnSpc>
                          <a:spcPct val="100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CARRY CONSULTING</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17"/>
                  </a:ext>
                </a:extLst>
              </a:tr>
              <a:tr h="218254">
                <a:tc>
                  <a:txBody>
                    <a:bodyPr/>
                    <a:lstStyle/>
                    <a:p>
                      <a:pPr marL="342900" marR="0" lvl="0" indent="-34290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CITEL GROUP</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517837820"/>
                  </a:ext>
                </a:extLst>
              </a:tr>
              <a:tr h="218254">
                <a:tc>
                  <a:txBody>
                    <a:bodyPr/>
                    <a:lstStyle/>
                    <a:p>
                      <a:pPr marL="342900" marR="0" lvl="0" indent="-34290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CONSORZIO STABILE DOMUS</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685772643"/>
                  </a:ext>
                </a:extLst>
              </a:tr>
              <a:tr h="216024">
                <a:tc>
                  <a:txBody>
                    <a:bodyPr/>
                    <a:lstStyle/>
                    <a:p>
                      <a:pPr marL="342900" marR="0" lvl="0" indent="-34290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F.LLI LICCARDI</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18"/>
                  </a:ext>
                </a:extLst>
              </a:tr>
              <a:tr h="191278">
                <a:tc>
                  <a:txBody>
                    <a:bodyPr/>
                    <a:lstStyle/>
                    <a:p>
                      <a:pPr marL="342900" marR="0" lvl="0" indent="-34290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FEDERMARMA.CO</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518200935"/>
                  </a:ext>
                </a:extLst>
              </a:tr>
              <a:tr h="191278">
                <a:tc>
                  <a:txBody>
                    <a:bodyPr/>
                    <a:lstStyle/>
                    <a:p>
                      <a:pPr marL="342900" lvl="0" indent="-342900" algn="l" defTabSz="914400" rtl="0" eaLnBrk="1" latinLnBrk="1" hangingPunct="1">
                        <a:lnSpc>
                          <a:spcPct val="100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LOGISTIC VERCESI</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49290026"/>
                  </a:ext>
                </a:extLst>
              </a:tr>
              <a:tr h="191278">
                <a:tc>
                  <a:txBody>
                    <a:bodyPr/>
                    <a:lstStyle/>
                    <a:p>
                      <a:pPr marL="342900" lvl="0" indent="-342900" algn="l" defTabSz="914400" rtl="0" eaLnBrk="1" latinLnBrk="1" hangingPunct="1">
                        <a:lnSpc>
                          <a:spcPct val="100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PDF</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246506254"/>
                  </a:ext>
                </a:extLst>
              </a:tr>
              <a:tr h="191278">
                <a:tc>
                  <a:txBody>
                    <a:bodyPr/>
                    <a:lstStyle/>
                    <a:p>
                      <a:pPr marL="342900" marR="0" lvl="0" indent="-34290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PHARMA PARTNERS</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668492639"/>
                  </a:ext>
                </a:extLst>
              </a:tr>
              <a:tr h="191278">
                <a:tc>
                  <a:txBody>
                    <a:bodyPr/>
                    <a:lstStyle/>
                    <a:p>
                      <a:pPr marL="342900" marR="0" lvl="0" indent="-34290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PHSE</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19"/>
                  </a:ext>
                </a:extLst>
              </a:tr>
              <a:tr h="191278">
                <a:tc>
                  <a:txBody>
                    <a:bodyPr/>
                    <a:lstStyle/>
                    <a:p>
                      <a:pPr marL="342900" marR="0" lvl="0" indent="-34290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PQE</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738561788"/>
                  </a:ext>
                </a:extLst>
              </a:tr>
              <a:tr h="191278">
                <a:tc>
                  <a:txBody>
                    <a:bodyPr/>
                    <a:lstStyle/>
                    <a:p>
                      <a:pPr marL="342900" marR="0" lvl="0" indent="-34290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PWS</a:t>
                      </a: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20"/>
                  </a:ext>
                </a:extLst>
              </a:tr>
              <a:tr h="191278">
                <a:tc>
                  <a:txBody>
                    <a:bodyPr/>
                    <a:lstStyle/>
                    <a:p>
                      <a:pPr marL="342900" lvl="0" indent="-342900" algn="l" defTabSz="914400" rtl="0" eaLnBrk="1" latinLnBrk="1" hangingPunct="1">
                        <a:lnSpc>
                          <a:spcPct val="100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TRES ENERGIA</a:t>
                      </a:r>
                    </a:p>
                  </a:txBody>
                  <a:tcPr marL="44450" marR="44450" marT="0" marB="0" anchor="ct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21"/>
                  </a:ext>
                </a:extLst>
              </a:tr>
            </a:tbl>
          </a:graphicData>
        </a:graphic>
      </p:graphicFrame>
      <p:graphicFrame>
        <p:nvGraphicFramePr>
          <p:cNvPr id="14" name="Tabella 13">
            <a:extLst>
              <a:ext uri="{FF2B5EF4-FFF2-40B4-BE49-F238E27FC236}">
                <a16:creationId xmlns:a16="http://schemas.microsoft.com/office/drawing/2014/main" id="{71682792-E629-4CDE-9F15-8D4F9E433C5A}"/>
              </a:ext>
            </a:extLst>
          </p:cNvPr>
          <p:cNvGraphicFramePr>
            <a:graphicFrameLocks noGrp="1"/>
          </p:cNvGraphicFramePr>
          <p:nvPr/>
        </p:nvGraphicFramePr>
        <p:xfrm>
          <a:off x="1703436" y="1610264"/>
          <a:ext cx="1716903" cy="4763924"/>
        </p:xfrm>
        <a:graphic>
          <a:graphicData uri="http://schemas.openxmlformats.org/drawingml/2006/table">
            <a:tbl>
              <a:tblPr firstCol="1" bandRow="1">
                <a:tableStyleId>{3B4B98B0-60AC-42C2-AFA5-B58CD77FA1E5}</a:tableStyleId>
              </a:tblPr>
              <a:tblGrid>
                <a:gridCol w="1716903">
                  <a:extLst>
                    <a:ext uri="{9D8B030D-6E8A-4147-A177-3AD203B41FA5}">
                      <a16:colId xmlns:a16="http://schemas.microsoft.com/office/drawing/2014/main" val="20000"/>
                    </a:ext>
                  </a:extLst>
                </a:gridCol>
              </a:tblGrid>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ACRAF/ANGELINI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04069">
                <a:tc>
                  <a:txBody>
                    <a:bodyPr/>
                    <a:lstStyle/>
                    <a:p>
                      <a:pPr marL="342900" lvl="0" indent="-342900">
                        <a:lnSpc>
                          <a:spcPct val="107000"/>
                        </a:lnSpc>
                        <a:spcAft>
                          <a:spcPts val="0"/>
                        </a:spcAft>
                        <a:buFont typeface="Wingdings" panose="05000000000000000000" pitchFamily="2" charset="2"/>
                        <a:buChar char=""/>
                      </a:pPr>
                      <a:r>
                        <a:rPr lang="it-IT" sz="700" dirty="0">
                          <a:effectLst/>
                        </a:rPr>
                        <a:t>ADDABBO</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06429">
                <a:tc>
                  <a:txBody>
                    <a:bodyPr/>
                    <a:lstStyle/>
                    <a:p>
                      <a:pPr marL="342900" lvl="0" indent="-342900">
                        <a:lnSpc>
                          <a:spcPct val="107000"/>
                        </a:lnSpc>
                        <a:spcAft>
                          <a:spcPts val="0"/>
                        </a:spcAft>
                        <a:buFont typeface="Wingdings" panose="05000000000000000000" pitchFamily="2" charset="2"/>
                        <a:buChar char=""/>
                      </a:pPr>
                      <a:r>
                        <a:rPr lang="it-IT" sz="700" dirty="0">
                          <a:effectLst/>
                        </a:rPr>
                        <a:t>AFM - Antica Farmacia          </a:t>
                      </a:r>
                      <a:r>
                        <a:rPr lang="it-IT" sz="700" baseline="0" dirty="0">
                          <a:effectLst/>
                        </a:rPr>
                        <a:t> </a:t>
                      </a:r>
                      <a:r>
                        <a:rPr lang="it-IT" sz="700" dirty="0">
                          <a:effectLst/>
                        </a:rPr>
                        <a:t>Medicea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ALLOGA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ALL PHARMA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ANFATIS</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ANFATIS CENTRO</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ARVATO SERVICES</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BM FARMACEUTICI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BOMI ITALIA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CABASSI &amp; GIURIATI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CESAREO FARMACOSM</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CEVA LOGISTICS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C&amp;N FARMACEUTICI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CODEFAR</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COLUMBUS PHARMA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CON.FARM</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CONFARMA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CONSIGLIERE</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185172">
                <a:tc>
                  <a:txBody>
                    <a:bodyPr/>
                    <a:lstStyle/>
                    <a:p>
                      <a:pPr marL="342900" lvl="0" indent="-342900">
                        <a:lnSpc>
                          <a:spcPct val="107000"/>
                        </a:lnSpc>
                        <a:spcAft>
                          <a:spcPts val="0"/>
                        </a:spcAft>
                        <a:buFont typeface="Wingdings" panose="05000000000000000000" pitchFamily="2" charset="2"/>
                        <a:buChar char=""/>
                      </a:pPr>
                      <a:r>
                        <a:rPr lang="it-IT" sz="700" dirty="0">
                          <a:effectLst/>
                        </a:rPr>
                        <a:t>CORED</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178550">
                <a:tc>
                  <a:txBody>
                    <a:bodyPr/>
                    <a:lstStyle/>
                    <a:p>
                      <a:pPr marL="342900" lvl="0" indent="-342900">
                        <a:lnSpc>
                          <a:spcPct val="107000"/>
                        </a:lnSpc>
                        <a:spcAft>
                          <a:spcPts val="0"/>
                        </a:spcAft>
                        <a:buFont typeface="Wingdings" panose="05000000000000000000" pitchFamily="2" charset="2"/>
                        <a:buChar char=""/>
                      </a:pPr>
                      <a:r>
                        <a:rPr lang="it-IT" sz="700" dirty="0">
                          <a:effectLst/>
                        </a:rPr>
                        <a:t>CORMAN</a:t>
                      </a: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247260">
                <a:tc>
                  <a:txBody>
                    <a:bodyPr/>
                    <a:lstStyle/>
                    <a:p>
                      <a:pPr marL="342900" lvl="0" indent="-342900" algn="l" defTabSz="914400" rtl="0" eaLnBrk="1" latinLnBrk="1" hangingPunct="1">
                        <a:lnSpc>
                          <a:spcPct val="107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CPSF</a:t>
                      </a:r>
                      <a:r>
                        <a:rPr lang="it-IT" sz="800" b="1" kern="1200" dirty="0">
                          <a:solidFill>
                            <a:schemeClr val="tx1"/>
                          </a:solidFill>
                          <a:effectLst/>
                          <a:latin typeface="+mn-lt"/>
                          <a:ea typeface="+mn-ea"/>
                          <a:cs typeface="+mn-cs"/>
                        </a:rPr>
                        <a:t>/</a:t>
                      </a:r>
                      <a:r>
                        <a:rPr lang="it-IT" sz="700" b="1" kern="1200" dirty="0">
                          <a:solidFill>
                            <a:schemeClr val="tx1"/>
                          </a:solidFill>
                          <a:effectLst/>
                          <a:latin typeface="+mn-lt"/>
                          <a:ea typeface="+mn-ea"/>
                          <a:cs typeface="+mn-cs"/>
                        </a:rPr>
                        <a:t>CENTRO PRODOTTI SERVIZI FARMACEUTICI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247260">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dirty="0">
                          <a:effectLst/>
                        </a:rPr>
                        <a:t>DHL SUPPLY CHAIN ITALY</a:t>
                      </a: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554214"/>
                  </a:ext>
                </a:extLst>
              </a:tr>
              <a:tr h="247260">
                <a:tc>
                  <a:txBody>
                    <a:bodyPr/>
                    <a:lstStyle/>
                    <a:p>
                      <a:pPr marL="342900" lvl="0" indent="-342900">
                        <a:lnSpc>
                          <a:spcPct val="107000"/>
                        </a:lnSpc>
                        <a:spcAft>
                          <a:spcPts val="0"/>
                        </a:spcAft>
                        <a:buFont typeface="Wingdings" panose="05000000000000000000" pitchFamily="2" charset="2"/>
                        <a:buChar char=""/>
                      </a:pPr>
                      <a:r>
                        <a:rPr lang="it-IT" sz="700" dirty="0">
                          <a:effectLst/>
                        </a:rPr>
                        <a:t>DIFAR</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5990982"/>
                  </a:ext>
                </a:extLst>
              </a:tr>
            </a:tbl>
          </a:graphicData>
        </a:graphic>
      </p:graphicFrame>
      <p:graphicFrame>
        <p:nvGraphicFramePr>
          <p:cNvPr id="15" name="Tabella 14">
            <a:extLst>
              <a:ext uri="{FF2B5EF4-FFF2-40B4-BE49-F238E27FC236}">
                <a16:creationId xmlns:a16="http://schemas.microsoft.com/office/drawing/2014/main" id="{ACF8DCCC-49FB-44E8-98D6-31FEEC394130}"/>
              </a:ext>
            </a:extLst>
          </p:cNvPr>
          <p:cNvGraphicFramePr>
            <a:graphicFrameLocks noGrp="1"/>
          </p:cNvGraphicFramePr>
          <p:nvPr>
            <p:extLst>
              <p:ext uri="{D42A27DB-BD31-4B8C-83A1-F6EECF244321}">
                <p14:modId xmlns:p14="http://schemas.microsoft.com/office/powerpoint/2010/main" val="2880329273"/>
              </p:ext>
            </p:extLst>
          </p:nvPr>
        </p:nvGraphicFramePr>
        <p:xfrm>
          <a:off x="3425786" y="1610264"/>
          <a:ext cx="1734034" cy="4789120"/>
        </p:xfrm>
        <a:graphic>
          <a:graphicData uri="http://schemas.openxmlformats.org/drawingml/2006/table">
            <a:tbl>
              <a:tblPr firstCol="1" bandRow="1">
                <a:tableStyleId>{3B4B98B0-60AC-42C2-AFA5-B58CD77FA1E5}</a:tableStyleId>
              </a:tblPr>
              <a:tblGrid>
                <a:gridCol w="1734034">
                  <a:extLst>
                    <a:ext uri="{9D8B030D-6E8A-4147-A177-3AD203B41FA5}">
                      <a16:colId xmlns:a16="http://schemas.microsoft.com/office/drawing/2014/main" val="20000"/>
                    </a:ext>
                  </a:extLst>
                </a:gridCol>
              </a:tblGrid>
              <a:tr h="312698">
                <a:tc>
                  <a:txBody>
                    <a:bodyPr/>
                    <a:lstStyle/>
                    <a:p>
                      <a:pPr marL="342900" lvl="0" indent="-342900">
                        <a:lnSpc>
                          <a:spcPct val="107000"/>
                        </a:lnSpc>
                        <a:spcAft>
                          <a:spcPts val="0"/>
                        </a:spcAft>
                        <a:buFont typeface="Wingdings" panose="05000000000000000000" pitchFamily="2" charset="2"/>
                        <a:buChar char=""/>
                      </a:pPr>
                      <a:r>
                        <a:rPr lang="it-IT" sz="700" dirty="0">
                          <a:effectLst/>
                        </a:rPr>
                        <a:t>DISTRIBUZIONE LOMBARDA           FARMACI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07659">
                <a:tc>
                  <a:txBody>
                    <a:bodyPr/>
                    <a:lstStyle/>
                    <a:p>
                      <a:pPr marL="342900" lvl="0" indent="-342900">
                        <a:lnSpc>
                          <a:spcPct val="107000"/>
                        </a:lnSpc>
                        <a:spcAft>
                          <a:spcPts val="0"/>
                        </a:spcAft>
                        <a:buFont typeface="Wingdings" panose="05000000000000000000" pitchFamily="2" charset="2"/>
                        <a:buChar char=""/>
                      </a:pPr>
                      <a:r>
                        <a:rPr lang="it-IT" sz="700" dirty="0">
                          <a:effectLst/>
                        </a:rPr>
                        <a:t>DP PHARMA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29275">
                <a:tc>
                  <a:txBody>
                    <a:bodyPr/>
                    <a:lstStyle/>
                    <a:p>
                      <a:pPr marL="342900" lvl="0" indent="-342900">
                        <a:lnSpc>
                          <a:spcPct val="107000"/>
                        </a:lnSpc>
                        <a:spcAft>
                          <a:spcPts val="0"/>
                        </a:spcAft>
                        <a:buFont typeface="Wingdings" panose="05000000000000000000" pitchFamily="2" charset="2"/>
                        <a:buChar char=""/>
                      </a:pPr>
                      <a:r>
                        <a:rPr lang="it-IT" sz="700" dirty="0">
                          <a:effectLst/>
                        </a:rPr>
                        <a:t>DRF</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67314">
                <a:tc>
                  <a:txBody>
                    <a:bodyPr/>
                    <a:lstStyle/>
                    <a:p>
                      <a:pPr marL="342900" lvl="0" indent="-342900">
                        <a:lnSpc>
                          <a:spcPct val="107000"/>
                        </a:lnSpc>
                        <a:spcAft>
                          <a:spcPts val="0"/>
                        </a:spcAft>
                        <a:buFont typeface="Wingdings" panose="05000000000000000000" pitchFamily="2" charset="2"/>
                        <a:buChar char=""/>
                      </a:pPr>
                      <a:r>
                        <a:rPr lang="it-IT" sz="700" dirty="0">
                          <a:effectLst/>
                        </a:rPr>
                        <a:t>EFAS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67314">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dirty="0">
                          <a:effectLst/>
                        </a:rPr>
                        <a:t>ESSERS ITALIA </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73019899"/>
                  </a:ext>
                </a:extLst>
              </a:tr>
              <a:tr h="167314">
                <a:tc>
                  <a:txBody>
                    <a:bodyPr/>
                    <a:lstStyle/>
                    <a:p>
                      <a:pPr marL="342900" lvl="0" indent="-342900">
                        <a:lnSpc>
                          <a:spcPct val="107000"/>
                        </a:lnSpc>
                        <a:spcAft>
                          <a:spcPts val="0"/>
                        </a:spcAft>
                        <a:buFont typeface="Wingdings" panose="05000000000000000000" pitchFamily="2" charset="2"/>
                        <a:buChar char=""/>
                      </a:pPr>
                      <a:r>
                        <a:rPr lang="it-IT" sz="700" dirty="0">
                          <a:effectLst/>
                        </a:rPr>
                        <a:t>EUROMED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67314">
                <a:tc>
                  <a:txBody>
                    <a:bodyPr/>
                    <a:lstStyle/>
                    <a:p>
                      <a:pPr marL="342900" lvl="0" indent="-342900">
                        <a:lnSpc>
                          <a:spcPct val="107000"/>
                        </a:lnSpc>
                        <a:spcAft>
                          <a:spcPts val="0"/>
                        </a:spcAft>
                        <a:buFont typeface="Wingdings" panose="05000000000000000000" pitchFamily="2" charset="2"/>
                        <a:buChar char=""/>
                      </a:pPr>
                      <a:r>
                        <a:rPr lang="it-IT" sz="700" dirty="0">
                          <a:effectLst/>
                        </a:rPr>
                        <a:t>FAGIT</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67314">
                <a:tc>
                  <a:txBody>
                    <a:bodyPr/>
                    <a:lstStyle/>
                    <a:p>
                      <a:pPr marL="342900" lvl="0" indent="-342900">
                        <a:lnSpc>
                          <a:spcPct val="107000"/>
                        </a:lnSpc>
                        <a:spcAft>
                          <a:spcPts val="0"/>
                        </a:spcAft>
                        <a:buFont typeface="Wingdings" panose="05000000000000000000" pitchFamily="2" charset="2"/>
                        <a:buChar char=""/>
                      </a:pPr>
                      <a:r>
                        <a:rPr lang="it-IT" sz="700" dirty="0">
                          <a:effectLst/>
                        </a:rPr>
                        <a:t>FARMA GROUP</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67314">
                <a:tc>
                  <a:txBody>
                    <a:bodyPr/>
                    <a:lstStyle/>
                    <a:p>
                      <a:pPr marL="342900" lvl="0" indent="-342900">
                        <a:lnSpc>
                          <a:spcPct val="107000"/>
                        </a:lnSpc>
                        <a:spcAft>
                          <a:spcPts val="0"/>
                        </a:spcAft>
                        <a:buFont typeface="Wingdings" panose="05000000000000000000" pitchFamily="2" charset="2"/>
                        <a:buChar char=""/>
                      </a:pPr>
                      <a:r>
                        <a:rPr lang="it-IT" sz="700" dirty="0">
                          <a:effectLst/>
                        </a:rPr>
                        <a:t>FARMA-SYSTEM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67314">
                <a:tc>
                  <a:txBody>
                    <a:bodyPr/>
                    <a:lstStyle/>
                    <a:p>
                      <a:pPr marL="342900" lvl="0" indent="-342900">
                        <a:lnSpc>
                          <a:spcPct val="107000"/>
                        </a:lnSpc>
                        <a:spcAft>
                          <a:spcPts val="0"/>
                        </a:spcAft>
                        <a:buFont typeface="Wingdings" panose="05000000000000000000" pitchFamily="2" charset="2"/>
                        <a:buChar char=""/>
                      </a:pPr>
                      <a:r>
                        <a:rPr lang="it-IT" sz="700" dirty="0">
                          <a:effectLst/>
                        </a:rPr>
                        <a:t>FARMACEUTICA LODIGIANA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68324">
                <a:tc>
                  <a:txBody>
                    <a:bodyPr/>
                    <a:lstStyle/>
                    <a:p>
                      <a:pPr marL="342900" lvl="0" indent="-342900">
                        <a:lnSpc>
                          <a:spcPct val="107000"/>
                        </a:lnSpc>
                        <a:spcAft>
                          <a:spcPts val="0"/>
                        </a:spcAft>
                        <a:buFont typeface="Wingdings" panose="05000000000000000000" pitchFamily="2" charset="2"/>
                        <a:buChar char=""/>
                      </a:pPr>
                      <a:r>
                        <a:rPr lang="it-IT" sz="700" dirty="0">
                          <a:effectLst/>
                        </a:rPr>
                        <a:t>FARMOS</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76879">
                <a:tc>
                  <a:txBody>
                    <a:bodyPr/>
                    <a:lstStyle/>
                    <a:p>
                      <a:pPr marL="342900" lvl="0" indent="-342900">
                        <a:lnSpc>
                          <a:spcPct val="107000"/>
                        </a:lnSpc>
                        <a:spcAft>
                          <a:spcPts val="0"/>
                        </a:spcAft>
                        <a:buFont typeface="Wingdings" panose="05000000000000000000" pitchFamily="2" charset="2"/>
                        <a:buChar char=""/>
                      </a:pPr>
                      <a:r>
                        <a:rPr lang="it-IT" sz="700" dirty="0">
                          <a:effectLst/>
                        </a:rPr>
                        <a:t>FCT/FARMACIE COMUNALI            TORINO</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67314">
                <a:tc>
                  <a:txBody>
                    <a:bodyPr/>
                    <a:lstStyle/>
                    <a:p>
                      <a:pPr marL="342900" lvl="0" indent="-342900">
                        <a:lnSpc>
                          <a:spcPct val="107000"/>
                        </a:lnSpc>
                        <a:spcAft>
                          <a:spcPts val="0"/>
                        </a:spcAft>
                        <a:buFont typeface="Wingdings" panose="05000000000000000000" pitchFamily="2" charset="2"/>
                        <a:buChar char=""/>
                      </a:pPr>
                      <a:r>
                        <a:rPr lang="it-IT" sz="700" dirty="0">
                          <a:effectLst/>
                        </a:rPr>
                        <a:t>FELPHARMA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48005">
                <a:tc>
                  <a:txBody>
                    <a:bodyPr/>
                    <a:lstStyle/>
                    <a:p>
                      <a:pPr marL="342900" lvl="0" indent="-342900">
                        <a:lnSpc>
                          <a:spcPct val="107000"/>
                        </a:lnSpc>
                        <a:spcAft>
                          <a:spcPts val="0"/>
                        </a:spcAft>
                        <a:buFont typeface="Wingdings" panose="05000000000000000000" pitchFamily="2" charset="2"/>
                        <a:buChar char=""/>
                      </a:pPr>
                      <a:r>
                        <a:rPr lang="it-IT" sz="700" dirty="0">
                          <a:effectLst/>
                        </a:rPr>
                        <a:t>KUEHNE-NAGEL</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167314">
                <a:tc>
                  <a:txBody>
                    <a:bodyPr/>
                    <a:lstStyle/>
                    <a:p>
                      <a:pPr marL="342900" lvl="0" indent="-342900">
                        <a:lnSpc>
                          <a:spcPct val="107000"/>
                        </a:lnSpc>
                        <a:spcAft>
                          <a:spcPts val="0"/>
                        </a:spcAft>
                        <a:buFont typeface="Wingdings" panose="05000000000000000000" pitchFamily="2" charset="2"/>
                        <a:buChar char=""/>
                      </a:pPr>
                      <a:r>
                        <a:rPr lang="it-IT" sz="700" dirty="0">
                          <a:effectLst/>
                        </a:rPr>
                        <a:t>FL GROUP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167314">
                <a:tc>
                  <a:txBody>
                    <a:bodyPr/>
                    <a:lstStyle/>
                    <a:p>
                      <a:pPr marL="342900" lvl="0" indent="-342900">
                        <a:lnSpc>
                          <a:spcPct val="107000"/>
                        </a:lnSpc>
                        <a:spcAft>
                          <a:spcPts val="0"/>
                        </a:spcAft>
                        <a:buFont typeface="Wingdings" panose="05000000000000000000" pitchFamily="2" charset="2"/>
                        <a:buChar char=""/>
                      </a:pPr>
                      <a:r>
                        <a:rPr lang="it-IT" sz="700" dirty="0">
                          <a:effectLst/>
                        </a:rPr>
                        <a:t>FUTURA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167314">
                <a:tc>
                  <a:txBody>
                    <a:bodyPr/>
                    <a:lstStyle/>
                    <a:p>
                      <a:pPr marL="342900" lvl="0" indent="-342900">
                        <a:lnSpc>
                          <a:spcPct val="107000"/>
                        </a:lnSpc>
                        <a:spcAft>
                          <a:spcPts val="0"/>
                        </a:spcAft>
                        <a:buFont typeface="Wingdings" panose="05000000000000000000" pitchFamily="2" charset="2"/>
                        <a:buChar char=""/>
                      </a:pPr>
                      <a:r>
                        <a:rPr lang="it-IT" sz="700" dirty="0">
                          <a:effectLst/>
                        </a:rPr>
                        <a:t>GATTERMAYER</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167314">
                <a:tc>
                  <a:txBody>
                    <a:bodyPr/>
                    <a:lstStyle/>
                    <a:p>
                      <a:pPr marL="342900" lvl="0" indent="-342900">
                        <a:lnSpc>
                          <a:spcPct val="107000"/>
                        </a:lnSpc>
                        <a:spcAft>
                          <a:spcPts val="0"/>
                        </a:spcAft>
                        <a:buFont typeface="Wingdings" panose="05000000000000000000" pitchFamily="2" charset="2"/>
                        <a:buChar char=""/>
                      </a:pPr>
                      <a:r>
                        <a:rPr lang="it-IT" sz="700" dirty="0">
                          <a:effectLst/>
                        </a:rPr>
                        <a:t>GEDITA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67314">
                <a:tc>
                  <a:txBody>
                    <a:bodyPr/>
                    <a:lstStyle/>
                    <a:p>
                      <a:pPr marL="342900" lvl="0" indent="-342900">
                        <a:lnSpc>
                          <a:spcPct val="107000"/>
                        </a:lnSpc>
                        <a:spcAft>
                          <a:spcPts val="0"/>
                        </a:spcAft>
                        <a:buFont typeface="Wingdings" panose="05000000000000000000" pitchFamily="2" charset="2"/>
                        <a:buChar char=""/>
                      </a:pPr>
                      <a:r>
                        <a:rPr lang="it-IT" sz="700" dirty="0">
                          <a:effectLst/>
                        </a:rPr>
                        <a:t>GHIGO</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167314">
                <a:tc>
                  <a:txBody>
                    <a:bodyPr/>
                    <a:lstStyle/>
                    <a:p>
                      <a:pPr marL="342900" lvl="0" indent="-342900">
                        <a:lnSpc>
                          <a:spcPct val="107000"/>
                        </a:lnSpc>
                        <a:spcAft>
                          <a:spcPts val="0"/>
                        </a:spcAft>
                        <a:buFont typeface="Wingdings" panose="05000000000000000000" pitchFamily="2" charset="2"/>
                        <a:buChar char=""/>
                      </a:pPr>
                      <a:r>
                        <a:rPr lang="it-IT" sz="700" dirty="0">
                          <a:effectLst/>
                        </a:rPr>
                        <a:t>GR FARMA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167314">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kern="1200" dirty="0">
                          <a:effectLst/>
                        </a:rPr>
                        <a:t>GRAMMA FARMACEUTICI</a:t>
                      </a:r>
                      <a:endParaRPr lang="it-IT" sz="700" b="1" kern="1200" dirty="0">
                        <a:solidFill>
                          <a:schemeClr val="tx1"/>
                        </a:solidFill>
                        <a:effectLst/>
                        <a:latin typeface="+mn-lt"/>
                        <a:ea typeface="+mn-ea"/>
                        <a:cs typeface="+mn-cs"/>
                      </a:endParaRPr>
                    </a:p>
                  </a:txBody>
                  <a:tcPr marL="40612" marR="40612"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167314">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kern="1200" dirty="0">
                          <a:effectLst/>
                        </a:rPr>
                        <a:t>GUERRIERO</a:t>
                      </a:r>
                      <a:endParaRPr lang="it-IT" sz="700" b="1" kern="1200" dirty="0">
                        <a:solidFill>
                          <a:schemeClr val="tx1"/>
                        </a:solidFill>
                        <a:effectLst/>
                        <a:latin typeface="+mn-lt"/>
                        <a:ea typeface="+mn-ea"/>
                        <a:cs typeface="+mn-cs"/>
                      </a:endParaRPr>
                    </a:p>
                  </a:txBody>
                  <a:tcPr marL="40612" marR="40612" marT="0" marB="0" anchor="ct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167314">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dirty="0">
                          <a:effectLst/>
                        </a:rPr>
                        <a:t>H-VENTURES</a:t>
                      </a:r>
                    </a:p>
                  </a:txBody>
                  <a:tcPr marL="40612" marR="40612" marT="0" marB="0" anchor="ct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4534200"/>
                  </a:ext>
                </a:extLst>
              </a:tr>
              <a:tr h="167314">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dirty="0">
                          <a:effectLst/>
                        </a:rPr>
                        <a:t>IPERSANFARMA</a:t>
                      </a:r>
                    </a:p>
                  </a:txBody>
                  <a:tcPr marL="40612" marR="40612" marT="0" marB="0" anchor="ct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0290830"/>
                  </a:ext>
                </a:extLst>
              </a:tr>
              <a:tr h="167314">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dirty="0">
                          <a:effectLst/>
                        </a:rPr>
                        <a:t>IRSI FARMA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07966980"/>
                  </a:ext>
                </a:extLst>
              </a:tr>
              <a:tr h="167314">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dirty="0">
                          <a:effectLst/>
                        </a:rPr>
                        <a:t>LOGICOR</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4602898"/>
                  </a:ext>
                </a:extLst>
              </a:tr>
            </a:tbl>
          </a:graphicData>
        </a:graphic>
      </p:graphicFrame>
      <p:graphicFrame>
        <p:nvGraphicFramePr>
          <p:cNvPr id="20" name="Tabella 19">
            <a:extLst>
              <a:ext uri="{FF2B5EF4-FFF2-40B4-BE49-F238E27FC236}">
                <a16:creationId xmlns:a16="http://schemas.microsoft.com/office/drawing/2014/main" id="{DFA5E136-913A-477B-93C0-F71217761943}"/>
              </a:ext>
            </a:extLst>
          </p:cNvPr>
          <p:cNvGraphicFramePr>
            <a:graphicFrameLocks noGrp="1"/>
          </p:cNvGraphicFramePr>
          <p:nvPr/>
        </p:nvGraphicFramePr>
        <p:xfrm>
          <a:off x="5143973" y="1593172"/>
          <a:ext cx="1622080" cy="4796452"/>
        </p:xfrm>
        <a:graphic>
          <a:graphicData uri="http://schemas.openxmlformats.org/drawingml/2006/table">
            <a:tbl>
              <a:tblPr firstCol="1" bandRow="1">
                <a:tableStyleId>{3B4B98B0-60AC-42C2-AFA5-B58CD77FA1E5}</a:tableStyleId>
              </a:tblPr>
              <a:tblGrid>
                <a:gridCol w="1622080">
                  <a:extLst>
                    <a:ext uri="{9D8B030D-6E8A-4147-A177-3AD203B41FA5}">
                      <a16:colId xmlns:a16="http://schemas.microsoft.com/office/drawing/2014/main" val="20000"/>
                    </a:ext>
                  </a:extLst>
                </a:gridCol>
              </a:tblGrid>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LOGIFARMA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MANCUSO</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MASSIMI FARMACEUTICI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MAZZOLENI BENESSERE</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MEDERYS</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996961"/>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MEDIFARMA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MIRAPHARMA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MYPHARMA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NEOLOGISTICA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NOVOFARMA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ORLANDI FARMACEUTICI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6"/>
                  </a:ext>
                </a:extLst>
              </a:tr>
              <a:tr h="181388">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dirty="0">
                          <a:effectLst/>
                        </a:rPr>
                        <a:t>PARAFARM</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7156283"/>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PASQUALI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7"/>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PERINA FRAMACEUTICI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8"/>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PHARDIS</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9"/>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PHARMAIDEA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0"/>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PHSHOP</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1"/>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PLANET PHARMA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2"/>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PLURIPHARMA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3"/>
                  </a:ext>
                </a:extLst>
              </a:tr>
              <a:tr h="181388">
                <a:tc>
                  <a:txBody>
                    <a:bodyPr/>
                    <a:lstStyle/>
                    <a:p>
                      <a:pPr marL="342900" lvl="0" indent="-342900" algn="l" defTabSz="914400" rtl="0" eaLnBrk="1" latinLnBrk="1" hangingPunct="1">
                        <a:lnSpc>
                          <a:spcPct val="107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PULEO FARMACEUTICI</a:t>
                      </a:r>
                    </a:p>
                  </a:txBody>
                  <a:tcPr marL="40612" marR="40612"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4"/>
                  </a:ext>
                </a:extLst>
              </a:tr>
              <a:tr h="181388">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dirty="0">
                          <a:effectLst/>
                        </a:rPr>
                        <a:t>PUNTOPHARMA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5"/>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RARIFARM</a:t>
                      </a:r>
                      <a:endParaRPr lang="it-IT"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26"/>
                  </a:ext>
                </a:extLst>
              </a:tr>
              <a:tr h="181388">
                <a:tc>
                  <a:txBody>
                    <a:bodyPr/>
                    <a:lstStyle/>
                    <a:p>
                      <a:pPr marL="342900" lvl="0" indent="-342900">
                        <a:lnSpc>
                          <a:spcPct val="107000"/>
                        </a:lnSpc>
                        <a:spcAft>
                          <a:spcPts val="0"/>
                        </a:spcAft>
                        <a:buFont typeface="Wingdings" panose="05000000000000000000" pitchFamily="2" charset="2"/>
                        <a:buChar char=""/>
                      </a:pPr>
                      <a:r>
                        <a:rPr lang="it-IT" sz="700" dirty="0">
                          <a:effectLst/>
                        </a:rPr>
                        <a:t>SALVIA FARMACEUTICI</a:t>
                      </a:r>
                      <a:endParaRPr lang="it-IT"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62104690"/>
                  </a:ext>
                </a:extLst>
              </a:tr>
              <a:tr h="181388">
                <a:tc>
                  <a:txBody>
                    <a:bodyPr/>
                    <a:lstStyle/>
                    <a:p>
                      <a:pPr marL="342900" lvl="0" indent="-342900" algn="l" defTabSz="914400" rtl="0" eaLnBrk="1" latinLnBrk="1" hangingPunct="1">
                        <a:lnSpc>
                          <a:spcPct val="107000"/>
                        </a:lnSpc>
                        <a:spcAft>
                          <a:spcPts val="0"/>
                        </a:spcAft>
                        <a:buFont typeface="Wingdings" panose="05000000000000000000" pitchFamily="2" charset="2"/>
                        <a:buChar char=""/>
                      </a:pPr>
                      <a:r>
                        <a:rPr lang="it-IT" sz="700" b="1" kern="1200" dirty="0">
                          <a:solidFill>
                            <a:schemeClr val="tx1"/>
                          </a:solidFill>
                          <a:effectLst/>
                          <a:latin typeface="+mn-lt"/>
                          <a:ea typeface="+mn-ea"/>
                          <a:cs typeface="+mn-cs"/>
                        </a:rPr>
                        <a:t>SANIFARMA</a:t>
                      </a:r>
                    </a:p>
                  </a:txBody>
                  <a:tcPr marL="44450" marR="44450" marT="0" marB="0" anchor="ct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3344371946"/>
                  </a:ext>
                </a:extLst>
              </a:tr>
              <a:tr h="219810">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SCHIROLI FARMACEUTICI</a:t>
                      </a:r>
                    </a:p>
                  </a:txBody>
                  <a:tcPr marL="44450" marR="44450" marT="0" marB="0" anchor="ct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7095294"/>
                  </a:ext>
                </a:extLst>
              </a:tr>
              <a:tr h="219810">
                <a:tc>
                  <a:txBody>
                    <a:bodyPr/>
                    <a:lstStyle/>
                    <a:p>
                      <a:pPr marL="342900" marR="0" lvl="0" indent="-342900" algn="l" defTabSz="914400" rtl="0" eaLnBrk="1" fontAlgn="auto" latinLnBrk="1" hangingPunct="1">
                        <a:lnSpc>
                          <a:spcPct val="107000"/>
                        </a:lnSpc>
                        <a:spcBef>
                          <a:spcPts val="0"/>
                        </a:spcBef>
                        <a:spcAft>
                          <a:spcPts val="0"/>
                        </a:spcAft>
                        <a:buClrTx/>
                        <a:buSzTx/>
                        <a:buFont typeface="Wingdings" panose="05000000000000000000" pitchFamily="2" charset="2"/>
                        <a:buChar char=""/>
                        <a:tabLst/>
                        <a:defRPr/>
                      </a:pPr>
                      <a:r>
                        <a:rPr lang="it-IT" sz="700" b="1" kern="1200" dirty="0">
                          <a:solidFill>
                            <a:schemeClr val="tx1"/>
                          </a:solidFill>
                          <a:effectLst/>
                          <a:latin typeface="+mn-lt"/>
                          <a:ea typeface="+mn-ea"/>
                          <a:cs typeface="+mn-cs"/>
                        </a:rPr>
                        <a:t>SILVANO CHIAPPAROLI               LOGISTICA</a:t>
                      </a:r>
                    </a:p>
                  </a:txBody>
                  <a:tcPr marL="44450" marR="44450" marT="0" marB="0" anchor="ct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3330913638"/>
                  </a:ext>
                </a:extLst>
              </a:tr>
            </a:tbl>
          </a:graphicData>
        </a:graphic>
      </p:graphicFrame>
      <p:pic>
        <p:nvPicPr>
          <p:cNvPr id="23" name="Picture 2" descr="Risultati immagini per making pharmaceuticals milano">
            <a:extLst>
              <a:ext uri="{FF2B5EF4-FFF2-40B4-BE49-F238E27FC236}">
                <a16:creationId xmlns:a16="http://schemas.microsoft.com/office/drawing/2014/main" id="{5DEBDE57-FA16-4EDD-94A5-81170851109E}"/>
              </a:ext>
            </a:extLst>
          </p:cNvPr>
          <p:cNvPicPr>
            <a:picLocks noGrp="1" noChangeAspect="1" noChangeArrowheads="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8465" y="120373"/>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25" name="Immagin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
        <p:nvSpPr>
          <p:cNvPr id="26" name="Rettangolo 25">
            <a:extLst>
              <a:ext uri="{FF2B5EF4-FFF2-40B4-BE49-F238E27FC236}">
                <a16:creationId xmlns:a16="http://schemas.microsoft.com/office/drawing/2014/main" id="{EE99941B-E4B0-4DA5-9E57-D9F14F90C883}"/>
              </a:ext>
            </a:extLst>
          </p:cNvPr>
          <p:cNvSpPr/>
          <p:nvPr/>
        </p:nvSpPr>
        <p:spPr>
          <a:xfrm>
            <a:off x="911010" y="437269"/>
            <a:ext cx="9217024" cy="60486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41431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asellaDiTesto 3"/>
          <p:cNvSpPr txBox="1">
            <a:spLocks noChangeArrowheads="1"/>
          </p:cNvSpPr>
          <p:nvPr/>
        </p:nvSpPr>
        <p:spPr bwMode="auto">
          <a:xfrm>
            <a:off x="616962" y="372799"/>
            <a:ext cx="32508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it-IT" altLang="it-IT" sz="1600" b="1" dirty="0">
                <a:solidFill>
                  <a:srgbClr val="00B050"/>
                </a:solidFill>
                <a:latin typeface="Century Gothic" panose="020B0502020202020204" pitchFamily="34" charset="0"/>
              </a:rPr>
              <a:t>23 novembre 2016:  presentazione del Compendio Assoram sulle GDP</a:t>
            </a:r>
          </a:p>
        </p:txBody>
      </p:sp>
      <p:pic>
        <p:nvPicPr>
          <p:cNvPr id="19463" name="Picture 7"/>
          <p:cNvPicPr>
            <a:picLocks noChangeAspect="1" noChangeArrowheads="1"/>
          </p:cNvPicPr>
          <p:nvPr/>
        </p:nvPicPr>
        <p:blipFill>
          <a:blip r:embed="rId3">
            <a:extLst>
              <a:ext uri="{28A0092B-C50C-407E-A947-70E740481C1C}">
                <a14:useLocalDpi xmlns:a14="http://schemas.microsoft.com/office/drawing/2010/main" val="0"/>
              </a:ext>
            </a:extLst>
          </a:blip>
          <a:srcRect l="33627" t="9425" r="32117" b="4993"/>
          <a:stretch>
            <a:fillRect/>
          </a:stretch>
        </p:blipFill>
        <p:spPr bwMode="auto">
          <a:xfrm>
            <a:off x="338873" y="1482730"/>
            <a:ext cx="3383278"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718" t="32574" r="18561" b="17874"/>
          <a:stretch/>
        </p:blipFill>
        <p:spPr bwMode="auto">
          <a:xfrm>
            <a:off x="4185270" y="204072"/>
            <a:ext cx="5384626" cy="3282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8259" t="37645" r="21419" b="20602"/>
          <a:stretch/>
        </p:blipFill>
        <p:spPr bwMode="auto">
          <a:xfrm>
            <a:off x="4185270" y="3432390"/>
            <a:ext cx="5385159" cy="313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Risultati immagini per making pharmaceuticals milano">
            <a:extLst>
              <a:ext uri="{FF2B5EF4-FFF2-40B4-BE49-F238E27FC236}">
                <a16:creationId xmlns:a16="http://schemas.microsoft.com/office/drawing/2014/main" id="{CD19EF81-AFFC-4FC2-9D46-18C45AF1E657}"/>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6262" y="165047"/>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3949157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uppo 62"/>
          <p:cNvGrpSpPr>
            <a:grpSpLocks/>
          </p:cNvGrpSpPr>
          <p:nvPr/>
        </p:nvGrpSpPr>
        <p:grpSpPr bwMode="auto">
          <a:xfrm>
            <a:off x="1703387" y="1773239"/>
            <a:ext cx="3636964" cy="4319587"/>
            <a:chOff x="539749" y="1125537"/>
            <a:chExt cx="3744915" cy="5209819"/>
          </a:xfrm>
        </p:grpSpPr>
        <p:sp>
          <p:nvSpPr>
            <p:cNvPr id="64" name="Rettangolo 63"/>
            <p:cNvSpPr/>
            <p:nvPr/>
          </p:nvSpPr>
          <p:spPr bwMode="auto">
            <a:xfrm rot="10800000">
              <a:off x="1557317" y="1347787"/>
              <a:ext cx="1860423" cy="4313461"/>
            </a:xfrm>
            <a:prstGeom prst="rect">
              <a:avLst/>
            </a:prstGeom>
            <a:gradFill flip="none" rotWithShape="1">
              <a:gsLst>
                <a:gs pos="50000">
                  <a:srgbClr val="C00000">
                    <a:alpha val="69000"/>
                  </a:srgbClr>
                </a:gs>
                <a:gs pos="50000">
                  <a:srgbClr val="BBE0E3">
                    <a:shade val="67500"/>
                    <a:satMod val="115000"/>
                  </a:srgbClr>
                </a:gs>
                <a:gs pos="100000">
                  <a:srgbClr val="FFFFFF"/>
                </a:gs>
              </a:gsLst>
              <a:lin ang="4800000" scaled="0"/>
              <a:tileRect/>
            </a:gradFill>
            <a:ln w="9525" cap="flat" cmpd="sng" algn="ctr">
              <a:noFill/>
              <a:prstDash val="solid"/>
              <a:round/>
              <a:headEnd type="none" w="med" len="med"/>
              <a:tailEnd type="none" w="med" len="med"/>
            </a:ln>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grpSp>
          <p:nvGrpSpPr>
            <p:cNvPr id="28682" name="Gruppo 14"/>
            <p:cNvGrpSpPr>
              <a:grpSpLocks/>
            </p:cNvGrpSpPr>
            <p:nvPr/>
          </p:nvGrpSpPr>
          <p:grpSpPr bwMode="auto">
            <a:xfrm>
              <a:off x="3012929" y="1263394"/>
              <a:ext cx="1271734" cy="621909"/>
              <a:chOff x="6929267" y="1428382"/>
              <a:chExt cx="1750429" cy="860498"/>
            </a:xfrm>
          </p:grpSpPr>
          <p:sp>
            <p:nvSpPr>
              <p:cNvPr id="107" name="Gallone 106"/>
              <p:cNvSpPr/>
              <p:nvPr/>
            </p:nvSpPr>
            <p:spPr bwMode="auto">
              <a:xfrm rot="5400000">
                <a:off x="7538236" y="819413"/>
                <a:ext cx="532491" cy="1750429"/>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08" name="CasellaDiTesto 13"/>
              <p:cNvSpPr txBox="1">
                <a:spLocks noChangeArrowheads="1"/>
              </p:cNvSpPr>
              <p:nvPr/>
            </p:nvSpPr>
            <p:spPr bwMode="auto">
              <a:xfrm>
                <a:off x="7001264" y="1518455"/>
                <a:ext cx="1570437" cy="77042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Gestione Lotto</a:t>
                </a:r>
              </a:p>
            </p:txBody>
          </p:sp>
        </p:grpSp>
        <p:grpSp>
          <p:nvGrpSpPr>
            <p:cNvPr id="28683" name="Gruppo 14"/>
            <p:cNvGrpSpPr>
              <a:grpSpLocks/>
            </p:cNvGrpSpPr>
            <p:nvPr/>
          </p:nvGrpSpPr>
          <p:grpSpPr bwMode="auto">
            <a:xfrm>
              <a:off x="539749" y="4838085"/>
              <a:ext cx="1392696" cy="621909"/>
              <a:chOff x="6929469" y="1427885"/>
              <a:chExt cx="1750804" cy="860331"/>
            </a:xfrm>
          </p:grpSpPr>
          <p:sp>
            <p:nvSpPr>
              <p:cNvPr id="105" name="Gallone 104"/>
              <p:cNvSpPr/>
              <p:nvPr/>
            </p:nvSpPr>
            <p:spPr bwMode="auto">
              <a:xfrm rot="5400000">
                <a:off x="7538676" y="818678"/>
                <a:ext cx="532390" cy="1750804"/>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06" name="CasellaDiTesto 13"/>
              <p:cNvSpPr txBox="1">
                <a:spLocks noChangeArrowheads="1"/>
              </p:cNvSpPr>
              <p:nvPr/>
            </p:nvSpPr>
            <p:spPr bwMode="auto">
              <a:xfrm>
                <a:off x="7001391" y="1517940"/>
                <a:ext cx="1572025" cy="770276"/>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Monitoraggio T°</a:t>
                </a:r>
              </a:p>
            </p:txBody>
          </p:sp>
        </p:grpSp>
        <p:grpSp>
          <p:nvGrpSpPr>
            <p:cNvPr id="28684" name="Gruppo 14"/>
            <p:cNvGrpSpPr>
              <a:grpSpLocks/>
            </p:cNvGrpSpPr>
            <p:nvPr/>
          </p:nvGrpSpPr>
          <p:grpSpPr bwMode="auto">
            <a:xfrm>
              <a:off x="2976966" y="5205698"/>
              <a:ext cx="1271734" cy="399185"/>
              <a:chOff x="6930026" y="1429133"/>
              <a:chExt cx="1750431" cy="552329"/>
            </a:xfrm>
          </p:grpSpPr>
          <p:sp>
            <p:nvSpPr>
              <p:cNvPr id="103" name="Gallone 102"/>
              <p:cNvSpPr/>
              <p:nvPr/>
            </p:nvSpPr>
            <p:spPr bwMode="auto">
              <a:xfrm rot="5400000">
                <a:off x="7540320" y="818839"/>
                <a:ext cx="529843" cy="1750431"/>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04" name="CasellaDiTesto 13"/>
              <p:cNvSpPr txBox="1">
                <a:spLocks noChangeArrowheads="1"/>
              </p:cNvSpPr>
              <p:nvPr/>
            </p:nvSpPr>
            <p:spPr bwMode="auto">
              <a:xfrm>
                <a:off x="7002022" y="1519207"/>
                <a:ext cx="1570438"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Recall</a:t>
                </a:r>
              </a:p>
            </p:txBody>
          </p:sp>
        </p:grpSp>
        <p:grpSp>
          <p:nvGrpSpPr>
            <p:cNvPr id="28685" name="Gruppo 14"/>
            <p:cNvGrpSpPr>
              <a:grpSpLocks/>
            </p:cNvGrpSpPr>
            <p:nvPr/>
          </p:nvGrpSpPr>
          <p:grpSpPr bwMode="auto">
            <a:xfrm>
              <a:off x="2976966" y="4820853"/>
              <a:ext cx="1271734" cy="399185"/>
              <a:chOff x="6930025" y="1428203"/>
              <a:chExt cx="1750431" cy="552328"/>
            </a:xfrm>
          </p:grpSpPr>
          <p:sp>
            <p:nvSpPr>
              <p:cNvPr id="101" name="Gallone 100"/>
              <p:cNvSpPr/>
              <p:nvPr/>
            </p:nvSpPr>
            <p:spPr bwMode="auto">
              <a:xfrm rot="5400000">
                <a:off x="7538995" y="819233"/>
                <a:ext cx="532491" cy="1750431"/>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02" name="CasellaDiTesto 13"/>
              <p:cNvSpPr txBox="1">
                <a:spLocks noChangeArrowheads="1"/>
              </p:cNvSpPr>
              <p:nvPr/>
            </p:nvSpPr>
            <p:spPr bwMode="auto">
              <a:xfrm>
                <a:off x="7002022" y="1518276"/>
                <a:ext cx="1570438"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Prodotti Resi</a:t>
                </a:r>
              </a:p>
            </p:txBody>
          </p:sp>
        </p:grpSp>
        <p:grpSp>
          <p:nvGrpSpPr>
            <p:cNvPr id="28686" name="Gruppo 14"/>
            <p:cNvGrpSpPr>
              <a:grpSpLocks/>
            </p:cNvGrpSpPr>
            <p:nvPr/>
          </p:nvGrpSpPr>
          <p:grpSpPr bwMode="auto">
            <a:xfrm>
              <a:off x="3012929" y="1883745"/>
              <a:ext cx="1271734" cy="399185"/>
              <a:chOff x="6929267" y="1427884"/>
              <a:chExt cx="1750429" cy="552329"/>
            </a:xfrm>
          </p:grpSpPr>
          <p:sp>
            <p:nvSpPr>
              <p:cNvPr id="99" name="Gallone 98"/>
              <p:cNvSpPr/>
              <p:nvPr/>
            </p:nvSpPr>
            <p:spPr bwMode="auto">
              <a:xfrm rot="5400000">
                <a:off x="7538236" y="818915"/>
                <a:ext cx="532491" cy="1750429"/>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00" name="CasellaDiTesto 13"/>
              <p:cNvSpPr txBox="1">
                <a:spLocks noChangeArrowheads="1"/>
              </p:cNvSpPr>
              <p:nvPr/>
            </p:nvSpPr>
            <p:spPr bwMode="auto">
              <a:xfrm>
                <a:off x="7001264" y="1517958"/>
                <a:ext cx="1570437"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Inventario</a:t>
                </a:r>
              </a:p>
            </p:txBody>
          </p:sp>
        </p:grpSp>
        <p:grpSp>
          <p:nvGrpSpPr>
            <p:cNvPr id="28687" name="Gruppo 14"/>
            <p:cNvGrpSpPr>
              <a:grpSpLocks/>
            </p:cNvGrpSpPr>
            <p:nvPr/>
          </p:nvGrpSpPr>
          <p:grpSpPr bwMode="auto">
            <a:xfrm>
              <a:off x="1778792" y="4646615"/>
              <a:ext cx="1291349" cy="399186"/>
              <a:chOff x="6928391" y="1428740"/>
              <a:chExt cx="1751194" cy="552330"/>
            </a:xfrm>
          </p:grpSpPr>
          <p:sp>
            <p:nvSpPr>
              <p:cNvPr id="97" name="Gallone 96"/>
              <p:cNvSpPr/>
              <p:nvPr/>
            </p:nvSpPr>
            <p:spPr bwMode="auto">
              <a:xfrm rot="5400000">
                <a:off x="7537741" y="819390"/>
                <a:ext cx="532493" cy="1751194"/>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98" name="CasellaDiTesto 13"/>
              <p:cNvSpPr txBox="1">
                <a:spLocks noChangeArrowheads="1"/>
              </p:cNvSpPr>
              <p:nvPr/>
            </p:nvSpPr>
            <p:spPr bwMode="auto">
              <a:xfrm>
                <a:off x="6999324" y="1518815"/>
                <a:ext cx="1571641"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Trasporti</a:t>
                </a:r>
              </a:p>
            </p:txBody>
          </p:sp>
        </p:grpSp>
        <p:grpSp>
          <p:nvGrpSpPr>
            <p:cNvPr id="28688" name="Gruppo 14"/>
            <p:cNvGrpSpPr>
              <a:grpSpLocks/>
            </p:cNvGrpSpPr>
            <p:nvPr/>
          </p:nvGrpSpPr>
          <p:grpSpPr bwMode="auto">
            <a:xfrm>
              <a:off x="1795137" y="3907552"/>
              <a:ext cx="1291349" cy="399186"/>
              <a:chOff x="6929029" y="1427529"/>
              <a:chExt cx="1751194" cy="552330"/>
            </a:xfrm>
          </p:grpSpPr>
          <p:sp>
            <p:nvSpPr>
              <p:cNvPr id="95" name="Gallone 94"/>
              <p:cNvSpPr/>
              <p:nvPr/>
            </p:nvSpPr>
            <p:spPr bwMode="auto">
              <a:xfrm rot="5400000">
                <a:off x="7538379" y="818179"/>
                <a:ext cx="532493" cy="1751194"/>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96" name="CasellaDiTesto 13"/>
              <p:cNvSpPr txBox="1">
                <a:spLocks noChangeArrowheads="1"/>
              </p:cNvSpPr>
              <p:nvPr/>
            </p:nvSpPr>
            <p:spPr bwMode="auto">
              <a:xfrm>
                <a:off x="6999962" y="1517604"/>
                <a:ext cx="1571641"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Outbound</a:t>
                </a:r>
              </a:p>
            </p:txBody>
          </p:sp>
        </p:grpSp>
        <p:grpSp>
          <p:nvGrpSpPr>
            <p:cNvPr id="28689" name="Gruppo 14"/>
            <p:cNvGrpSpPr>
              <a:grpSpLocks/>
            </p:cNvGrpSpPr>
            <p:nvPr/>
          </p:nvGrpSpPr>
          <p:grpSpPr bwMode="auto">
            <a:xfrm>
              <a:off x="549558" y="1845455"/>
              <a:ext cx="1394330" cy="621910"/>
              <a:chOff x="6929824" y="1427618"/>
              <a:chExt cx="1750862" cy="860334"/>
            </a:xfrm>
          </p:grpSpPr>
          <p:sp>
            <p:nvSpPr>
              <p:cNvPr id="93" name="Gallone 92"/>
              <p:cNvSpPr/>
              <p:nvPr/>
            </p:nvSpPr>
            <p:spPr bwMode="auto">
              <a:xfrm rot="5400000">
                <a:off x="7539060" y="818382"/>
                <a:ext cx="532390" cy="1750862"/>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94" name="CasellaDiTesto 13"/>
              <p:cNvSpPr txBox="1">
                <a:spLocks noChangeArrowheads="1"/>
              </p:cNvSpPr>
              <p:nvPr/>
            </p:nvSpPr>
            <p:spPr bwMode="auto">
              <a:xfrm>
                <a:off x="7001665" y="1517674"/>
                <a:ext cx="1572287" cy="770278"/>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Monitoraggio T°</a:t>
                </a:r>
              </a:p>
            </p:txBody>
          </p:sp>
        </p:grpSp>
        <p:grpSp>
          <p:nvGrpSpPr>
            <p:cNvPr id="28690" name="Gruppo 14"/>
            <p:cNvGrpSpPr>
              <a:grpSpLocks/>
            </p:cNvGrpSpPr>
            <p:nvPr/>
          </p:nvGrpSpPr>
          <p:grpSpPr bwMode="auto">
            <a:xfrm>
              <a:off x="1827830" y="1717171"/>
              <a:ext cx="1288080" cy="399185"/>
              <a:chOff x="6930307" y="1428038"/>
              <a:chExt cx="1748911" cy="552328"/>
            </a:xfrm>
          </p:grpSpPr>
          <p:sp>
            <p:nvSpPr>
              <p:cNvPr id="91" name="Gallone 90"/>
              <p:cNvSpPr/>
              <p:nvPr/>
            </p:nvSpPr>
            <p:spPr bwMode="auto">
              <a:xfrm rot="5400000">
                <a:off x="7538516" y="819829"/>
                <a:ext cx="532493" cy="1748911"/>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92" name="CasellaDiTesto 13"/>
              <p:cNvSpPr txBox="1">
                <a:spLocks noChangeArrowheads="1"/>
              </p:cNvSpPr>
              <p:nvPr/>
            </p:nvSpPr>
            <p:spPr bwMode="auto">
              <a:xfrm>
                <a:off x="7001328" y="1518111"/>
                <a:ext cx="1569136"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Stoccaggio </a:t>
                </a:r>
              </a:p>
            </p:txBody>
          </p:sp>
        </p:grpSp>
        <p:grpSp>
          <p:nvGrpSpPr>
            <p:cNvPr id="28691" name="Gruppo 14"/>
            <p:cNvGrpSpPr>
              <a:grpSpLocks/>
            </p:cNvGrpSpPr>
            <p:nvPr/>
          </p:nvGrpSpPr>
          <p:grpSpPr bwMode="auto">
            <a:xfrm>
              <a:off x="1842542" y="1125537"/>
              <a:ext cx="1289715" cy="399185"/>
              <a:chOff x="6928727" y="1428732"/>
              <a:chExt cx="1751131" cy="554620"/>
            </a:xfrm>
          </p:grpSpPr>
          <p:sp>
            <p:nvSpPr>
              <p:cNvPr id="89" name="Gallone 88"/>
              <p:cNvSpPr/>
              <p:nvPr/>
            </p:nvSpPr>
            <p:spPr bwMode="auto">
              <a:xfrm rot="5400000">
                <a:off x="7538272" y="819187"/>
                <a:ext cx="532041" cy="1751131"/>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90" name="CasellaDiTesto 13"/>
              <p:cNvSpPr txBox="1">
                <a:spLocks noChangeArrowheads="1"/>
              </p:cNvSpPr>
              <p:nvPr/>
            </p:nvSpPr>
            <p:spPr bwMode="auto">
              <a:xfrm>
                <a:off x="6999749" y="1519179"/>
                <a:ext cx="1571357" cy="464173"/>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Inbound</a:t>
                </a:r>
              </a:p>
            </p:txBody>
          </p:sp>
        </p:grpSp>
        <p:grpSp>
          <p:nvGrpSpPr>
            <p:cNvPr id="28692" name="Gruppo 14"/>
            <p:cNvGrpSpPr>
              <a:grpSpLocks/>
            </p:cNvGrpSpPr>
            <p:nvPr/>
          </p:nvGrpSpPr>
          <p:grpSpPr bwMode="auto">
            <a:xfrm>
              <a:off x="829078" y="3017232"/>
              <a:ext cx="1149138" cy="399185"/>
              <a:chOff x="6930082" y="1427898"/>
              <a:chExt cx="1749905" cy="552328"/>
            </a:xfrm>
          </p:grpSpPr>
          <p:sp>
            <p:nvSpPr>
              <p:cNvPr id="87" name="Gallone 86"/>
              <p:cNvSpPr/>
              <p:nvPr/>
            </p:nvSpPr>
            <p:spPr bwMode="auto">
              <a:xfrm rot="5400000">
                <a:off x="7538789" y="819191"/>
                <a:ext cx="532491" cy="1749905"/>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88" name="CasellaDiTesto 13"/>
              <p:cNvSpPr txBox="1">
                <a:spLocks noChangeArrowheads="1"/>
              </p:cNvSpPr>
              <p:nvPr/>
            </p:nvSpPr>
            <p:spPr bwMode="auto">
              <a:xfrm>
                <a:off x="7002270" y="1517971"/>
                <a:ext cx="1568193"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Lavorazioni </a:t>
                </a:r>
              </a:p>
            </p:txBody>
          </p:sp>
        </p:grpSp>
        <p:grpSp>
          <p:nvGrpSpPr>
            <p:cNvPr id="28693" name="Gruppo 14"/>
            <p:cNvGrpSpPr>
              <a:grpSpLocks/>
            </p:cNvGrpSpPr>
            <p:nvPr/>
          </p:nvGrpSpPr>
          <p:grpSpPr bwMode="auto">
            <a:xfrm>
              <a:off x="1811484" y="2781725"/>
              <a:ext cx="1289714" cy="399186"/>
              <a:chOff x="6929669" y="1429326"/>
              <a:chExt cx="1751130" cy="552330"/>
            </a:xfrm>
          </p:grpSpPr>
          <p:sp>
            <p:nvSpPr>
              <p:cNvPr id="85" name="Gallone 84"/>
              <p:cNvSpPr/>
              <p:nvPr/>
            </p:nvSpPr>
            <p:spPr bwMode="auto">
              <a:xfrm rot="5400000">
                <a:off x="7540312" y="818683"/>
                <a:ext cx="529843" cy="1751130"/>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86" name="CasellaDiTesto 13"/>
              <p:cNvSpPr txBox="1">
                <a:spLocks noChangeArrowheads="1"/>
              </p:cNvSpPr>
              <p:nvPr/>
            </p:nvSpPr>
            <p:spPr bwMode="auto">
              <a:xfrm>
                <a:off x="7000689" y="1519401"/>
                <a:ext cx="1571357"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Picking </a:t>
                </a:r>
              </a:p>
            </p:txBody>
          </p:sp>
        </p:grpSp>
        <p:grpSp>
          <p:nvGrpSpPr>
            <p:cNvPr id="28694" name="Gruppo 14"/>
            <p:cNvGrpSpPr>
              <a:grpSpLocks/>
            </p:cNvGrpSpPr>
            <p:nvPr/>
          </p:nvGrpSpPr>
          <p:grpSpPr bwMode="auto">
            <a:xfrm>
              <a:off x="1806582" y="3490153"/>
              <a:ext cx="1291350" cy="399185"/>
              <a:chOff x="6929477" y="1429884"/>
              <a:chExt cx="1751193" cy="552329"/>
            </a:xfrm>
          </p:grpSpPr>
          <p:sp>
            <p:nvSpPr>
              <p:cNvPr id="83" name="Gallone 82"/>
              <p:cNvSpPr/>
              <p:nvPr/>
            </p:nvSpPr>
            <p:spPr bwMode="auto">
              <a:xfrm rot="5400000">
                <a:off x="7540152" y="819209"/>
                <a:ext cx="529843" cy="1751193"/>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84" name="CasellaDiTesto 13"/>
              <p:cNvSpPr txBox="1">
                <a:spLocks noChangeArrowheads="1"/>
              </p:cNvSpPr>
              <p:nvPr/>
            </p:nvSpPr>
            <p:spPr bwMode="auto">
              <a:xfrm>
                <a:off x="7000410" y="1519958"/>
                <a:ext cx="1571641"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Allestimento</a:t>
                </a:r>
              </a:p>
            </p:txBody>
          </p:sp>
        </p:grpSp>
        <p:grpSp>
          <p:nvGrpSpPr>
            <p:cNvPr id="28695" name="Gruppo 14"/>
            <p:cNvGrpSpPr>
              <a:grpSpLocks/>
            </p:cNvGrpSpPr>
            <p:nvPr/>
          </p:nvGrpSpPr>
          <p:grpSpPr bwMode="auto">
            <a:xfrm>
              <a:off x="3012930" y="2303057"/>
              <a:ext cx="1271734" cy="399185"/>
              <a:chOff x="6929268" y="1428177"/>
              <a:chExt cx="1750429" cy="552329"/>
            </a:xfrm>
          </p:grpSpPr>
          <p:sp>
            <p:nvSpPr>
              <p:cNvPr id="81" name="Gallone 80"/>
              <p:cNvSpPr/>
              <p:nvPr/>
            </p:nvSpPr>
            <p:spPr bwMode="auto">
              <a:xfrm rot="5400000">
                <a:off x="7538236" y="819209"/>
                <a:ext cx="532493" cy="1750429"/>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82" name="CasellaDiTesto 13"/>
              <p:cNvSpPr txBox="1">
                <a:spLocks noChangeArrowheads="1"/>
              </p:cNvSpPr>
              <p:nvPr/>
            </p:nvSpPr>
            <p:spPr bwMode="auto">
              <a:xfrm>
                <a:off x="7001264" y="1518251"/>
                <a:ext cx="1570437"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Distruzione</a:t>
                </a:r>
              </a:p>
            </p:txBody>
          </p:sp>
        </p:grpSp>
        <p:sp>
          <p:nvSpPr>
            <p:cNvPr id="79" name="Interruzione 31"/>
            <p:cNvSpPr>
              <a:spLocks noChangeArrowheads="1"/>
            </p:cNvSpPr>
            <p:nvPr/>
          </p:nvSpPr>
          <p:spPr bwMode="auto">
            <a:xfrm>
              <a:off x="1736292" y="5732235"/>
              <a:ext cx="1539812" cy="603121"/>
            </a:xfrm>
            <a:prstGeom prst="flowChartTerminator">
              <a:avLst/>
            </a:prstGeom>
            <a:solidFill>
              <a:srgbClr val="C00000"/>
            </a:solidFill>
            <a:ln w="9525" algn="ctr">
              <a:solidFill>
                <a:srgbClr val="000000"/>
              </a:solidFill>
              <a:round/>
              <a:headEnd/>
              <a:tailEnd/>
            </a:ln>
          </p:spPr>
          <p:txBody>
            <a:bodyPr/>
            <a:lstStyle/>
            <a:p>
              <a:pPr>
                <a:defRPr/>
              </a:pPr>
              <a:endParaRPr lang="it-IT" sz="1200" kern="0" dirty="0">
                <a:solidFill>
                  <a:sysClr val="windowText" lastClr="000000"/>
                </a:solidFill>
                <a:latin typeface="Cambria" panose="02040503050406030204" pitchFamily="18" charset="0"/>
                <a:ea typeface="ヒラギノ角ゴ Pro W3"/>
                <a:cs typeface="ヒラギノ角ゴ Pro W3"/>
              </a:endParaRPr>
            </a:p>
          </p:txBody>
        </p:sp>
        <p:sp>
          <p:nvSpPr>
            <p:cNvPr id="80" name="CasellaDiTesto 32"/>
            <p:cNvSpPr txBox="1">
              <a:spLocks noChangeArrowheads="1"/>
            </p:cNvSpPr>
            <p:nvPr/>
          </p:nvSpPr>
          <p:spPr bwMode="auto">
            <a:xfrm>
              <a:off x="1726484" y="5827969"/>
              <a:ext cx="1585581" cy="333153"/>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Cittadino/Paziente</a:t>
              </a:r>
            </a:p>
          </p:txBody>
        </p:sp>
      </p:grpSp>
      <p:sp>
        <p:nvSpPr>
          <p:cNvPr id="28675" name="Rettangolo 3"/>
          <p:cNvSpPr>
            <a:spLocks noChangeArrowheads="1"/>
          </p:cNvSpPr>
          <p:nvPr/>
        </p:nvSpPr>
        <p:spPr bwMode="auto">
          <a:xfrm>
            <a:off x="5591175" y="1465264"/>
            <a:ext cx="5113338"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50000"/>
              </a:lnSpc>
            </a:pPr>
            <a:r>
              <a:rPr lang="it-IT" altLang="it-IT" sz="1100" b="1" dirty="0">
                <a:latin typeface="Book Antiqua" pitchFamily="18" charset="0"/>
              </a:rPr>
              <a:t>Indice Allegati</a:t>
            </a:r>
          </a:p>
          <a:p>
            <a:pPr eaLnBrk="1" hangingPunct="1"/>
            <a:endParaRPr lang="it-IT" altLang="it-IT" sz="1100" dirty="0">
              <a:latin typeface="Book Antiqua" pitchFamily="18" charset="0"/>
            </a:endParaRPr>
          </a:p>
          <a:p>
            <a:pPr eaLnBrk="1" hangingPunct="1">
              <a:lnSpc>
                <a:spcPct val="150000"/>
              </a:lnSpc>
            </a:pPr>
            <a:r>
              <a:rPr lang="it-IT" altLang="it-IT" sz="1100" dirty="0">
                <a:latin typeface="Book Antiqua" pitchFamily="18" charset="0"/>
              </a:rPr>
              <a:t>Allegato 1 – Job description</a:t>
            </a:r>
          </a:p>
          <a:p>
            <a:pPr eaLnBrk="1" hangingPunct="1">
              <a:lnSpc>
                <a:spcPct val="150000"/>
              </a:lnSpc>
            </a:pPr>
            <a:r>
              <a:rPr lang="it-IT" altLang="it-IT" sz="1100" dirty="0">
                <a:latin typeface="Book Antiqua" pitchFamily="18" charset="0"/>
              </a:rPr>
              <a:t>Allegato 2 - Report GDP management review</a:t>
            </a:r>
          </a:p>
          <a:p>
            <a:pPr eaLnBrk="1" hangingPunct="1">
              <a:lnSpc>
                <a:spcPct val="150000"/>
              </a:lnSpc>
            </a:pPr>
            <a:r>
              <a:rPr lang="it-IT" altLang="it-IT" sz="1100" dirty="0">
                <a:latin typeface="Book Antiqua" pitchFamily="18" charset="0"/>
              </a:rPr>
              <a:t>Allegato 3 - Lettera accettazione incarico Persona Responsabile</a:t>
            </a:r>
          </a:p>
          <a:p>
            <a:pPr eaLnBrk="1" hangingPunct="1">
              <a:lnSpc>
                <a:spcPct val="150000"/>
              </a:lnSpc>
            </a:pPr>
            <a:r>
              <a:rPr lang="it-IT" altLang="it-IT" sz="1100" dirty="0">
                <a:latin typeface="Book Antiqua" pitchFamily="18" charset="0"/>
              </a:rPr>
              <a:t>Allegato 4 - Scheda registrazione formazione/addestramento e qualificazione</a:t>
            </a:r>
          </a:p>
          <a:p>
            <a:pPr eaLnBrk="1" hangingPunct="1">
              <a:lnSpc>
                <a:spcPct val="150000"/>
              </a:lnSpc>
            </a:pPr>
            <a:r>
              <a:rPr lang="it-IT" altLang="it-IT" sz="1100" dirty="0">
                <a:latin typeface="Book Antiqua" pitchFamily="18" charset="0"/>
              </a:rPr>
              <a:t>Allegato 5 - Identificazione aree di segregazione</a:t>
            </a:r>
          </a:p>
          <a:p>
            <a:pPr eaLnBrk="1" hangingPunct="1">
              <a:lnSpc>
                <a:spcPct val="150000"/>
              </a:lnSpc>
            </a:pPr>
            <a:r>
              <a:rPr lang="it-IT" altLang="it-IT" sz="1100" dirty="0">
                <a:latin typeface="Book Antiqua" pitchFamily="18" charset="0"/>
              </a:rPr>
              <a:t>Allegato 6 - Piano delle pulizie</a:t>
            </a:r>
          </a:p>
          <a:p>
            <a:pPr eaLnBrk="1" hangingPunct="1">
              <a:lnSpc>
                <a:spcPct val="150000"/>
              </a:lnSpc>
            </a:pPr>
            <a:r>
              <a:rPr lang="it-IT" altLang="it-IT" sz="1100" dirty="0">
                <a:latin typeface="Book Antiqua" pitchFamily="18" charset="0"/>
              </a:rPr>
              <a:t>Allegato 7 - Scheda registrazione interventi di pulizia</a:t>
            </a:r>
          </a:p>
          <a:p>
            <a:pPr eaLnBrk="1" hangingPunct="1">
              <a:lnSpc>
                <a:spcPct val="150000"/>
              </a:lnSpc>
            </a:pPr>
            <a:r>
              <a:rPr lang="it-IT" altLang="it-IT" sz="1100" dirty="0">
                <a:latin typeface="Book Antiqua" pitchFamily="18" charset="0"/>
              </a:rPr>
              <a:t>Allegato 8 - Registro temperatura</a:t>
            </a:r>
          </a:p>
          <a:p>
            <a:pPr eaLnBrk="1" hangingPunct="1">
              <a:lnSpc>
                <a:spcPct val="150000"/>
              </a:lnSpc>
            </a:pPr>
            <a:r>
              <a:rPr lang="it-IT" altLang="it-IT" sz="1100" dirty="0">
                <a:latin typeface="Book Antiqua" pitchFamily="18" charset="0"/>
              </a:rPr>
              <a:t>Allegato 9 - Master SOP</a:t>
            </a:r>
          </a:p>
          <a:p>
            <a:pPr eaLnBrk="1" hangingPunct="1">
              <a:lnSpc>
                <a:spcPct val="150000"/>
              </a:lnSpc>
            </a:pPr>
            <a:r>
              <a:rPr lang="it-IT" altLang="it-IT" sz="1100" dirty="0">
                <a:latin typeface="Book Antiqua" pitchFamily="18" charset="0"/>
              </a:rPr>
              <a:t>Allegato 10 - Manuale Qualità</a:t>
            </a:r>
          </a:p>
          <a:p>
            <a:pPr eaLnBrk="1" hangingPunct="1">
              <a:lnSpc>
                <a:spcPct val="150000"/>
              </a:lnSpc>
            </a:pPr>
            <a:r>
              <a:rPr lang="it-IT" altLang="it-IT" sz="1100" dirty="0">
                <a:latin typeface="Book Antiqua" pitchFamily="18" charset="0"/>
              </a:rPr>
              <a:t>Allegato 11 - Elenco SOP obbligatorie</a:t>
            </a:r>
          </a:p>
          <a:p>
            <a:pPr eaLnBrk="1" hangingPunct="1">
              <a:lnSpc>
                <a:spcPct val="150000"/>
              </a:lnSpc>
            </a:pPr>
            <a:r>
              <a:rPr lang="it-IT" altLang="it-IT" sz="1100" dirty="0">
                <a:latin typeface="Book Antiqua" pitchFamily="18" charset="0"/>
              </a:rPr>
              <a:t>Allegato 12 - Scheda valutazione fornitore</a:t>
            </a:r>
          </a:p>
          <a:p>
            <a:pPr eaLnBrk="1" hangingPunct="1">
              <a:lnSpc>
                <a:spcPct val="150000"/>
              </a:lnSpc>
            </a:pPr>
            <a:r>
              <a:rPr lang="it-IT" altLang="it-IT" sz="1100" dirty="0">
                <a:latin typeface="Book Antiqua" pitchFamily="18" charset="0"/>
              </a:rPr>
              <a:t>Allegato 13 - Elenco fornitori qualificati</a:t>
            </a:r>
          </a:p>
          <a:p>
            <a:pPr eaLnBrk="1" hangingPunct="1">
              <a:lnSpc>
                <a:spcPct val="150000"/>
              </a:lnSpc>
            </a:pPr>
            <a:r>
              <a:rPr lang="it-IT" altLang="it-IT" sz="1100" dirty="0">
                <a:latin typeface="Book Antiqua" pitchFamily="18" charset="0"/>
              </a:rPr>
              <a:t>Allegato 14 - Scheda per il controllo dell'automezzo e della merce in ingresso</a:t>
            </a:r>
          </a:p>
          <a:p>
            <a:pPr eaLnBrk="1" hangingPunct="1">
              <a:lnSpc>
                <a:spcPct val="150000"/>
              </a:lnSpc>
            </a:pPr>
            <a:r>
              <a:rPr lang="it-IT" altLang="it-IT" sz="1100" dirty="0">
                <a:latin typeface="Book Antiqua" pitchFamily="18" charset="0"/>
              </a:rPr>
              <a:t>Allegato 15 - Scheda per il controllo dell'automezzo e della merce in uscita</a:t>
            </a:r>
          </a:p>
          <a:p>
            <a:pPr eaLnBrk="1" hangingPunct="1">
              <a:lnSpc>
                <a:spcPct val="150000"/>
              </a:lnSpc>
            </a:pPr>
            <a:r>
              <a:rPr lang="it-IT" altLang="it-IT" sz="1100" dirty="0">
                <a:latin typeface="Book Antiqua" pitchFamily="18" charset="0"/>
              </a:rPr>
              <a:t>Allegato 16 - Modulo gestione reclami</a:t>
            </a:r>
          </a:p>
          <a:p>
            <a:pPr eaLnBrk="1" hangingPunct="1">
              <a:lnSpc>
                <a:spcPct val="150000"/>
              </a:lnSpc>
            </a:pPr>
            <a:r>
              <a:rPr lang="it-IT" altLang="it-IT" sz="1100" dirty="0">
                <a:latin typeface="Book Antiqua" pitchFamily="18" charset="0"/>
              </a:rPr>
              <a:t>Allegato 17 - Form CAPA</a:t>
            </a:r>
          </a:p>
        </p:txBody>
      </p:sp>
      <p:sp>
        <p:nvSpPr>
          <p:cNvPr id="53" name="Titolo 1"/>
          <p:cNvSpPr txBox="1">
            <a:spLocks noGrp="1"/>
          </p:cNvSpPr>
          <p:nvPr>
            <p:ph type="title"/>
          </p:nvPr>
        </p:nvSpPr>
        <p:spPr>
          <a:xfrm>
            <a:off x="1703387" y="352131"/>
            <a:ext cx="8229600" cy="1069848"/>
          </a:xfrm>
          <a:ln>
            <a:miter lim="800000"/>
            <a:headEnd/>
            <a:tailEnd/>
          </a:ln>
        </p:spPr>
        <p:txBody>
          <a:bodyPr>
            <a:normAutofit fontScale="90000"/>
          </a:bodyPr>
          <a:lstStyle/>
          <a:p>
            <a:pPr>
              <a:spcBef>
                <a:spcPts val="300"/>
              </a:spcBef>
              <a:spcAft>
                <a:spcPts val="300"/>
              </a:spcAft>
              <a:defRPr/>
            </a:pPr>
            <a:endParaRPr lang="it-IT" sz="2000" b="1" i="1" dirty="0">
              <a:solidFill>
                <a:srgbClr val="C00000"/>
              </a:solidFill>
              <a:latin typeface="Book Antiqua" pitchFamily="18" charset="0"/>
            </a:endParaRPr>
          </a:p>
          <a:p>
            <a:pPr>
              <a:spcBef>
                <a:spcPts val="300"/>
              </a:spcBef>
              <a:spcAft>
                <a:spcPts val="300"/>
              </a:spcAft>
              <a:defRPr/>
            </a:pPr>
            <a:r>
              <a:rPr lang="it-IT" sz="2200" b="1" i="1" dirty="0">
                <a:solidFill>
                  <a:srgbClr val="C00000"/>
                </a:solidFill>
                <a:latin typeface="Century Gothic" panose="020B0502020202020204" pitchFamily="34" charset="0"/>
              </a:rPr>
              <a:t>UN ESTRATTO DEL COMPENDIO: GLI ALLEGATI</a:t>
            </a:r>
            <a:br>
              <a:rPr lang="it-IT" sz="2200" b="1" i="1" dirty="0">
                <a:solidFill>
                  <a:srgbClr val="C00000"/>
                </a:solidFill>
                <a:latin typeface="Century Gothic" panose="020B0502020202020204" pitchFamily="34" charset="0"/>
              </a:rPr>
            </a:br>
            <a:br>
              <a:rPr lang="it-IT" altLang="it-IT" sz="2000" b="1" i="1" dirty="0">
                <a:solidFill>
                  <a:srgbClr val="C00000"/>
                </a:solidFill>
                <a:latin typeface="Book Antiqua" pitchFamily="18" charset="0"/>
              </a:rPr>
            </a:br>
            <a:endParaRPr lang="it-IT" altLang="it-IT" sz="2000" b="1" dirty="0">
              <a:solidFill>
                <a:srgbClr val="C00000"/>
              </a:solidFill>
              <a:latin typeface="Book Antiqua" pitchFamily="18" charset="0"/>
            </a:endParaRPr>
          </a:p>
        </p:txBody>
      </p:sp>
      <p:cxnSp>
        <p:nvCxnSpPr>
          <p:cNvPr id="54" name="Connettore 2 53"/>
          <p:cNvCxnSpPr/>
          <p:nvPr/>
        </p:nvCxnSpPr>
        <p:spPr>
          <a:xfrm>
            <a:off x="1775620" y="980728"/>
            <a:ext cx="4824412" cy="0"/>
          </a:xfrm>
          <a:prstGeom prst="straightConnector1">
            <a:avLst/>
          </a:prstGeom>
          <a:ln>
            <a:solidFill>
              <a:srgbClr val="C00000"/>
            </a:solidFill>
            <a:prstDash val="dashDot"/>
            <a:tailEnd type="arrow"/>
          </a:ln>
        </p:spPr>
        <p:style>
          <a:lnRef idx="1">
            <a:schemeClr val="accent1"/>
          </a:lnRef>
          <a:fillRef idx="0">
            <a:schemeClr val="accent1"/>
          </a:fillRef>
          <a:effectRef idx="0">
            <a:schemeClr val="accent1"/>
          </a:effectRef>
          <a:fontRef idx="minor">
            <a:schemeClr val="tx1"/>
          </a:fontRef>
        </p:style>
      </p:cxnSp>
      <p:pic>
        <p:nvPicPr>
          <p:cNvPr id="51" name="Picture 2" descr="Risultati immagini per making pharmaceuticals milano">
            <a:extLst>
              <a:ext uri="{FF2B5EF4-FFF2-40B4-BE49-F238E27FC236}">
                <a16:creationId xmlns:a16="http://schemas.microsoft.com/office/drawing/2014/main" id="{CD19EF81-AFFC-4FC2-9D46-18C45AF1E65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6262" y="165047"/>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52" name="Immagin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3853341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ttangolo 3"/>
          <p:cNvSpPr>
            <a:spLocks noChangeArrowheads="1"/>
          </p:cNvSpPr>
          <p:nvPr/>
        </p:nvSpPr>
        <p:spPr bwMode="auto">
          <a:xfrm>
            <a:off x="5664200" y="1452564"/>
            <a:ext cx="4895850"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50000"/>
              </a:lnSpc>
            </a:pPr>
            <a:r>
              <a:rPr lang="it-IT" altLang="it-IT" sz="1100" b="1" dirty="0">
                <a:latin typeface="Book Antiqua" pitchFamily="18" charset="0"/>
              </a:rPr>
              <a:t>Indice Allegati (segue…)</a:t>
            </a:r>
          </a:p>
          <a:p>
            <a:pPr eaLnBrk="1" hangingPunct="1"/>
            <a:endParaRPr lang="it-IT" altLang="it-IT" sz="1100" dirty="0">
              <a:latin typeface="Book Antiqua" pitchFamily="18" charset="0"/>
            </a:endParaRPr>
          </a:p>
          <a:p>
            <a:pPr eaLnBrk="1" hangingPunct="1">
              <a:lnSpc>
                <a:spcPct val="150000"/>
              </a:lnSpc>
            </a:pPr>
            <a:r>
              <a:rPr lang="it-IT" altLang="it-IT" sz="1100" dirty="0">
                <a:latin typeface="Book Antiqua" pitchFamily="18" charset="0"/>
              </a:rPr>
              <a:t>Allegato 18 - Modulo controllo resi</a:t>
            </a:r>
          </a:p>
          <a:p>
            <a:pPr eaLnBrk="1" hangingPunct="1">
              <a:lnSpc>
                <a:spcPct val="150000"/>
              </a:lnSpc>
            </a:pPr>
            <a:r>
              <a:rPr lang="it-IT" altLang="it-IT" sz="1100" dirty="0">
                <a:latin typeface="Book Antiqua" pitchFamily="18" charset="0"/>
              </a:rPr>
              <a:t>Allegato 19 - Dichiarazione di buona conservazione</a:t>
            </a:r>
          </a:p>
          <a:p>
            <a:pPr eaLnBrk="1" hangingPunct="1">
              <a:lnSpc>
                <a:spcPct val="150000"/>
              </a:lnSpc>
            </a:pPr>
            <a:r>
              <a:rPr lang="it-IT" altLang="it-IT" sz="1100" dirty="0">
                <a:latin typeface="Book Antiqua" pitchFamily="18" charset="0"/>
              </a:rPr>
              <a:t>Allegato 20 - Technical Quality &amp; Service Level Agreement</a:t>
            </a:r>
          </a:p>
          <a:p>
            <a:pPr eaLnBrk="1" hangingPunct="1">
              <a:lnSpc>
                <a:spcPct val="150000"/>
              </a:lnSpc>
            </a:pPr>
            <a:r>
              <a:rPr lang="it-IT" altLang="it-IT" sz="1100" dirty="0">
                <a:latin typeface="Book Antiqua" pitchFamily="18" charset="0"/>
              </a:rPr>
              <a:t>Allegato 21 - Questionario di valutazione</a:t>
            </a:r>
          </a:p>
          <a:p>
            <a:pPr eaLnBrk="1" hangingPunct="1">
              <a:lnSpc>
                <a:spcPct val="150000"/>
              </a:lnSpc>
            </a:pPr>
            <a:r>
              <a:rPr lang="it-IT" altLang="it-IT" sz="1100" dirty="0">
                <a:latin typeface="Book Antiqua" pitchFamily="18" charset="0"/>
              </a:rPr>
              <a:t>Allegato 22 - Check list audit fornitori</a:t>
            </a:r>
          </a:p>
          <a:p>
            <a:pPr eaLnBrk="1" hangingPunct="1">
              <a:lnSpc>
                <a:spcPct val="150000"/>
              </a:lnSpc>
            </a:pPr>
            <a:r>
              <a:rPr lang="it-IT" altLang="it-IT" sz="1100" dirty="0">
                <a:latin typeface="Book Antiqua" pitchFamily="18" charset="0"/>
              </a:rPr>
              <a:t>Allegato 23 - Piano di audit </a:t>
            </a:r>
          </a:p>
          <a:p>
            <a:pPr eaLnBrk="1" hangingPunct="1">
              <a:lnSpc>
                <a:spcPct val="150000"/>
              </a:lnSpc>
            </a:pPr>
            <a:r>
              <a:rPr lang="it-IT" altLang="it-IT" sz="1100" dirty="0">
                <a:latin typeface="Book Antiqua" pitchFamily="18" charset="0"/>
              </a:rPr>
              <a:t>Allegato 24 - Check list autoispezioni</a:t>
            </a:r>
          </a:p>
          <a:p>
            <a:pPr eaLnBrk="1" hangingPunct="1">
              <a:lnSpc>
                <a:spcPct val="150000"/>
              </a:lnSpc>
            </a:pPr>
            <a:r>
              <a:rPr lang="it-IT" altLang="it-IT" sz="1100" dirty="0">
                <a:latin typeface="Book Antiqua" pitchFamily="18" charset="0"/>
              </a:rPr>
              <a:t>Allegato 25 - Verbale di autoispezioni</a:t>
            </a:r>
          </a:p>
          <a:p>
            <a:pPr eaLnBrk="1" hangingPunct="1">
              <a:lnSpc>
                <a:spcPct val="150000"/>
              </a:lnSpc>
            </a:pPr>
            <a:r>
              <a:rPr lang="it-IT" altLang="it-IT" sz="1100" dirty="0">
                <a:latin typeface="Book Antiqua" pitchFamily="18" charset="0"/>
              </a:rPr>
              <a:t>Allegato 26 - D.Lgs. 219/2006 - Titolo VII art. 112 ter</a:t>
            </a:r>
          </a:p>
          <a:p>
            <a:pPr eaLnBrk="1" hangingPunct="1">
              <a:lnSpc>
                <a:spcPct val="150000"/>
              </a:lnSpc>
            </a:pPr>
            <a:r>
              <a:rPr lang="it-IT" altLang="it-IT" sz="1100" dirty="0">
                <a:latin typeface="Book Antiqua" pitchFamily="18" charset="0"/>
              </a:rPr>
              <a:t>Allegato 27a - Registro dei Broker di medicinali</a:t>
            </a:r>
          </a:p>
          <a:p>
            <a:pPr eaLnBrk="1" hangingPunct="1">
              <a:lnSpc>
                <a:spcPct val="150000"/>
              </a:lnSpc>
            </a:pPr>
            <a:r>
              <a:rPr lang="it-IT" altLang="it-IT" sz="1100" dirty="0">
                <a:latin typeface="Book Antiqua" pitchFamily="18" charset="0"/>
              </a:rPr>
              <a:t>Allegato 27b - Breve guida alla consultazione del registro dei Broker di medicinali</a:t>
            </a:r>
          </a:p>
          <a:p>
            <a:pPr eaLnBrk="1" hangingPunct="1">
              <a:lnSpc>
                <a:spcPct val="150000"/>
              </a:lnSpc>
            </a:pPr>
            <a:r>
              <a:rPr lang="it-IT" altLang="it-IT" sz="1100" dirty="0">
                <a:latin typeface="Book Antiqua" pitchFamily="18" charset="0"/>
              </a:rPr>
              <a:t>Allegato 28 - Istanza di registrazione Broker di medicinali</a:t>
            </a:r>
          </a:p>
          <a:p>
            <a:pPr eaLnBrk="1" hangingPunct="1">
              <a:lnSpc>
                <a:spcPct val="150000"/>
              </a:lnSpc>
            </a:pPr>
            <a:r>
              <a:rPr lang="it-IT" altLang="it-IT" sz="1100" dirty="0">
                <a:latin typeface="Book Antiqua" pitchFamily="18" charset="0"/>
              </a:rPr>
              <a:t>Allegato 29 - Istanza di variazione dati Broker di medicinali registrati</a:t>
            </a:r>
          </a:p>
          <a:p>
            <a:pPr eaLnBrk="1" hangingPunct="1">
              <a:lnSpc>
                <a:spcPct val="150000"/>
              </a:lnSpc>
            </a:pPr>
            <a:r>
              <a:rPr lang="it-IT" altLang="it-IT" sz="1100" dirty="0">
                <a:latin typeface="Book Antiqua" pitchFamily="18" charset="0"/>
              </a:rPr>
              <a:t>Allegato 30 - Comunicazione di cessazione e cancellazione dal registro dei Broker di medicinali</a:t>
            </a:r>
          </a:p>
          <a:p>
            <a:pPr eaLnBrk="1" hangingPunct="1">
              <a:lnSpc>
                <a:spcPct val="150000"/>
              </a:lnSpc>
            </a:pPr>
            <a:r>
              <a:rPr lang="it-IT" altLang="it-IT" sz="1100" dirty="0">
                <a:latin typeface="Book Antiqua" pitchFamily="18" charset="0"/>
              </a:rPr>
              <a:t>Allegato 31 - Nota ministeriale sulla natura non self-executing delle Linee Guida GDP</a:t>
            </a:r>
          </a:p>
        </p:txBody>
      </p:sp>
      <p:grpSp>
        <p:nvGrpSpPr>
          <p:cNvPr id="56" name="Gruppo 55"/>
          <p:cNvGrpSpPr>
            <a:grpSpLocks/>
          </p:cNvGrpSpPr>
          <p:nvPr/>
        </p:nvGrpSpPr>
        <p:grpSpPr bwMode="auto">
          <a:xfrm>
            <a:off x="1703387" y="1773239"/>
            <a:ext cx="3636964" cy="4319587"/>
            <a:chOff x="539749" y="1125537"/>
            <a:chExt cx="3744915" cy="5209819"/>
          </a:xfrm>
        </p:grpSpPr>
        <p:sp>
          <p:nvSpPr>
            <p:cNvPr id="57" name="Rettangolo 56"/>
            <p:cNvSpPr/>
            <p:nvPr/>
          </p:nvSpPr>
          <p:spPr bwMode="auto">
            <a:xfrm rot="10800000">
              <a:off x="1557317" y="1347787"/>
              <a:ext cx="1860423" cy="4313461"/>
            </a:xfrm>
            <a:prstGeom prst="rect">
              <a:avLst/>
            </a:prstGeom>
            <a:gradFill flip="none" rotWithShape="1">
              <a:gsLst>
                <a:gs pos="50000">
                  <a:srgbClr val="C00000">
                    <a:alpha val="69000"/>
                  </a:srgbClr>
                </a:gs>
                <a:gs pos="50000">
                  <a:srgbClr val="BBE0E3">
                    <a:shade val="67500"/>
                    <a:satMod val="115000"/>
                  </a:srgbClr>
                </a:gs>
                <a:gs pos="100000">
                  <a:srgbClr val="FFFFFF"/>
                </a:gs>
              </a:gsLst>
              <a:lin ang="4800000" scaled="0"/>
              <a:tileRect/>
            </a:gradFill>
            <a:ln w="9525" cap="flat" cmpd="sng" algn="ctr">
              <a:noFill/>
              <a:prstDash val="solid"/>
              <a:round/>
              <a:headEnd type="none" w="med" len="med"/>
              <a:tailEnd type="none" w="med" len="med"/>
            </a:ln>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grpSp>
          <p:nvGrpSpPr>
            <p:cNvPr id="29706" name="Gruppo 14"/>
            <p:cNvGrpSpPr>
              <a:grpSpLocks/>
            </p:cNvGrpSpPr>
            <p:nvPr/>
          </p:nvGrpSpPr>
          <p:grpSpPr bwMode="auto">
            <a:xfrm>
              <a:off x="3012929" y="1263394"/>
              <a:ext cx="1271734" cy="621909"/>
              <a:chOff x="6929267" y="1428382"/>
              <a:chExt cx="1750429" cy="860498"/>
            </a:xfrm>
          </p:grpSpPr>
          <p:sp>
            <p:nvSpPr>
              <p:cNvPr id="130" name="Gallone 129"/>
              <p:cNvSpPr/>
              <p:nvPr/>
            </p:nvSpPr>
            <p:spPr bwMode="auto">
              <a:xfrm rot="5400000">
                <a:off x="7538236" y="819413"/>
                <a:ext cx="532491" cy="1750429"/>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31" name="CasellaDiTesto 13"/>
              <p:cNvSpPr txBox="1">
                <a:spLocks noChangeArrowheads="1"/>
              </p:cNvSpPr>
              <p:nvPr/>
            </p:nvSpPr>
            <p:spPr bwMode="auto">
              <a:xfrm>
                <a:off x="7001264" y="1518455"/>
                <a:ext cx="1570437" cy="77042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Gestione Lotto</a:t>
                </a:r>
              </a:p>
            </p:txBody>
          </p:sp>
        </p:grpSp>
        <p:grpSp>
          <p:nvGrpSpPr>
            <p:cNvPr id="29707" name="Gruppo 14"/>
            <p:cNvGrpSpPr>
              <a:grpSpLocks/>
            </p:cNvGrpSpPr>
            <p:nvPr/>
          </p:nvGrpSpPr>
          <p:grpSpPr bwMode="auto">
            <a:xfrm>
              <a:off x="539749" y="4838085"/>
              <a:ext cx="1392696" cy="621909"/>
              <a:chOff x="6929469" y="1427885"/>
              <a:chExt cx="1750804" cy="860331"/>
            </a:xfrm>
          </p:grpSpPr>
          <p:sp>
            <p:nvSpPr>
              <p:cNvPr id="128" name="Gallone 127"/>
              <p:cNvSpPr/>
              <p:nvPr/>
            </p:nvSpPr>
            <p:spPr bwMode="auto">
              <a:xfrm rot="5400000">
                <a:off x="7538676" y="818678"/>
                <a:ext cx="532390" cy="1750804"/>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29" name="CasellaDiTesto 13"/>
              <p:cNvSpPr txBox="1">
                <a:spLocks noChangeArrowheads="1"/>
              </p:cNvSpPr>
              <p:nvPr/>
            </p:nvSpPr>
            <p:spPr bwMode="auto">
              <a:xfrm>
                <a:off x="7001391" y="1517940"/>
                <a:ext cx="1572025" cy="770276"/>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Monitoraggio T°</a:t>
                </a:r>
              </a:p>
            </p:txBody>
          </p:sp>
        </p:grpSp>
        <p:grpSp>
          <p:nvGrpSpPr>
            <p:cNvPr id="29708" name="Gruppo 14"/>
            <p:cNvGrpSpPr>
              <a:grpSpLocks/>
            </p:cNvGrpSpPr>
            <p:nvPr/>
          </p:nvGrpSpPr>
          <p:grpSpPr bwMode="auto">
            <a:xfrm>
              <a:off x="2976966" y="5205698"/>
              <a:ext cx="1271734" cy="399185"/>
              <a:chOff x="6930026" y="1429133"/>
              <a:chExt cx="1750431" cy="552329"/>
            </a:xfrm>
          </p:grpSpPr>
          <p:sp>
            <p:nvSpPr>
              <p:cNvPr id="126" name="Gallone 125"/>
              <p:cNvSpPr/>
              <p:nvPr/>
            </p:nvSpPr>
            <p:spPr bwMode="auto">
              <a:xfrm rot="5400000">
                <a:off x="7540320" y="818839"/>
                <a:ext cx="529843" cy="1750431"/>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27" name="CasellaDiTesto 13"/>
              <p:cNvSpPr txBox="1">
                <a:spLocks noChangeArrowheads="1"/>
              </p:cNvSpPr>
              <p:nvPr/>
            </p:nvSpPr>
            <p:spPr bwMode="auto">
              <a:xfrm>
                <a:off x="7002022" y="1519207"/>
                <a:ext cx="1570438"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Recall</a:t>
                </a:r>
              </a:p>
            </p:txBody>
          </p:sp>
        </p:grpSp>
        <p:grpSp>
          <p:nvGrpSpPr>
            <p:cNvPr id="29709" name="Gruppo 14"/>
            <p:cNvGrpSpPr>
              <a:grpSpLocks/>
            </p:cNvGrpSpPr>
            <p:nvPr/>
          </p:nvGrpSpPr>
          <p:grpSpPr bwMode="auto">
            <a:xfrm>
              <a:off x="2976966" y="4820853"/>
              <a:ext cx="1271734" cy="399185"/>
              <a:chOff x="6930025" y="1428203"/>
              <a:chExt cx="1750431" cy="552328"/>
            </a:xfrm>
          </p:grpSpPr>
          <p:sp>
            <p:nvSpPr>
              <p:cNvPr id="124" name="Gallone 123"/>
              <p:cNvSpPr/>
              <p:nvPr/>
            </p:nvSpPr>
            <p:spPr bwMode="auto">
              <a:xfrm rot="5400000">
                <a:off x="7538995" y="819233"/>
                <a:ext cx="532491" cy="1750431"/>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25" name="CasellaDiTesto 13"/>
              <p:cNvSpPr txBox="1">
                <a:spLocks noChangeArrowheads="1"/>
              </p:cNvSpPr>
              <p:nvPr/>
            </p:nvSpPr>
            <p:spPr bwMode="auto">
              <a:xfrm>
                <a:off x="7002022" y="1518276"/>
                <a:ext cx="1570438"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Prodotti Resi</a:t>
                </a:r>
              </a:p>
            </p:txBody>
          </p:sp>
        </p:grpSp>
        <p:grpSp>
          <p:nvGrpSpPr>
            <p:cNvPr id="29710" name="Gruppo 14"/>
            <p:cNvGrpSpPr>
              <a:grpSpLocks/>
            </p:cNvGrpSpPr>
            <p:nvPr/>
          </p:nvGrpSpPr>
          <p:grpSpPr bwMode="auto">
            <a:xfrm>
              <a:off x="3012929" y="1883745"/>
              <a:ext cx="1271734" cy="399185"/>
              <a:chOff x="6929267" y="1427884"/>
              <a:chExt cx="1750429" cy="552329"/>
            </a:xfrm>
          </p:grpSpPr>
          <p:sp>
            <p:nvSpPr>
              <p:cNvPr id="122" name="Gallone 121"/>
              <p:cNvSpPr/>
              <p:nvPr/>
            </p:nvSpPr>
            <p:spPr bwMode="auto">
              <a:xfrm rot="5400000">
                <a:off x="7538236" y="818915"/>
                <a:ext cx="532491" cy="1750429"/>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23" name="CasellaDiTesto 13"/>
              <p:cNvSpPr txBox="1">
                <a:spLocks noChangeArrowheads="1"/>
              </p:cNvSpPr>
              <p:nvPr/>
            </p:nvSpPr>
            <p:spPr bwMode="auto">
              <a:xfrm>
                <a:off x="7001264" y="1517958"/>
                <a:ext cx="1570437"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Inventario</a:t>
                </a:r>
              </a:p>
            </p:txBody>
          </p:sp>
        </p:grpSp>
        <p:grpSp>
          <p:nvGrpSpPr>
            <p:cNvPr id="29711" name="Gruppo 14"/>
            <p:cNvGrpSpPr>
              <a:grpSpLocks/>
            </p:cNvGrpSpPr>
            <p:nvPr/>
          </p:nvGrpSpPr>
          <p:grpSpPr bwMode="auto">
            <a:xfrm>
              <a:off x="1778792" y="4646615"/>
              <a:ext cx="1291349" cy="399186"/>
              <a:chOff x="6928391" y="1428740"/>
              <a:chExt cx="1751194" cy="552330"/>
            </a:xfrm>
          </p:grpSpPr>
          <p:sp>
            <p:nvSpPr>
              <p:cNvPr id="120" name="Gallone 119"/>
              <p:cNvSpPr/>
              <p:nvPr/>
            </p:nvSpPr>
            <p:spPr bwMode="auto">
              <a:xfrm rot="5400000">
                <a:off x="7537741" y="819390"/>
                <a:ext cx="532493" cy="1751194"/>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21" name="CasellaDiTesto 13"/>
              <p:cNvSpPr txBox="1">
                <a:spLocks noChangeArrowheads="1"/>
              </p:cNvSpPr>
              <p:nvPr/>
            </p:nvSpPr>
            <p:spPr bwMode="auto">
              <a:xfrm>
                <a:off x="6999324" y="1518815"/>
                <a:ext cx="1571641"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Trasporti</a:t>
                </a:r>
              </a:p>
            </p:txBody>
          </p:sp>
        </p:grpSp>
        <p:grpSp>
          <p:nvGrpSpPr>
            <p:cNvPr id="29712" name="Gruppo 14"/>
            <p:cNvGrpSpPr>
              <a:grpSpLocks/>
            </p:cNvGrpSpPr>
            <p:nvPr/>
          </p:nvGrpSpPr>
          <p:grpSpPr bwMode="auto">
            <a:xfrm>
              <a:off x="1795137" y="3907552"/>
              <a:ext cx="1291349" cy="399186"/>
              <a:chOff x="6929029" y="1427529"/>
              <a:chExt cx="1751194" cy="552330"/>
            </a:xfrm>
          </p:grpSpPr>
          <p:sp>
            <p:nvSpPr>
              <p:cNvPr id="118" name="Gallone 117"/>
              <p:cNvSpPr/>
              <p:nvPr/>
            </p:nvSpPr>
            <p:spPr bwMode="auto">
              <a:xfrm rot="5400000">
                <a:off x="7538379" y="818179"/>
                <a:ext cx="532493" cy="1751194"/>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19" name="CasellaDiTesto 13"/>
              <p:cNvSpPr txBox="1">
                <a:spLocks noChangeArrowheads="1"/>
              </p:cNvSpPr>
              <p:nvPr/>
            </p:nvSpPr>
            <p:spPr bwMode="auto">
              <a:xfrm>
                <a:off x="6999962" y="1517604"/>
                <a:ext cx="1571641"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Outbound</a:t>
                </a:r>
              </a:p>
            </p:txBody>
          </p:sp>
        </p:grpSp>
        <p:grpSp>
          <p:nvGrpSpPr>
            <p:cNvPr id="29713" name="Gruppo 14"/>
            <p:cNvGrpSpPr>
              <a:grpSpLocks/>
            </p:cNvGrpSpPr>
            <p:nvPr/>
          </p:nvGrpSpPr>
          <p:grpSpPr bwMode="auto">
            <a:xfrm>
              <a:off x="549558" y="1845455"/>
              <a:ext cx="1394330" cy="621910"/>
              <a:chOff x="6929824" y="1427618"/>
              <a:chExt cx="1750862" cy="860334"/>
            </a:xfrm>
          </p:grpSpPr>
          <p:sp>
            <p:nvSpPr>
              <p:cNvPr id="116" name="Gallone 115"/>
              <p:cNvSpPr/>
              <p:nvPr/>
            </p:nvSpPr>
            <p:spPr bwMode="auto">
              <a:xfrm rot="5400000">
                <a:off x="7539060" y="818382"/>
                <a:ext cx="532390" cy="1750862"/>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17" name="CasellaDiTesto 13"/>
              <p:cNvSpPr txBox="1">
                <a:spLocks noChangeArrowheads="1"/>
              </p:cNvSpPr>
              <p:nvPr/>
            </p:nvSpPr>
            <p:spPr bwMode="auto">
              <a:xfrm>
                <a:off x="7001665" y="1517674"/>
                <a:ext cx="1572287" cy="770278"/>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Monitoraggio T°</a:t>
                </a:r>
              </a:p>
            </p:txBody>
          </p:sp>
        </p:grpSp>
        <p:grpSp>
          <p:nvGrpSpPr>
            <p:cNvPr id="29714" name="Gruppo 14"/>
            <p:cNvGrpSpPr>
              <a:grpSpLocks/>
            </p:cNvGrpSpPr>
            <p:nvPr/>
          </p:nvGrpSpPr>
          <p:grpSpPr bwMode="auto">
            <a:xfrm>
              <a:off x="1827830" y="1717171"/>
              <a:ext cx="1288080" cy="399185"/>
              <a:chOff x="6930307" y="1428038"/>
              <a:chExt cx="1748911" cy="552328"/>
            </a:xfrm>
          </p:grpSpPr>
          <p:sp>
            <p:nvSpPr>
              <p:cNvPr id="114" name="Gallone 113"/>
              <p:cNvSpPr/>
              <p:nvPr/>
            </p:nvSpPr>
            <p:spPr bwMode="auto">
              <a:xfrm rot="5400000">
                <a:off x="7538516" y="819829"/>
                <a:ext cx="532493" cy="1748911"/>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15" name="CasellaDiTesto 13"/>
              <p:cNvSpPr txBox="1">
                <a:spLocks noChangeArrowheads="1"/>
              </p:cNvSpPr>
              <p:nvPr/>
            </p:nvSpPr>
            <p:spPr bwMode="auto">
              <a:xfrm>
                <a:off x="7001328" y="1518111"/>
                <a:ext cx="1569136"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Stoccaggio </a:t>
                </a:r>
              </a:p>
            </p:txBody>
          </p:sp>
        </p:grpSp>
        <p:grpSp>
          <p:nvGrpSpPr>
            <p:cNvPr id="29715" name="Gruppo 14"/>
            <p:cNvGrpSpPr>
              <a:grpSpLocks/>
            </p:cNvGrpSpPr>
            <p:nvPr/>
          </p:nvGrpSpPr>
          <p:grpSpPr bwMode="auto">
            <a:xfrm>
              <a:off x="1842542" y="1125537"/>
              <a:ext cx="1289715" cy="399185"/>
              <a:chOff x="6928727" y="1428732"/>
              <a:chExt cx="1751131" cy="554620"/>
            </a:xfrm>
          </p:grpSpPr>
          <p:sp>
            <p:nvSpPr>
              <p:cNvPr id="112" name="Gallone 111"/>
              <p:cNvSpPr/>
              <p:nvPr/>
            </p:nvSpPr>
            <p:spPr bwMode="auto">
              <a:xfrm rot="5400000">
                <a:off x="7538272" y="819187"/>
                <a:ext cx="532041" cy="1751131"/>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13" name="CasellaDiTesto 13"/>
              <p:cNvSpPr txBox="1">
                <a:spLocks noChangeArrowheads="1"/>
              </p:cNvSpPr>
              <p:nvPr/>
            </p:nvSpPr>
            <p:spPr bwMode="auto">
              <a:xfrm>
                <a:off x="6999749" y="1519179"/>
                <a:ext cx="1571357" cy="464173"/>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Inbound</a:t>
                </a:r>
              </a:p>
            </p:txBody>
          </p:sp>
        </p:grpSp>
        <p:grpSp>
          <p:nvGrpSpPr>
            <p:cNvPr id="29716" name="Gruppo 14"/>
            <p:cNvGrpSpPr>
              <a:grpSpLocks/>
            </p:cNvGrpSpPr>
            <p:nvPr/>
          </p:nvGrpSpPr>
          <p:grpSpPr bwMode="auto">
            <a:xfrm>
              <a:off x="829078" y="3017232"/>
              <a:ext cx="1149138" cy="399185"/>
              <a:chOff x="6930082" y="1427898"/>
              <a:chExt cx="1749905" cy="552328"/>
            </a:xfrm>
          </p:grpSpPr>
          <p:sp>
            <p:nvSpPr>
              <p:cNvPr id="110" name="Gallone 109"/>
              <p:cNvSpPr/>
              <p:nvPr/>
            </p:nvSpPr>
            <p:spPr bwMode="auto">
              <a:xfrm rot="5400000">
                <a:off x="7538789" y="819191"/>
                <a:ext cx="532491" cy="1749905"/>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11" name="CasellaDiTesto 13"/>
              <p:cNvSpPr txBox="1">
                <a:spLocks noChangeArrowheads="1"/>
              </p:cNvSpPr>
              <p:nvPr/>
            </p:nvSpPr>
            <p:spPr bwMode="auto">
              <a:xfrm>
                <a:off x="7002270" y="1517971"/>
                <a:ext cx="1568193"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Lavorazioni </a:t>
                </a:r>
              </a:p>
            </p:txBody>
          </p:sp>
        </p:grpSp>
        <p:grpSp>
          <p:nvGrpSpPr>
            <p:cNvPr id="29717" name="Gruppo 14"/>
            <p:cNvGrpSpPr>
              <a:grpSpLocks/>
            </p:cNvGrpSpPr>
            <p:nvPr/>
          </p:nvGrpSpPr>
          <p:grpSpPr bwMode="auto">
            <a:xfrm>
              <a:off x="1811484" y="2781725"/>
              <a:ext cx="1289714" cy="399186"/>
              <a:chOff x="6929669" y="1429326"/>
              <a:chExt cx="1751130" cy="552330"/>
            </a:xfrm>
          </p:grpSpPr>
          <p:sp>
            <p:nvSpPr>
              <p:cNvPr id="108" name="Gallone 107"/>
              <p:cNvSpPr/>
              <p:nvPr/>
            </p:nvSpPr>
            <p:spPr bwMode="auto">
              <a:xfrm rot="5400000">
                <a:off x="7540312" y="818683"/>
                <a:ext cx="529843" cy="1751130"/>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09" name="CasellaDiTesto 13"/>
              <p:cNvSpPr txBox="1">
                <a:spLocks noChangeArrowheads="1"/>
              </p:cNvSpPr>
              <p:nvPr/>
            </p:nvSpPr>
            <p:spPr bwMode="auto">
              <a:xfrm>
                <a:off x="7000689" y="1519401"/>
                <a:ext cx="1571357"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Picking </a:t>
                </a:r>
              </a:p>
            </p:txBody>
          </p:sp>
        </p:grpSp>
        <p:grpSp>
          <p:nvGrpSpPr>
            <p:cNvPr id="29718" name="Gruppo 14"/>
            <p:cNvGrpSpPr>
              <a:grpSpLocks/>
            </p:cNvGrpSpPr>
            <p:nvPr/>
          </p:nvGrpSpPr>
          <p:grpSpPr bwMode="auto">
            <a:xfrm>
              <a:off x="1806582" y="3490153"/>
              <a:ext cx="1291350" cy="399185"/>
              <a:chOff x="6929477" y="1429884"/>
              <a:chExt cx="1751193" cy="552329"/>
            </a:xfrm>
          </p:grpSpPr>
          <p:sp>
            <p:nvSpPr>
              <p:cNvPr id="106" name="Gallone 105"/>
              <p:cNvSpPr/>
              <p:nvPr/>
            </p:nvSpPr>
            <p:spPr bwMode="auto">
              <a:xfrm rot="5400000">
                <a:off x="7540152" y="819209"/>
                <a:ext cx="529843" cy="1751193"/>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07" name="CasellaDiTesto 13"/>
              <p:cNvSpPr txBox="1">
                <a:spLocks noChangeArrowheads="1"/>
              </p:cNvSpPr>
              <p:nvPr/>
            </p:nvSpPr>
            <p:spPr bwMode="auto">
              <a:xfrm>
                <a:off x="7000410" y="1519958"/>
                <a:ext cx="1571641"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Allestimento</a:t>
                </a:r>
              </a:p>
            </p:txBody>
          </p:sp>
        </p:grpSp>
        <p:grpSp>
          <p:nvGrpSpPr>
            <p:cNvPr id="29719" name="Gruppo 14"/>
            <p:cNvGrpSpPr>
              <a:grpSpLocks/>
            </p:cNvGrpSpPr>
            <p:nvPr/>
          </p:nvGrpSpPr>
          <p:grpSpPr bwMode="auto">
            <a:xfrm>
              <a:off x="3012930" y="2303057"/>
              <a:ext cx="1271734" cy="399185"/>
              <a:chOff x="6929268" y="1428177"/>
              <a:chExt cx="1750429" cy="552329"/>
            </a:xfrm>
          </p:grpSpPr>
          <p:sp>
            <p:nvSpPr>
              <p:cNvPr id="104" name="Gallone 103"/>
              <p:cNvSpPr/>
              <p:nvPr/>
            </p:nvSpPr>
            <p:spPr bwMode="auto">
              <a:xfrm rot="5400000">
                <a:off x="7538236" y="819209"/>
                <a:ext cx="532493" cy="1750429"/>
              </a:xfrm>
              <a:prstGeom prst="chevron">
                <a:avLst>
                  <a:gd name="adj" fmla="val 12289"/>
                </a:avLst>
              </a:prstGeom>
              <a:solidFill>
                <a:srgbClr val="1F497D"/>
              </a:solidFill>
              <a:ln w="9525" cap="flat" cmpd="sng" algn="ctr">
                <a:solidFill>
                  <a:srgbClr val="FFFFFF"/>
                </a:solidFill>
                <a:prstDash val="solid"/>
                <a:round/>
                <a:headEnd type="none" w="med" len="med"/>
                <a:tailEnd type="none" w="med" len="med"/>
              </a:ln>
              <a:effectLst>
                <a:outerShdw blurRad="50800" dist="38100" dir="18900000" algn="bl" rotWithShape="0">
                  <a:prstClr val="black">
                    <a:alpha val="40000"/>
                  </a:prstClr>
                </a:outerShdw>
              </a:effectLst>
            </p:spPr>
            <p:txBody>
              <a:bodyPr/>
              <a:lstStyle/>
              <a:p>
                <a:pPr>
                  <a:defRPr/>
                </a:pPr>
                <a:endParaRPr lang="it-IT" sz="1200" kern="0" dirty="0">
                  <a:solidFill>
                    <a:sysClr val="windowText" lastClr="000000"/>
                  </a:solidFill>
                  <a:latin typeface="Cambria" panose="02040503050406030204" pitchFamily="18" charset="0"/>
                  <a:ea typeface="ヒラギノ角ゴ Pro W3" pitchFamily="-112" charset="-128"/>
                  <a:cs typeface="ヒラギノ角ゴ Pro W3" pitchFamily="-112" charset="-128"/>
                </a:endParaRPr>
              </a:p>
            </p:txBody>
          </p:sp>
          <p:sp>
            <p:nvSpPr>
              <p:cNvPr id="105" name="CasellaDiTesto 13"/>
              <p:cNvSpPr txBox="1">
                <a:spLocks noChangeArrowheads="1"/>
              </p:cNvSpPr>
              <p:nvPr/>
            </p:nvSpPr>
            <p:spPr bwMode="auto">
              <a:xfrm>
                <a:off x="7001264" y="1518251"/>
                <a:ext cx="1570437" cy="462255"/>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Distruzione</a:t>
                </a:r>
              </a:p>
            </p:txBody>
          </p:sp>
        </p:grpSp>
        <p:sp>
          <p:nvSpPr>
            <p:cNvPr id="102" name="Interruzione 31"/>
            <p:cNvSpPr>
              <a:spLocks noChangeArrowheads="1"/>
            </p:cNvSpPr>
            <p:nvPr/>
          </p:nvSpPr>
          <p:spPr bwMode="auto">
            <a:xfrm>
              <a:off x="1736292" y="5732235"/>
              <a:ext cx="1539812" cy="603121"/>
            </a:xfrm>
            <a:prstGeom prst="flowChartTerminator">
              <a:avLst/>
            </a:prstGeom>
            <a:solidFill>
              <a:srgbClr val="C00000"/>
            </a:solidFill>
            <a:ln w="9525" algn="ctr">
              <a:solidFill>
                <a:srgbClr val="000000"/>
              </a:solidFill>
              <a:round/>
              <a:headEnd/>
              <a:tailEnd/>
            </a:ln>
          </p:spPr>
          <p:txBody>
            <a:bodyPr/>
            <a:lstStyle/>
            <a:p>
              <a:pPr>
                <a:defRPr/>
              </a:pPr>
              <a:endParaRPr lang="it-IT" sz="1200" kern="0" dirty="0">
                <a:solidFill>
                  <a:sysClr val="windowText" lastClr="000000"/>
                </a:solidFill>
                <a:latin typeface="Cambria" panose="02040503050406030204" pitchFamily="18" charset="0"/>
                <a:ea typeface="ヒラギノ角ゴ Pro W3"/>
                <a:cs typeface="ヒラギノ角ゴ Pro W3"/>
              </a:endParaRPr>
            </a:p>
          </p:txBody>
        </p:sp>
        <p:sp>
          <p:nvSpPr>
            <p:cNvPr id="103" name="CasellaDiTesto 32"/>
            <p:cNvSpPr txBox="1">
              <a:spLocks noChangeArrowheads="1"/>
            </p:cNvSpPr>
            <p:nvPr/>
          </p:nvSpPr>
          <p:spPr bwMode="auto">
            <a:xfrm>
              <a:off x="1726484" y="5827969"/>
              <a:ext cx="1585581" cy="333153"/>
            </a:xfrm>
            <a:prstGeom prst="rect">
              <a:avLst/>
            </a:prstGeom>
            <a:noFill/>
            <a:ln w="9525">
              <a:noFill/>
              <a:miter lim="800000"/>
              <a:headEnd/>
              <a:tailEnd/>
            </a:ln>
          </p:spPr>
          <p:txBody>
            <a:bodyPr>
              <a:spAutoFit/>
            </a:bodyPr>
            <a:lstStyle/>
            <a:p>
              <a:pPr algn="ctr">
                <a:defRPr/>
              </a:pPr>
              <a:r>
                <a:rPr lang="it-IT" sz="1200" kern="0" dirty="0">
                  <a:solidFill>
                    <a:srgbClr val="FFFFFF"/>
                  </a:solidFill>
                  <a:latin typeface="Cambria" panose="02040503050406030204" pitchFamily="18" charset="0"/>
                  <a:cs typeface="Arial" charset="0"/>
                </a:rPr>
                <a:t>Cittadino/Paziente</a:t>
              </a:r>
            </a:p>
          </p:txBody>
        </p:sp>
      </p:grpSp>
      <p:sp>
        <p:nvSpPr>
          <p:cNvPr id="132" name="Titolo 1"/>
          <p:cNvSpPr txBox="1">
            <a:spLocks noGrp="1"/>
          </p:cNvSpPr>
          <p:nvPr>
            <p:ph type="title"/>
          </p:nvPr>
        </p:nvSpPr>
        <p:spPr>
          <a:xfrm>
            <a:off x="1975562" y="382715"/>
            <a:ext cx="8229600" cy="1069848"/>
          </a:xfrm>
          <a:ln>
            <a:miter lim="800000"/>
            <a:headEnd/>
            <a:tailEnd/>
          </a:ln>
        </p:spPr>
        <p:txBody>
          <a:bodyPr>
            <a:normAutofit fontScale="90000"/>
          </a:bodyPr>
          <a:lstStyle/>
          <a:p>
            <a:pPr>
              <a:spcBef>
                <a:spcPts val="300"/>
              </a:spcBef>
              <a:spcAft>
                <a:spcPts val="300"/>
              </a:spcAft>
              <a:defRPr/>
            </a:pPr>
            <a:endParaRPr lang="it-IT" sz="2000" b="1" i="1" dirty="0">
              <a:solidFill>
                <a:srgbClr val="C00000"/>
              </a:solidFill>
              <a:latin typeface="Book Antiqua" pitchFamily="18" charset="0"/>
            </a:endParaRPr>
          </a:p>
          <a:p>
            <a:pPr>
              <a:spcBef>
                <a:spcPts val="300"/>
              </a:spcBef>
              <a:spcAft>
                <a:spcPts val="300"/>
              </a:spcAft>
              <a:defRPr/>
            </a:pPr>
            <a:r>
              <a:rPr lang="it-IT" sz="2200" b="1" i="1" dirty="0">
                <a:solidFill>
                  <a:srgbClr val="C00000"/>
                </a:solidFill>
                <a:latin typeface="Century Gothic" panose="020B0502020202020204" pitchFamily="34" charset="0"/>
              </a:rPr>
              <a:t>… SEGUE: GLI ALLEGATI</a:t>
            </a:r>
            <a:br>
              <a:rPr lang="it-IT" sz="2200" b="1" i="1" dirty="0">
                <a:solidFill>
                  <a:srgbClr val="C00000"/>
                </a:solidFill>
                <a:latin typeface="Century Gothic" panose="020B0502020202020204" pitchFamily="34" charset="0"/>
              </a:rPr>
            </a:br>
            <a:br>
              <a:rPr lang="it-IT" altLang="it-IT" sz="2000" b="1" i="1" dirty="0">
                <a:solidFill>
                  <a:srgbClr val="C00000"/>
                </a:solidFill>
                <a:latin typeface="Book Antiqua" pitchFamily="18" charset="0"/>
              </a:rPr>
            </a:br>
            <a:endParaRPr lang="it-IT" altLang="it-IT" sz="2000" b="1" dirty="0">
              <a:solidFill>
                <a:srgbClr val="C00000"/>
              </a:solidFill>
              <a:latin typeface="Book Antiqua" pitchFamily="18" charset="0"/>
            </a:endParaRPr>
          </a:p>
        </p:txBody>
      </p:sp>
      <p:cxnSp>
        <p:nvCxnSpPr>
          <p:cNvPr id="133" name="Connettore 2 132"/>
          <p:cNvCxnSpPr/>
          <p:nvPr/>
        </p:nvCxnSpPr>
        <p:spPr>
          <a:xfrm>
            <a:off x="2064322" y="980728"/>
            <a:ext cx="2951559" cy="0"/>
          </a:xfrm>
          <a:prstGeom prst="straightConnector1">
            <a:avLst/>
          </a:prstGeom>
          <a:ln>
            <a:solidFill>
              <a:srgbClr val="C00000"/>
            </a:solidFill>
            <a:prstDash val="dashDot"/>
            <a:tailEnd type="arrow"/>
          </a:ln>
        </p:spPr>
        <p:style>
          <a:lnRef idx="1">
            <a:schemeClr val="accent1"/>
          </a:lnRef>
          <a:fillRef idx="0">
            <a:schemeClr val="accent1"/>
          </a:fillRef>
          <a:effectRef idx="0">
            <a:schemeClr val="accent1"/>
          </a:effectRef>
          <a:fontRef idx="minor">
            <a:schemeClr val="tx1"/>
          </a:fontRef>
        </p:style>
      </p:cxnSp>
      <p:pic>
        <p:nvPicPr>
          <p:cNvPr id="51" name="Picture 2" descr="Risultati immagini per making pharmaceuticals milano">
            <a:extLst>
              <a:ext uri="{FF2B5EF4-FFF2-40B4-BE49-F238E27FC236}">
                <a16:creationId xmlns:a16="http://schemas.microsoft.com/office/drawing/2014/main" id="{CD19EF81-AFFC-4FC2-9D46-18C45AF1E65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6262" y="165047"/>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52" name="Immagin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1175765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54898" y="2085221"/>
            <a:ext cx="8003232" cy="4325112"/>
          </a:xfrm>
        </p:spPr>
        <p:txBody>
          <a:bodyPr anchor="ctr">
            <a:normAutofit/>
          </a:bodyPr>
          <a:lstStyle/>
          <a:p>
            <a:pPr marL="109728" indent="0" algn="just">
              <a:buNone/>
            </a:pPr>
            <a:r>
              <a:rPr lang="it-IT" sz="1600" b="1" dirty="0">
                <a:latin typeface="Century Gothic" panose="020B0502020202020204" pitchFamily="34" charset="0"/>
                <a:cs typeface="Andalus" pitchFamily="18" charset="-78"/>
              </a:rPr>
              <a:t>Le sanzioni per la mancata osservazione delle GDP</a:t>
            </a:r>
            <a:r>
              <a:rPr lang="it-IT" sz="1600" dirty="0">
                <a:latin typeface="Century Gothic" panose="020B0502020202020204" pitchFamily="34" charset="0"/>
                <a:cs typeface="Andalus" pitchFamily="18" charset="-78"/>
              </a:rPr>
              <a:t> rientrano nelle sanzioni richiamate dall’articolo 148 dl.vo 219/2006 sulle violazioni dell’intero capo VII (l’articolo 110 si riferisce espressamente al DM 6 luglio 1999)</a:t>
            </a:r>
          </a:p>
          <a:p>
            <a:pPr algn="just"/>
            <a:endParaRPr lang="it-IT" sz="1600" dirty="0">
              <a:latin typeface="Century Gothic" panose="020B0502020202020204" pitchFamily="34" charset="0"/>
              <a:cs typeface="Andalus" pitchFamily="18" charset="-78"/>
            </a:endParaRPr>
          </a:p>
          <a:p>
            <a:pPr marL="109728" indent="0" algn="just">
              <a:buNone/>
            </a:pPr>
            <a:r>
              <a:rPr lang="it-IT" sz="1600" dirty="0">
                <a:latin typeface="Century Gothic" panose="020B0502020202020204" pitchFamily="34" charset="0"/>
                <a:cs typeface="Andalus" pitchFamily="18" charset="-78"/>
              </a:rPr>
              <a:t>“</a:t>
            </a:r>
            <a:r>
              <a:rPr lang="it-IT" sz="1600" i="1" dirty="0">
                <a:latin typeface="Century Gothic" panose="020B0502020202020204" pitchFamily="34" charset="0"/>
                <a:cs typeface="Andalus" pitchFamily="18" charset="-78"/>
              </a:rPr>
              <a:t>Chiunque viola le disposizioni del titolo VII diverse da quelle previste al comma 4 dell'articolo 147 soggiace alla </a:t>
            </a:r>
            <a:r>
              <a:rPr lang="it-IT" sz="1600" i="1" dirty="0">
                <a:solidFill>
                  <a:srgbClr val="0070C0"/>
                </a:solidFill>
                <a:latin typeface="Century Gothic" panose="020B0502020202020204" pitchFamily="34" charset="0"/>
                <a:cs typeface="Andalus" pitchFamily="18" charset="-78"/>
              </a:rPr>
              <a:t>sanzione amministrativa </a:t>
            </a:r>
            <a:r>
              <a:rPr lang="it-IT" sz="1600" i="1" dirty="0">
                <a:latin typeface="Century Gothic" panose="020B0502020202020204" pitchFamily="34" charset="0"/>
                <a:cs typeface="Andalus" pitchFamily="18" charset="-78"/>
              </a:rPr>
              <a:t>da tremila euro a diciottomila euro, senza pregiudizio delle sanzioni penali eventualmente applicabili.”</a:t>
            </a:r>
          </a:p>
        </p:txBody>
      </p:sp>
      <p:sp>
        <p:nvSpPr>
          <p:cNvPr id="5" name="Rettangolo arrotondato 4"/>
          <p:cNvSpPr/>
          <p:nvPr/>
        </p:nvSpPr>
        <p:spPr>
          <a:xfrm>
            <a:off x="3318689" y="1763620"/>
            <a:ext cx="4290426" cy="9360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a:effectLst>
                  <a:outerShdw blurRad="38100" dist="38100" dir="2700000" algn="tl">
                    <a:srgbClr val="000000">
                      <a:alpha val="43137"/>
                    </a:srgbClr>
                  </a:outerShdw>
                </a:effectLst>
                <a:latin typeface="Andalus" pitchFamily="18" charset="-78"/>
                <a:cs typeface="Andalus" pitchFamily="18" charset="-78"/>
              </a:rPr>
              <a:t>SANZIONI</a:t>
            </a:r>
            <a:endParaRPr lang="it-IT" dirty="0"/>
          </a:p>
        </p:txBody>
      </p:sp>
      <p:pic>
        <p:nvPicPr>
          <p:cNvPr id="7" name="Picture 2" descr="Risultati immagini per making pharmaceuticals milano">
            <a:extLst>
              <a:ext uri="{FF2B5EF4-FFF2-40B4-BE49-F238E27FC236}">
                <a16:creationId xmlns:a16="http://schemas.microsoft.com/office/drawing/2014/main" id="{CD19EF81-AFFC-4FC2-9D46-18C45AF1E657}"/>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6262" y="165047"/>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
        <p:nvSpPr>
          <p:cNvPr id="9" name="Rettangolo 8">
            <a:extLst>
              <a:ext uri="{FF2B5EF4-FFF2-40B4-BE49-F238E27FC236}">
                <a16:creationId xmlns:a16="http://schemas.microsoft.com/office/drawing/2014/main" id="{C991C349-EC3D-446D-B10A-30282EE60454}"/>
              </a:ext>
            </a:extLst>
          </p:cNvPr>
          <p:cNvSpPr/>
          <p:nvPr/>
        </p:nvSpPr>
        <p:spPr>
          <a:xfrm>
            <a:off x="983432" y="310071"/>
            <a:ext cx="9217024" cy="60486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16936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96E16E8-44B4-4304-907A-B0F503BE7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584" y="1562828"/>
            <a:ext cx="8164848" cy="3086984"/>
          </a:xfrm>
          <a:prstGeom prst="rect">
            <a:avLst/>
          </a:prstGeom>
        </p:spPr>
      </p:pic>
      <p:sp>
        <p:nvSpPr>
          <p:cNvPr id="7" name="Rettangolo 6">
            <a:extLst>
              <a:ext uri="{FF2B5EF4-FFF2-40B4-BE49-F238E27FC236}">
                <a16:creationId xmlns:a16="http://schemas.microsoft.com/office/drawing/2014/main" id="{C991C349-EC3D-446D-B10A-30282EE60454}"/>
              </a:ext>
            </a:extLst>
          </p:cNvPr>
          <p:cNvSpPr/>
          <p:nvPr/>
        </p:nvSpPr>
        <p:spPr>
          <a:xfrm>
            <a:off x="983432" y="310071"/>
            <a:ext cx="9217024" cy="60486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0FC52060-6469-49A9-BB68-7B8C70EF2041}"/>
              </a:ext>
            </a:extLst>
          </p:cNvPr>
          <p:cNvSpPr/>
          <p:nvPr/>
        </p:nvSpPr>
        <p:spPr>
          <a:xfrm>
            <a:off x="1720855" y="879104"/>
            <a:ext cx="5993949" cy="400110"/>
          </a:xfrm>
          <a:prstGeom prst="rect">
            <a:avLst/>
          </a:prstGeom>
        </p:spPr>
        <p:txBody>
          <a:bodyPr wrap="none">
            <a:spAutoFit/>
          </a:bodyPr>
          <a:lstStyle/>
          <a:p>
            <a:r>
              <a:rPr lang="it-IT" altLang="ko-KR" sz="2000" b="1"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rPr>
              <a:t>Commissione tecnica qualità – CTQ ASSORAM </a:t>
            </a:r>
          </a:p>
        </p:txBody>
      </p:sp>
      <p:sp>
        <p:nvSpPr>
          <p:cNvPr id="9" name="Rettangolo 8">
            <a:extLst>
              <a:ext uri="{FF2B5EF4-FFF2-40B4-BE49-F238E27FC236}">
                <a16:creationId xmlns:a16="http://schemas.microsoft.com/office/drawing/2014/main" id="{31A2EE3F-8003-4574-BA31-B4B97A41FCA5}"/>
              </a:ext>
            </a:extLst>
          </p:cNvPr>
          <p:cNvSpPr/>
          <p:nvPr/>
        </p:nvSpPr>
        <p:spPr>
          <a:xfrm>
            <a:off x="1714891" y="476672"/>
            <a:ext cx="4054315" cy="400110"/>
          </a:xfrm>
          <a:prstGeom prst="rect">
            <a:avLst/>
          </a:prstGeom>
        </p:spPr>
        <p:txBody>
          <a:bodyPr wrap="none">
            <a:spAutoFit/>
          </a:bodyPr>
          <a:lstStyle/>
          <a:p>
            <a:r>
              <a:rPr lang="en-US" altLang="ko-KR" sz="2000" b="1" dirty="0">
                <a:solidFill>
                  <a:srgbClr val="002060"/>
                </a:solidFill>
                <a:effectLst>
                  <a:outerShdw blurRad="38100" dist="38100" dir="2700000" algn="tl">
                    <a:srgbClr val="000000">
                      <a:alpha val="43137"/>
                    </a:srgbClr>
                  </a:outerShdw>
                </a:effectLst>
                <a:latin typeface="Century Gothic" panose="020B0502020202020204" pitchFamily="34" charset="0"/>
              </a:rPr>
              <a:t>FORMAZIONE &amp; INFORMAZIONE</a:t>
            </a:r>
            <a:endParaRPr lang="ko-KR" altLang="en-US" sz="2000" b="1" dirty="0">
              <a:solidFill>
                <a:srgbClr val="002060"/>
              </a:solidFill>
              <a:effectLst>
                <a:outerShdw blurRad="38100" dist="38100" dir="2700000" algn="tl">
                  <a:srgbClr val="000000">
                    <a:alpha val="43137"/>
                  </a:srgbClr>
                </a:outerShdw>
              </a:effectLst>
              <a:latin typeface="Century Gothic" panose="020B0502020202020204" pitchFamily="34" charset="0"/>
            </a:endParaRPr>
          </a:p>
        </p:txBody>
      </p:sp>
      <p:pic>
        <p:nvPicPr>
          <p:cNvPr id="12" name="Picture 2" descr="Risultati immagini per making pharmaceuticals milano">
            <a:extLst>
              <a:ext uri="{FF2B5EF4-FFF2-40B4-BE49-F238E27FC236}">
                <a16:creationId xmlns:a16="http://schemas.microsoft.com/office/drawing/2014/main" id="{CD19EF81-AFFC-4FC2-9D46-18C45AF1E65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6262" y="165047"/>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2036360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a:extLst>
              <a:ext uri="{FF2B5EF4-FFF2-40B4-BE49-F238E27FC236}">
                <a16:creationId xmlns:a16="http://schemas.microsoft.com/office/drawing/2014/main" id="{594151AF-A416-40A0-99B0-D6D9DCF685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7121" y="4332674"/>
            <a:ext cx="1113913" cy="741258"/>
          </a:xfrm>
          <a:prstGeom prst="rect">
            <a:avLst/>
          </a:prstGeom>
        </p:spPr>
      </p:pic>
      <p:graphicFrame>
        <p:nvGraphicFramePr>
          <p:cNvPr id="2" name="Diagramma 1"/>
          <p:cNvGraphicFramePr/>
          <p:nvPr>
            <p:extLst>
              <p:ext uri="{D42A27DB-BD31-4B8C-83A1-F6EECF244321}">
                <p14:modId xmlns:p14="http://schemas.microsoft.com/office/powerpoint/2010/main" val="1702464447"/>
              </p:ext>
            </p:extLst>
          </p:nvPr>
        </p:nvGraphicFramePr>
        <p:xfrm>
          <a:off x="2279576" y="2462467"/>
          <a:ext cx="2592000" cy="789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reccia curva 10"/>
          <p:cNvSpPr/>
          <p:nvPr/>
        </p:nvSpPr>
        <p:spPr>
          <a:xfrm rot="5400000">
            <a:off x="7555075" y="1167493"/>
            <a:ext cx="676944" cy="1733497"/>
          </a:xfrm>
          <a:prstGeom prst="bentArrow">
            <a:avLst>
              <a:gd name="adj1" fmla="val 22841"/>
              <a:gd name="adj2" fmla="val 25000"/>
              <a:gd name="adj3" fmla="val 25000"/>
              <a:gd name="adj4" fmla="val 43750"/>
            </a:avLst>
          </a:prstGeom>
          <a:ln>
            <a:no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dirty="0">
              <a:solidFill>
                <a:schemeClr val="tx1"/>
              </a:solidFill>
            </a:endParaRPr>
          </a:p>
        </p:txBody>
      </p:sp>
      <p:sp>
        <p:nvSpPr>
          <p:cNvPr id="13" name="Freccia curva 12"/>
          <p:cNvSpPr/>
          <p:nvPr/>
        </p:nvSpPr>
        <p:spPr>
          <a:xfrm rot="16200000" flipH="1">
            <a:off x="3959982" y="1143661"/>
            <a:ext cx="676944" cy="1733497"/>
          </a:xfrm>
          <a:prstGeom prst="bentArrow">
            <a:avLst>
              <a:gd name="adj1" fmla="val 22841"/>
              <a:gd name="adj2" fmla="val 25000"/>
              <a:gd name="adj3" fmla="val 25000"/>
              <a:gd name="adj4" fmla="val 43750"/>
            </a:avLst>
          </a:prstGeom>
          <a:ln>
            <a:no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dirty="0">
              <a:solidFill>
                <a:schemeClr val="tx1"/>
              </a:solidFill>
            </a:endParaRPr>
          </a:p>
        </p:txBody>
      </p:sp>
      <p:sp>
        <p:nvSpPr>
          <p:cNvPr id="9" name="CasellaDiTesto 8">
            <a:extLst>
              <a:ext uri="{FF2B5EF4-FFF2-40B4-BE49-F238E27FC236}">
                <a16:creationId xmlns:a16="http://schemas.microsoft.com/office/drawing/2014/main" id="{C49F3F98-13EB-4C41-99E9-1AC86F7E914A}"/>
              </a:ext>
            </a:extLst>
          </p:cNvPr>
          <p:cNvSpPr txBox="1"/>
          <p:nvPr/>
        </p:nvSpPr>
        <p:spPr>
          <a:xfrm>
            <a:off x="5447928" y="1609056"/>
            <a:ext cx="1476686" cy="307777"/>
          </a:xfrm>
          <a:prstGeom prst="rect">
            <a:avLst/>
          </a:prstGeom>
          <a:noFill/>
        </p:spPr>
        <p:txBody>
          <a:bodyPr wrap="none" rtlCol="0">
            <a:spAutoFit/>
          </a:bodyPr>
          <a:lstStyle/>
          <a:p>
            <a:r>
              <a:rPr lang="it-IT" sz="1400" dirty="0">
                <a:solidFill>
                  <a:schemeClr val="tx2"/>
                </a:solidFill>
                <a:latin typeface="Century Gothic" panose="020B0502020202020204" pitchFamily="34" charset="0"/>
              </a:rPr>
              <a:t>nasce nel 2014</a:t>
            </a:r>
          </a:p>
        </p:txBody>
      </p:sp>
      <p:grpSp>
        <p:nvGrpSpPr>
          <p:cNvPr id="14" name="Gruppo 13">
            <a:extLst>
              <a:ext uri="{FF2B5EF4-FFF2-40B4-BE49-F238E27FC236}">
                <a16:creationId xmlns:a16="http://schemas.microsoft.com/office/drawing/2014/main" id="{CE657F56-B5D4-43BF-8EAF-6CC3BFCF2110}"/>
              </a:ext>
            </a:extLst>
          </p:cNvPr>
          <p:cNvGrpSpPr/>
          <p:nvPr/>
        </p:nvGrpSpPr>
        <p:grpSpPr>
          <a:xfrm>
            <a:off x="7320424" y="2420889"/>
            <a:ext cx="2592000" cy="687345"/>
            <a:chOff x="0" y="-88292"/>
            <a:chExt cx="2592000" cy="687345"/>
          </a:xfrm>
        </p:grpSpPr>
        <p:sp>
          <p:nvSpPr>
            <p:cNvPr id="15" name="Rettangolo con angoli arrotondati 14">
              <a:extLst>
                <a:ext uri="{FF2B5EF4-FFF2-40B4-BE49-F238E27FC236}">
                  <a16:creationId xmlns:a16="http://schemas.microsoft.com/office/drawing/2014/main" id="{B2DD946D-D9BB-4412-B747-31BE3BE029DD}"/>
                </a:ext>
              </a:extLst>
            </p:cNvPr>
            <p:cNvSpPr/>
            <p:nvPr/>
          </p:nvSpPr>
          <p:spPr>
            <a:xfrm>
              <a:off x="0" y="0"/>
              <a:ext cx="2592000" cy="59905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asellaDiTesto 15">
              <a:extLst>
                <a:ext uri="{FF2B5EF4-FFF2-40B4-BE49-F238E27FC236}">
                  <a16:creationId xmlns:a16="http://schemas.microsoft.com/office/drawing/2014/main" id="{40337D86-7260-4D68-8468-F72D8D9B3D65}"/>
                </a:ext>
              </a:extLst>
            </p:cNvPr>
            <p:cNvSpPr txBox="1"/>
            <p:nvPr/>
          </p:nvSpPr>
          <p:spPr>
            <a:xfrm>
              <a:off x="0" y="-88292"/>
              <a:ext cx="2526732" cy="603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endParaRPr lang="it-IT" altLang="it-IT" sz="1200" b="1" dirty="0">
                <a:solidFill>
                  <a:schemeClr val="bg1"/>
                </a:solidFill>
                <a:latin typeface="Century Gothic" panose="020B0502020202020204" pitchFamily="34" charset="0"/>
              </a:endParaRPr>
            </a:p>
            <a:p>
              <a:pPr algn="ctr" defTabSz="622300">
                <a:lnSpc>
                  <a:spcPct val="90000"/>
                </a:lnSpc>
                <a:spcBef>
                  <a:spcPct val="0"/>
                </a:spcBef>
                <a:spcAft>
                  <a:spcPct val="35000"/>
                </a:spcAft>
              </a:pPr>
              <a:r>
                <a:rPr lang="it-IT" altLang="it-IT" sz="1000" b="1" dirty="0">
                  <a:solidFill>
                    <a:schemeClr val="bg1"/>
                  </a:solidFill>
                  <a:latin typeface="Garamond" panose="02020404030301010803" pitchFamily="18" charset="0"/>
                </a:rPr>
                <a:t>AREA QUALITA’ SICUREZZA E AMBIENTE</a:t>
              </a:r>
              <a:endParaRPr lang="it-IT" sz="1000" dirty="0">
                <a:solidFill>
                  <a:schemeClr val="bg1"/>
                </a:solidFill>
                <a:latin typeface="Garamond" panose="02020404030301010803" pitchFamily="18" charset="0"/>
              </a:endParaRPr>
            </a:p>
          </p:txBody>
        </p:sp>
      </p:grpSp>
      <p:sp>
        <p:nvSpPr>
          <p:cNvPr id="26" name="Rettangolo 25">
            <a:extLst>
              <a:ext uri="{FF2B5EF4-FFF2-40B4-BE49-F238E27FC236}">
                <a16:creationId xmlns:a16="http://schemas.microsoft.com/office/drawing/2014/main" id="{F44E1A92-2C7C-49FB-941E-FFF0EA9B827E}"/>
              </a:ext>
            </a:extLst>
          </p:cNvPr>
          <p:cNvSpPr/>
          <p:nvPr/>
        </p:nvSpPr>
        <p:spPr>
          <a:xfrm>
            <a:off x="3810000" y="2798058"/>
            <a:ext cx="4572000" cy="707886"/>
          </a:xfrm>
          <a:prstGeom prst="rect">
            <a:avLst/>
          </a:prstGeom>
        </p:spPr>
        <p:txBody>
          <a:bodyPr>
            <a:spAutoFit/>
          </a:bodyPr>
          <a:lstStyle/>
          <a:p>
            <a:endParaRPr lang="it-IT" sz="2000" dirty="0">
              <a:solidFill>
                <a:srgbClr val="000000"/>
              </a:solidFill>
              <a:latin typeface="Book Antiqua" panose="02040602050305030304" pitchFamily="18" charset="0"/>
            </a:endParaRPr>
          </a:p>
          <a:p>
            <a:endParaRPr lang="it-IT" sz="2000" dirty="0">
              <a:latin typeface="Book Antiqua" panose="02040602050305030304" pitchFamily="18" charset="0"/>
            </a:endParaRPr>
          </a:p>
        </p:txBody>
      </p:sp>
      <p:sp>
        <p:nvSpPr>
          <p:cNvPr id="19" name="Rettangolo 18">
            <a:extLst>
              <a:ext uri="{FF2B5EF4-FFF2-40B4-BE49-F238E27FC236}">
                <a16:creationId xmlns:a16="http://schemas.microsoft.com/office/drawing/2014/main" id="{1EEC0B26-E2C5-47CC-BD99-DFE1B2B82E31}"/>
              </a:ext>
            </a:extLst>
          </p:cNvPr>
          <p:cNvSpPr/>
          <p:nvPr/>
        </p:nvSpPr>
        <p:spPr>
          <a:xfrm>
            <a:off x="983432" y="310071"/>
            <a:ext cx="9217024" cy="60486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3" name="Diagramma 2"/>
          <p:cNvGraphicFramePr/>
          <p:nvPr>
            <p:extLst>
              <p:ext uri="{D42A27DB-BD31-4B8C-83A1-F6EECF244321}">
                <p14:modId xmlns:p14="http://schemas.microsoft.com/office/powerpoint/2010/main" val="814266573"/>
              </p:ext>
            </p:extLst>
          </p:nvPr>
        </p:nvGraphicFramePr>
        <p:xfrm>
          <a:off x="3860585" y="3108233"/>
          <a:ext cx="4521416" cy="30278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2" name="Picture 2" descr="Risultati immagini per making pharmaceuticals milano">
            <a:extLst>
              <a:ext uri="{FF2B5EF4-FFF2-40B4-BE49-F238E27FC236}">
                <a16:creationId xmlns:a16="http://schemas.microsoft.com/office/drawing/2014/main" id="{9FC320EB-022A-432C-9D45-15B71BFECDAA}"/>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6262" y="165047"/>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23" name="Immagin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
        <p:nvSpPr>
          <p:cNvPr id="24" name="Rettangolo 23">
            <a:extLst>
              <a:ext uri="{FF2B5EF4-FFF2-40B4-BE49-F238E27FC236}">
                <a16:creationId xmlns:a16="http://schemas.microsoft.com/office/drawing/2014/main" id="{0FC52060-6469-49A9-BB68-7B8C70EF2041}"/>
              </a:ext>
            </a:extLst>
          </p:cNvPr>
          <p:cNvSpPr/>
          <p:nvPr/>
        </p:nvSpPr>
        <p:spPr>
          <a:xfrm>
            <a:off x="1720855" y="879104"/>
            <a:ext cx="5993949" cy="400110"/>
          </a:xfrm>
          <a:prstGeom prst="rect">
            <a:avLst/>
          </a:prstGeom>
        </p:spPr>
        <p:txBody>
          <a:bodyPr wrap="none">
            <a:spAutoFit/>
          </a:bodyPr>
          <a:lstStyle/>
          <a:p>
            <a:r>
              <a:rPr lang="it-IT" altLang="ko-KR" sz="2000" b="1"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rPr>
              <a:t>Commissione tecnica qualità – CTQ ASSORAM </a:t>
            </a:r>
          </a:p>
        </p:txBody>
      </p:sp>
      <p:sp>
        <p:nvSpPr>
          <p:cNvPr id="25" name="Rettangolo 24">
            <a:extLst>
              <a:ext uri="{FF2B5EF4-FFF2-40B4-BE49-F238E27FC236}">
                <a16:creationId xmlns:a16="http://schemas.microsoft.com/office/drawing/2014/main" id="{31A2EE3F-8003-4574-BA31-B4B97A41FCA5}"/>
              </a:ext>
            </a:extLst>
          </p:cNvPr>
          <p:cNvSpPr/>
          <p:nvPr/>
        </p:nvSpPr>
        <p:spPr>
          <a:xfrm>
            <a:off x="1714891" y="476672"/>
            <a:ext cx="4054315" cy="400110"/>
          </a:xfrm>
          <a:prstGeom prst="rect">
            <a:avLst/>
          </a:prstGeom>
        </p:spPr>
        <p:txBody>
          <a:bodyPr wrap="none">
            <a:spAutoFit/>
          </a:bodyPr>
          <a:lstStyle/>
          <a:p>
            <a:r>
              <a:rPr lang="en-US" altLang="ko-KR" sz="2000" b="1" dirty="0">
                <a:solidFill>
                  <a:srgbClr val="002060"/>
                </a:solidFill>
                <a:effectLst>
                  <a:outerShdw blurRad="38100" dist="38100" dir="2700000" algn="tl">
                    <a:srgbClr val="000000">
                      <a:alpha val="43137"/>
                    </a:srgbClr>
                  </a:outerShdw>
                </a:effectLst>
                <a:latin typeface="Century Gothic" panose="020B0502020202020204" pitchFamily="34" charset="0"/>
              </a:rPr>
              <a:t>FORMAZIONE &amp; INFORMAZIONE</a:t>
            </a:r>
            <a:endParaRPr lang="ko-KR" altLang="en-US" sz="2000" b="1" dirty="0">
              <a:solidFill>
                <a:srgbClr val="002060"/>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98963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877671" y="5677520"/>
            <a:ext cx="4134563" cy="307777"/>
          </a:xfrm>
          <a:prstGeom prst="rect">
            <a:avLst/>
          </a:prstGeom>
          <a:noFill/>
        </p:spPr>
        <p:txBody>
          <a:bodyPr wrap="square" rtlCol="0">
            <a:spAutoFit/>
          </a:bodyPr>
          <a:lstStyle/>
          <a:p>
            <a:pPr lvl="0" algn="ctr" latinLnBrk="0"/>
            <a:r>
              <a:rPr lang="it-IT" sz="1200" dirty="0">
                <a:solidFill>
                  <a:srgbClr val="353535"/>
                </a:solidFill>
                <a:latin typeface="Garamond" panose="02020404030301010803" pitchFamily="18" charset="0"/>
              </a:rPr>
              <a:t>Con il patrocinio del  </a:t>
            </a:r>
            <a:r>
              <a:rPr lang="it-IT" sz="1400" b="1" dirty="0">
                <a:solidFill>
                  <a:srgbClr val="002060"/>
                </a:solidFill>
                <a:latin typeface="Garamond" panose="02020404030301010803" pitchFamily="18" charset="0"/>
              </a:rPr>
              <a:t>Ministero della Salute</a:t>
            </a:r>
            <a:endParaRPr lang="it-IT" sz="1200" b="1" dirty="0">
              <a:solidFill>
                <a:srgbClr val="002060"/>
              </a:solidFill>
              <a:latin typeface="Garamond" panose="02020404030301010803" pitchFamily="18" charset="0"/>
            </a:endParaRPr>
          </a:p>
        </p:txBody>
      </p:sp>
      <p:sp>
        <p:nvSpPr>
          <p:cNvPr id="9" name="CasellaDiTesto 3"/>
          <p:cNvSpPr txBox="1"/>
          <p:nvPr/>
        </p:nvSpPr>
        <p:spPr>
          <a:xfrm>
            <a:off x="2480497" y="1587278"/>
            <a:ext cx="7269908" cy="1569660"/>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latinLnBrk="0"/>
            <a:r>
              <a:rPr lang="it-IT" sz="1200" b="1" dirty="0">
                <a:solidFill>
                  <a:srgbClr val="002060"/>
                </a:solidFill>
                <a:effectLst>
                  <a:outerShdw blurRad="38100" dist="38100" dir="2700000" algn="tl">
                    <a:srgbClr val="000000">
                      <a:alpha val="43137"/>
                    </a:srgbClr>
                  </a:outerShdw>
                </a:effectLst>
                <a:latin typeface="Garamond" panose="02020404030301010803" pitchFamily="18" charset="0"/>
              </a:rPr>
              <a:t>WORKSHOP MEDICINALI, SOSTANZE STUPEFACENTI E PSICOTROPE</a:t>
            </a:r>
          </a:p>
          <a:p>
            <a:pPr algn="ctr" latinLnBrk="0"/>
            <a:endParaRPr lang="it-IT" sz="1200" b="1" dirty="0">
              <a:solidFill>
                <a:srgbClr val="002060"/>
              </a:solidFill>
              <a:effectLst>
                <a:outerShdw blurRad="38100" dist="38100" dir="2700000" algn="tl">
                  <a:srgbClr val="000000">
                    <a:alpha val="43137"/>
                  </a:srgbClr>
                </a:outerShdw>
              </a:effectLst>
              <a:latin typeface="Century Gothic" panose="020B0502020202020204" pitchFamily="34" charset="0"/>
            </a:endParaRPr>
          </a:p>
          <a:p>
            <a:pPr algn="ctr" latinLnBrk="0"/>
            <a:r>
              <a:rPr lang="it-IT" sz="1200" b="1" dirty="0">
                <a:solidFill>
                  <a:srgbClr val="265991"/>
                </a:solidFill>
                <a:latin typeface="Garamond" panose="02020404030301010803" pitchFamily="18" charset="0"/>
              </a:rPr>
              <a:t>AGGIORNAMENTO SULLA GESTIONE </a:t>
            </a:r>
          </a:p>
          <a:p>
            <a:pPr algn="ctr" latinLnBrk="0"/>
            <a:r>
              <a:rPr lang="it-IT" sz="1200" b="1" dirty="0">
                <a:solidFill>
                  <a:srgbClr val="265991"/>
                </a:solidFill>
                <a:latin typeface="Garamond" panose="02020404030301010803" pitchFamily="18" charset="0"/>
              </a:rPr>
              <a:t>PERMESSI DI IMPORTAZIONE E DI ESPORTAZIONE, </a:t>
            </a:r>
          </a:p>
          <a:p>
            <a:pPr algn="ctr" latinLnBrk="0"/>
            <a:r>
              <a:rPr lang="it-IT" sz="1200" b="1" dirty="0">
                <a:solidFill>
                  <a:srgbClr val="265991"/>
                </a:solidFill>
                <a:latin typeface="Garamond" panose="02020404030301010803" pitchFamily="18" charset="0"/>
              </a:rPr>
              <a:t>RENDICONTAZIONI TRIMESTRALI E ANNUALI, STIME DI FABBISOGNO</a:t>
            </a:r>
          </a:p>
          <a:p>
            <a:pPr algn="ctr" latinLnBrk="0"/>
            <a:endParaRPr lang="it-IT" sz="1200" b="1" i="1" dirty="0">
              <a:solidFill>
                <a:srgbClr val="265991"/>
              </a:solidFill>
              <a:latin typeface="Century Gothic" panose="020B0502020202020204"/>
            </a:endParaRPr>
          </a:p>
          <a:p>
            <a:pPr algn="ctr" latinLnBrk="0"/>
            <a:r>
              <a:rPr lang="it-IT" sz="1200" b="1" dirty="0">
                <a:solidFill>
                  <a:schemeClr val="accent2">
                    <a:lumMod val="75000"/>
                  </a:schemeClr>
                </a:solidFill>
                <a:latin typeface="Garamond" panose="02020404030301010803" pitchFamily="18" charset="0"/>
              </a:rPr>
              <a:t>21 Maggio 2019</a:t>
            </a:r>
          </a:p>
          <a:p>
            <a:pPr algn="ctr" latinLnBrk="0"/>
            <a:r>
              <a:rPr lang="it-IT" sz="1200" b="1" dirty="0">
                <a:solidFill>
                  <a:schemeClr val="accent2">
                    <a:lumMod val="75000"/>
                  </a:schemeClr>
                </a:solidFill>
                <a:latin typeface="Garamond" panose="02020404030301010803" pitchFamily="18" charset="0"/>
              </a:rPr>
              <a:t> Auditorium, Ministero della Salute - Viale Giorgio Ribotta 5 - Roma</a:t>
            </a:r>
          </a:p>
        </p:txBody>
      </p:sp>
      <p:sp>
        <p:nvSpPr>
          <p:cNvPr id="11" name="Rettangolo 10">
            <a:extLst>
              <a:ext uri="{FF2B5EF4-FFF2-40B4-BE49-F238E27FC236}">
                <a16:creationId xmlns:a16="http://schemas.microsoft.com/office/drawing/2014/main" id="{B03EA4EE-135E-4A02-AF9D-8AAF8AF8AA48}"/>
              </a:ext>
            </a:extLst>
          </p:cNvPr>
          <p:cNvSpPr/>
          <p:nvPr/>
        </p:nvSpPr>
        <p:spPr>
          <a:xfrm>
            <a:off x="1059354" y="332657"/>
            <a:ext cx="9217024" cy="60486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DBC315C4-011B-45E8-815D-189F2F06B4C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5738" y="3448790"/>
            <a:ext cx="2760142" cy="1780411"/>
          </a:xfrm>
          <a:prstGeom prst="rect">
            <a:avLst/>
          </a:prstGeom>
          <a:noFill/>
          <a:ln>
            <a:noFill/>
          </a:ln>
        </p:spPr>
      </p:pic>
      <p:pic>
        <p:nvPicPr>
          <p:cNvPr id="15" name="Immagine 14">
            <a:extLst>
              <a:ext uri="{FF2B5EF4-FFF2-40B4-BE49-F238E27FC236}">
                <a16:creationId xmlns:a16="http://schemas.microsoft.com/office/drawing/2014/main" id="{0BE1E453-6975-42FE-83AB-02B172352B9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9205" y="3553271"/>
            <a:ext cx="3639163" cy="1656140"/>
          </a:xfrm>
          <a:prstGeom prst="rect">
            <a:avLst/>
          </a:prstGeom>
          <a:noFill/>
          <a:ln>
            <a:noFill/>
          </a:ln>
        </p:spPr>
      </p:pic>
      <p:pic>
        <p:nvPicPr>
          <p:cNvPr id="16" name="Picture 2" descr="Risultati immagini per making pharmaceuticals milano">
            <a:extLst>
              <a:ext uri="{FF2B5EF4-FFF2-40B4-BE49-F238E27FC236}">
                <a16:creationId xmlns:a16="http://schemas.microsoft.com/office/drawing/2014/main" id="{9FC320EB-022A-432C-9D45-15B71BFECDAA}"/>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7545" y="0"/>
            <a:ext cx="1374455" cy="623251"/>
          </a:xfrm>
          <a:prstGeom prst="rect">
            <a:avLst/>
          </a:prstGeom>
          <a:noFill/>
          <a:extLst>
            <a:ext uri="{909E8E84-426E-40DD-AFC4-6F175D3DCCD1}">
              <a14:hiddenFill xmlns:a14="http://schemas.microsoft.com/office/drawing/2010/main">
                <a:solidFill>
                  <a:srgbClr val="FFFFFF"/>
                </a:solidFill>
              </a14:hiddenFill>
            </a:ext>
          </a:extLst>
        </p:spPr>
      </p:pic>
      <p:sp>
        <p:nvSpPr>
          <p:cNvPr id="17" name="Rettangolo 16">
            <a:extLst>
              <a:ext uri="{FF2B5EF4-FFF2-40B4-BE49-F238E27FC236}">
                <a16:creationId xmlns:a16="http://schemas.microsoft.com/office/drawing/2014/main" id="{0FC52060-6469-49A9-BB68-7B8C70EF2041}"/>
              </a:ext>
            </a:extLst>
          </p:cNvPr>
          <p:cNvSpPr/>
          <p:nvPr/>
        </p:nvSpPr>
        <p:spPr>
          <a:xfrm>
            <a:off x="1720855" y="879104"/>
            <a:ext cx="5993949" cy="400110"/>
          </a:xfrm>
          <a:prstGeom prst="rect">
            <a:avLst/>
          </a:prstGeom>
        </p:spPr>
        <p:txBody>
          <a:bodyPr wrap="none">
            <a:spAutoFit/>
          </a:bodyPr>
          <a:lstStyle/>
          <a:p>
            <a:r>
              <a:rPr lang="it-IT" altLang="ko-KR" sz="2000" b="1"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rPr>
              <a:t>Commissione tecnica qualità – CTQ ASSORAM </a:t>
            </a:r>
          </a:p>
        </p:txBody>
      </p:sp>
      <p:sp>
        <p:nvSpPr>
          <p:cNvPr id="18" name="Rettangolo 17">
            <a:extLst>
              <a:ext uri="{FF2B5EF4-FFF2-40B4-BE49-F238E27FC236}">
                <a16:creationId xmlns:a16="http://schemas.microsoft.com/office/drawing/2014/main" id="{31A2EE3F-8003-4574-BA31-B4B97A41FCA5}"/>
              </a:ext>
            </a:extLst>
          </p:cNvPr>
          <p:cNvSpPr/>
          <p:nvPr/>
        </p:nvSpPr>
        <p:spPr>
          <a:xfrm>
            <a:off x="1714891" y="476672"/>
            <a:ext cx="4054315" cy="400110"/>
          </a:xfrm>
          <a:prstGeom prst="rect">
            <a:avLst/>
          </a:prstGeom>
        </p:spPr>
        <p:txBody>
          <a:bodyPr wrap="none">
            <a:spAutoFit/>
          </a:bodyPr>
          <a:lstStyle/>
          <a:p>
            <a:r>
              <a:rPr lang="en-US" altLang="ko-KR" sz="2000" b="1" dirty="0">
                <a:solidFill>
                  <a:srgbClr val="002060"/>
                </a:solidFill>
                <a:effectLst>
                  <a:outerShdw blurRad="38100" dist="38100" dir="2700000" algn="tl">
                    <a:srgbClr val="000000">
                      <a:alpha val="43137"/>
                    </a:srgbClr>
                  </a:outerShdw>
                </a:effectLst>
                <a:latin typeface="Century Gothic" panose="020B0502020202020204" pitchFamily="34" charset="0"/>
              </a:rPr>
              <a:t>FORMAZIONE &amp; INFORMAZIONE</a:t>
            </a:r>
            <a:endParaRPr lang="ko-KR" altLang="en-US" sz="2000" b="1" dirty="0">
              <a:solidFill>
                <a:srgbClr val="002060"/>
              </a:solidFill>
              <a:effectLst>
                <a:outerShdw blurRad="38100" dist="38100" dir="2700000" algn="tl">
                  <a:srgbClr val="000000">
                    <a:alpha val="43137"/>
                  </a:srgbClr>
                </a:outerShdw>
              </a:effectLst>
              <a:latin typeface="Century Gothic" panose="020B0502020202020204" pitchFamily="34" charset="0"/>
            </a:endParaRPr>
          </a:p>
        </p:txBody>
      </p:sp>
      <p:pic>
        <p:nvPicPr>
          <p:cNvPr id="19" name="Immagin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451208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12191999" cy="1614278"/>
          </a:xfrm>
          <a:prstGeom prst="rect">
            <a:avLst/>
          </a:prstGeom>
          <a:blipFill>
            <a:blip r:embed="rId2">
              <a:alphaModFix amt="90000"/>
            </a:blip>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560070" y="1047168"/>
            <a:ext cx="11372850" cy="5479362"/>
          </a:xfrm>
          <a:prstGeom prst="rect">
            <a:avLst/>
          </a:prstGeom>
          <a:noFill/>
          <a:ln w="57150" cmpd="sng">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1921065" y="2801714"/>
            <a:ext cx="9063989" cy="923330"/>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it-IT" b="1" i="1" dirty="0">
                <a:ln/>
                <a:solidFill>
                  <a:schemeClr val="accent5">
                    <a:lumMod val="50000"/>
                  </a:schemeClr>
                </a:solidFill>
                <a:latin typeface="Garamond" panose="02020404030301010803" pitchFamily="18" charset="0"/>
              </a:rPr>
              <a:t>L’Italia alla prova della Serializzazione</a:t>
            </a:r>
          </a:p>
          <a:p>
            <a:pPr algn="ctr"/>
            <a:r>
              <a:rPr lang="it-IT" i="1" dirty="0">
                <a:ln/>
                <a:solidFill>
                  <a:schemeClr val="accent5">
                    <a:lumMod val="50000"/>
                  </a:schemeClr>
                </a:solidFill>
                <a:latin typeface="Garamond" panose="02020404030301010803" pitchFamily="18" charset="0"/>
              </a:rPr>
              <a:t>come si sta preparando la Filiera</a:t>
            </a:r>
          </a:p>
          <a:p>
            <a:pPr algn="ctr"/>
            <a:r>
              <a:rPr lang="it-IT" b="1" i="1" dirty="0">
                <a:ln/>
                <a:solidFill>
                  <a:schemeClr val="accent5">
                    <a:lumMod val="50000"/>
                  </a:schemeClr>
                </a:solidFill>
                <a:latin typeface="Garamond" panose="02020404030301010803" pitchFamily="18" charset="0"/>
              </a:rPr>
              <a:t>5 dicembre 2019</a:t>
            </a:r>
          </a:p>
        </p:txBody>
      </p:sp>
      <p:pic>
        <p:nvPicPr>
          <p:cNvPr id="15" name="Immagin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179" y="1734543"/>
            <a:ext cx="1691687" cy="706999"/>
          </a:xfrm>
          <a:prstGeom prst="rect">
            <a:avLst/>
          </a:prstGeom>
        </p:spPr>
      </p:pic>
      <p:pic>
        <p:nvPicPr>
          <p:cNvPr id="1028" name="Picture 4" descr="Risultati immagini per baker mckenzie">
            <a:extLst>
              <a:ext uri="{FF2B5EF4-FFF2-40B4-BE49-F238E27FC236}">
                <a16:creationId xmlns:a16="http://schemas.microsoft.com/office/drawing/2014/main" id="{B3F95B8A-1A38-4FD2-AAA6-F7B3240C7A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7813" y="1734543"/>
            <a:ext cx="1616646" cy="1142092"/>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80C90D47-88F9-45AD-8733-FB7B0B127C82}"/>
              </a:ext>
            </a:extLst>
          </p:cNvPr>
          <p:cNvSpPr/>
          <p:nvPr/>
        </p:nvSpPr>
        <p:spPr>
          <a:xfrm>
            <a:off x="560069" y="3924122"/>
            <a:ext cx="10893497" cy="2246769"/>
          </a:xfrm>
          <a:prstGeom prst="rect">
            <a:avLst/>
          </a:prstGeom>
        </p:spPr>
        <p:txBody>
          <a:bodyPr wrap="square">
            <a:spAutoFit/>
          </a:bodyPr>
          <a:lstStyle/>
          <a:p>
            <a:pPr algn="just"/>
            <a:r>
              <a:rPr lang="it-IT" sz="1400" dirty="0">
                <a:solidFill>
                  <a:srgbClr val="666666"/>
                </a:solidFill>
                <a:latin typeface="Dubai" panose="020B0503030403030204" pitchFamily="34" charset="-78"/>
                <a:cs typeface="Dubai" panose="020B0503030403030204" pitchFamily="34" charset="-78"/>
              </a:rPr>
              <a:t>Lo scorso 9 febbraio è entrata in vigore in tutti i paesi membri dell’Unione europea la direttiva anticontraffazione 2011/62/Ue (</a:t>
            </a:r>
            <a:r>
              <a:rPr lang="it-IT" sz="1400" i="1" dirty="0" err="1">
                <a:solidFill>
                  <a:srgbClr val="666666"/>
                </a:solidFill>
                <a:latin typeface="Dubai" panose="020B0503030403030204" pitchFamily="34" charset="-78"/>
                <a:cs typeface="Dubai" panose="020B0503030403030204" pitchFamily="34" charset="-78"/>
              </a:rPr>
              <a:t>Fmd</a:t>
            </a:r>
            <a:r>
              <a:rPr lang="it-IT" sz="1400" i="1" dirty="0">
                <a:solidFill>
                  <a:srgbClr val="666666"/>
                </a:solidFill>
                <a:latin typeface="Dubai" panose="020B0503030403030204" pitchFamily="34" charset="-78"/>
                <a:cs typeface="Dubai" panose="020B0503030403030204" pitchFamily="34" charset="-78"/>
              </a:rPr>
              <a:t> – </a:t>
            </a:r>
            <a:r>
              <a:rPr lang="it-IT" sz="1400" i="1" dirty="0" err="1">
                <a:solidFill>
                  <a:srgbClr val="666666"/>
                </a:solidFill>
                <a:latin typeface="Dubai" panose="020B0503030403030204" pitchFamily="34" charset="-78"/>
                <a:cs typeface="Dubai" panose="020B0503030403030204" pitchFamily="34" charset="-78"/>
              </a:rPr>
              <a:t>falsifed</a:t>
            </a:r>
            <a:r>
              <a:rPr lang="it-IT" sz="1400" i="1" dirty="0">
                <a:solidFill>
                  <a:srgbClr val="666666"/>
                </a:solidFill>
                <a:latin typeface="Dubai" panose="020B0503030403030204" pitchFamily="34" charset="-78"/>
                <a:cs typeface="Dubai" panose="020B0503030403030204" pitchFamily="34" charset="-78"/>
              </a:rPr>
              <a:t> </a:t>
            </a:r>
            <a:r>
              <a:rPr lang="it-IT" sz="1400" i="1" dirty="0" err="1">
                <a:solidFill>
                  <a:srgbClr val="666666"/>
                </a:solidFill>
                <a:latin typeface="Dubai" panose="020B0503030403030204" pitchFamily="34" charset="-78"/>
                <a:cs typeface="Dubai" panose="020B0503030403030204" pitchFamily="34" charset="-78"/>
              </a:rPr>
              <a:t>medicines</a:t>
            </a:r>
            <a:r>
              <a:rPr lang="it-IT" sz="1400" i="1" dirty="0">
                <a:solidFill>
                  <a:srgbClr val="666666"/>
                </a:solidFill>
                <a:latin typeface="Dubai" panose="020B0503030403030204" pitchFamily="34" charset="-78"/>
                <a:cs typeface="Dubai" panose="020B0503030403030204" pitchFamily="34" charset="-78"/>
              </a:rPr>
              <a:t> </a:t>
            </a:r>
            <a:r>
              <a:rPr lang="it-IT" sz="1400" i="1" dirty="0" err="1">
                <a:solidFill>
                  <a:srgbClr val="666666"/>
                </a:solidFill>
                <a:latin typeface="Dubai" panose="020B0503030403030204" pitchFamily="34" charset="-78"/>
                <a:cs typeface="Dubai" panose="020B0503030403030204" pitchFamily="34" charset="-78"/>
              </a:rPr>
              <a:t>directive</a:t>
            </a:r>
            <a:r>
              <a:rPr lang="it-IT" sz="1400" dirty="0">
                <a:solidFill>
                  <a:srgbClr val="666666"/>
                </a:solidFill>
                <a:latin typeface="Dubai" panose="020B0503030403030204" pitchFamily="34" charset="-78"/>
                <a:cs typeface="Dubai" panose="020B0503030403030204" pitchFamily="34" charset="-78"/>
              </a:rPr>
              <a:t>).</a:t>
            </a:r>
          </a:p>
          <a:p>
            <a:pPr algn="just"/>
            <a:r>
              <a:rPr lang="it-IT" sz="1400" dirty="0">
                <a:solidFill>
                  <a:srgbClr val="666666"/>
                </a:solidFill>
                <a:latin typeface="Dubai" panose="020B0503030403030204" pitchFamily="34" charset="-78"/>
                <a:cs typeface="Dubai" panose="020B0503030403030204" pitchFamily="34" charset="-78"/>
              </a:rPr>
              <a:t> </a:t>
            </a:r>
          </a:p>
          <a:p>
            <a:pPr algn="just"/>
            <a:r>
              <a:rPr lang="it-IT" sz="1400" dirty="0">
                <a:solidFill>
                  <a:srgbClr val="666666"/>
                </a:solidFill>
                <a:latin typeface="Dubai" panose="020B0503030403030204" pitchFamily="34" charset="-78"/>
                <a:cs typeface="Dubai" panose="020B0503030403030204" pitchFamily="34" charset="-78"/>
              </a:rPr>
              <a:t>Sebbene l’Italia ( così come Belgio e Grecia) abbia facoltà di usufruire di una deroga di sei anni (fino a febbraio 2025) per recepire la norma, di fatto il regolamento sancisce già l’adozione dei requisiti di serializzazione anche per chi produce medicinali nel nostro Paese e li esporta in quelli dell’Unione.</a:t>
            </a:r>
          </a:p>
          <a:p>
            <a:pPr algn="just"/>
            <a:endParaRPr lang="it-IT" sz="1400" dirty="0">
              <a:solidFill>
                <a:srgbClr val="666666"/>
              </a:solidFill>
              <a:latin typeface="Dubai" panose="020B0503030403030204" pitchFamily="34" charset="-78"/>
              <a:cs typeface="Dubai" panose="020B0503030403030204" pitchFamily="34" charset="-78"/>
            </a:endParaRPr>
          </a:p>
          <a:p>
            <a:pPr algn="just"/>
            <a:r>
              <a:rPr lang="it-IT" sz="1400" dirty="0">
                <a:solidFill>
                  <a:srgbClr val="666666"/>
                </a:solidFill>
                <a:latin typeface="Dubai" panose="020B0503030403030204" pitchFamily="34" charset="-78"/>
                <a:cs typeface="Dubai" panose="020B0503030403030204" pitchFamily="34" charset="-78"/>
              </a:rPr>
              <a:t>L’obiettivo di questo evento è fare un primissimo bilancio delle criticità riscontrate nel resto dei Paesi UE in cui la serializzazione è già in vigore e al contempo analizzare come si stanno preparando le aziende nazionali in vista del 2025.</a:t>
            </a:r>
          </a:p>
          <a:p>
            <a:pPr algn="just"/>
            <a:endParaRPr lang="it-IT" sz="1400" dirty="0">
              <a:solidFill>
                <a:srgbClr val="666666"/>
              </a:solidFill>
              <a:latin typeface="Dubai" panose="020B0503030403030204" pitchFamily="34" charset="-78"/>
              <a:cs typeface="Dubai" panose="020B0503030403030204" pitchFamily="34" charset="-78"/>
            </a:endParaRPr>
          </a:p>
          <a:p>
            <a:pPr algn="just"/>
            <a:endParaRPr lang="it-IT" sz="1400" dirty="0">
              <a:latin typeface="Dubai" panose="020B0503030403030204" pitchFamily="34" charset="-78"/>
              <a:cs typeface="Dubai" panose="020B0503030403030204" pitchFamily="34" charset="-78"/>
            </a:endParaRPr>
          </a:p>
        </p:txBody>
      </p:sp>
      <p:pic>
        <p:nvPicPr>
          <p:cNvPr id="4" name="Immagine 3">
            <a:extLst>
              <a:ext uri="{FF2B5EF4-FFF2-40B4-BE49-F238E27FC236}">
                <a16:creationId xmlns:a16="http://schemas.microsoft.com/office/drawing/2014/main" id="{0C2E3CB6-3B85-4EBA-B868-DCC9DEC0F2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070" y="1717969"/>
            <a:ext cx="2060448" cy="2060448"/>
          </a:xfrm>
          <a:prstGeom prst="rect">
            <a:avLst/>
          </a:prstGeom>
        </p:spPr>
      </p:pic>
    </p:spTree>
    <p:extLst>
      <p:ext uri="{BB962C8B-B14F-4D97-AF65-F5344CB8AC3E}">
        <p14:creationId xmlns:p14="http://schemas.microsoft.com/office/powerpoint/2010/main" val="3597475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491053" y="-4681"/>
            <a:ext cx="183569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92897837-2199-4801-A991-36CD88B4BD50}"/>
              </a:ext>
            </a:extLst>
          </p:cNvPr>
          <p:cNvPicPr>
            <a:picLocks noChangeAspect="1"/>
          </p:cNvPicPr>
          <p:nvPr/>
        </p:nvPicPr>
        <p:blipFill>
          <a:blip r:embed="rId3"/>
          <a:stretch>
            <a:fillRect/>
          </a:stretch>
        </p:blipFill>
        <p:spPr>
          <a:xfrm>
            <a:off x="5835479" y="1748474"/>
            <a:ext cx="4431636" cy="1505677"/>
          </a:xfrm>
          <a:prstGeom prst="rect">
            <a:avLst/>
          </a:prstGeom>
          <a:ln>
            <a:noFill/>
          </a:ln>
          <a:effectLst>
            <a:outerShdw blurRad="190500" algn="tl" rotWithShape="0">
              <a:srgbClr val="000000">
                <a:alpha val="70000"/>
              </a:srgbClr>
            </a:outerShdw>
          </a:effectLst>
        </p:spPr>
      </p:pic>
      <p:pic>
        <p:nvPicPr>
          <p:cNvPr id="12" name="Immagine 11">
            <a:extLst>
              <a:ext uri="{FF2B5EF4-FFF2-40B4-BE49-F238E27FC236}">
                <a16:creationId xmlns:a16="http://schemas.microsoft.com/office/drawing/2014/main" id="{EA820A75-ED5D-4DCD-AFDF-A9E42DAD5352}"/>
              </a:ext>
            </a:extLst>
          </p:cNvPr>
          <p:cNvPicPr>
            <a:picLocks noChangeAspect="1"/>
          </p:cNvPicPr>
          <p:nvPr/>
        </p:nvPicPr>
        <p:blipFill>
          <a:blip r:embed="rId4"/>
          <a:stretch>
            <a:fillRect/>
          </a:stretch>
        </p:blipFill>
        <p:spPr>
          <a:xfrm>
            <a:off x="3153845" y="3752416"/>
            <a:ext cx="4769866" cy="2552823"/>
          </a:xfrm>
          <a:prstGeom prst="rect">
            <a:avLst/>
          </a:prstGeom>
          <a:ln>
            <a:noFill/>
          </a:ln>
          <a:effectLst>
            <a:outerShdw blurRad="292100" dist="139700" dir="2700000" algn="tl" rotWithShape="0">
              <a:srgbClr val="333333">
                <a:alpha val="65000"/>
              </a:srgbClr>
            </a:outerShdw>
          </a:effectLst>
        </p:spPr>
      </p:pic>
      <p:graphicFrame>
        <p:nvGraphicFramePr>
          <p:cNvPr id="3" name="Diagramma 2">
            <a:extLst>
              <a:ext uri="{FF2B5EF4-FFF2-40B4-BE49-F238E27FC236}">
                <a16:creationId xmlns:a16="http://schemas.microsoft.com/office/drawing/2014/main" id="{ACAE3583-3E57-4B27-A308-948C0AC6F153}"/>
              </a:ext>
            </a:extLst>
          </p:cNvPr>
          <p:cNvGraphicFramePr/>
          <p:nvPr/>
        </p:nvGraphicFramePr>
        <p:xfrm>
          <a:off x="810442" y="1748474"/>
          <a:ext cx="2065530" cy="16444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ttangolo 8">
            <a:extLst>
              <a:ext uri="{FF2B5EF4-FFF2-40B4-BE49-F238E27FC236}">
                <a16:creationId xmlns:a16="http://schemas.microsoft.com/office/drawing/2014/main" id="{35BF32FD-D26E-4FD1-AC77-D427403A9341}"/>
              </a:ext>
            </a:extLst>
          </p:cNvPr>
          <p:cNvSpPr/>
          <p:nvPr/>
        </p:nvSpPr>
        <p:spPr>
          <a:xfrm>
            <a:off x="1931460" y="294659"/>
            <a:ext cx="7958498" cy="1015663"/>
          </a:xfrm>
          <a:prstGeom prst="rect">
            <a:avLst/>
          </a:prstGeom>
        </p:spPr>
        <p:txBody>
          <a:bodyPr wrap="square">
            <a:spAutoFit/>
          </a:bodyPr>
          <a:lstStyle/>
          <a:p>
            <a:r>
              <a:rPr lang="it-IT" altLang="ko-KR" sz="2000" b="1" dirty="0">
                <a:solidFill>
                  <a:srgbClr val="002060"/>
                </a:solidFill>
                <a:effectLst>
                  <a:outerShdw blurRad="38100" dist="38100" dir="2700000" algn="tl">
                    <a:srgbClr val="000000">
                      <a:alpha val="43137"/>
                    </a:srgbClr>
                  </a:outerShdw>
                </a:effectLst>
                <a:latin typeface="Century Gothic" panose="020B0502020202020204" pitchFamily="34" charset="0"/>
              </a:rPr>
              <a:t>SERIALIZZAZIONE: </a:t>
            </a:r>
          </a:p>
          <a:p>
            <a:r>
              <a:rPr lang="it-IT" altLang="ko-KR" sz="2000" b="1" dirty="0" err="1">
                <a:solidFill>
                  <a:srgbClr val="002060"/>
                </a:solidFill>
                <a:effectLst>
                  <a:outerShdw blurRad="38100" dist="38100" dir="2700000" algn="tl">
                    <a:srgbClr val="000000">
                      <a:alpha val="43137"/>
                    </a:srgbClr>
                  </a:outerShdw>
                </a:effectLst>
                <a:latin typeface="Century Gothic" panose="020B0502020202020204" pitchFamily="34" charset="0"/>
              </a:rPr>
              <a:t>Assoram</a:t>
            </a:r>
            <a:r>
              <a:rPr lang="it-IT" altLang="ko-KR" sz="2000" b="1" dirty="0">
                <a:solidFill>
                  <a:srgbClr val="002060"/>
                </a:solidFill>
                <a:effectLst>
                  <a:outerShdw blurRad="38100" dist="38100" dir="2700000" algn="tl">
                    <a:srgbClr val="000000">
                      <a:alpha val="43137"/>
                    </a:srgbClr>
                  </a:outerShdw>
                </a:effectLst>
                <a:latin typeface="Century Gothic" panose="020B0502020202020204" pitchFamily="34" charset="0"/>
              </a:rPr>
              <a:t> parte operativa dei Tavoli Tecnici NMVO</a:t>
            </a:r>
          </a:p>
          <a:p>
            <a:endParaRPr lang="ko-KR" altLang="en-US" sz="2000" b="1" dirty="0">
              <a:solidFill>
                <a:srgbClr val="002060"/>
              </a:solidFill>
              <a:effectLst>
                <a:outerShdw blurRad="38100" dist="38100" dir="2700000" algn="tl">
                  <a:srgbClr val="000000">
                    <a:alpha val="43137"/>
                  </a:srgbClr>
                </a:outerShdw>
              </a:effectLst>
              <a:latin typeface="Century Gothic" panose="020B0502020202020204" pitchFamily="34" charset="0"/>
            </a:endParaRPr>
          </a:p>
        </p:txBody>
      </p:sp>
      <p:pic>
        <p:nvPicPr>
          <p:cNvPr id="15" name="Picture 2" descr="Risultati immagini per making pharmaceuticals milano">
            <a:extLst>
              <a:ext uri="{FF2B5EF4-FFF2-40B4-BE49-F238E27FC236}">
                <a16:creationId xmlns:a16="http://schemas.microsoft.com/office/drawing/2014/main" id="{9FC320EB-022A-432C-9D45-15B71BFECDAA}"/>
              </a:ext>
            </a:extLst>
          </p:cNvPr>
          <p:cNvPicPr>
            <a:picLocks noGrp="1" noChangeAspect="1" noChangeArrowheads="1"/>
          </p:cNvPicPr>
          <p:nvPr>
            <p:ph idx="1"/>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6262" y="165047"/>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590284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2EE55EE-456A-4E87-889F-B87D396F5685}"/>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994115" y="2771678"/>
            <a:ext cx="2052471" cy="932863"/>
          </a:xfrm>
          <a:prstGeom prst="rect">
            <a:avLst/>
          </a:prstGeom>
        </p:spPr>
      </p:pic>
      <p:pic>
        <p:nvPicPr>
          <p:cNvPr id="5" name="table">
            <a:extLst>
              <a:ext uri="{FF2B5EF4-FFF2-40B4-BE49-F238E27FC236}">
                <a16:creationId xmlns:a16="http://schemas.microsoft.com/office/drawing/2014/main" id="{6CE5B5D5-1D8F-4C10-8E0A-8DF7D9AB8DBA}"/>
              </a:ext>
            </a:extLst>
          </p:cNvPr>
          <p:cNvPicPr>
            <a:picLocks noChangeAspect="1"/>
          </p:cNvPicPr>
          <p:nvPr/>
        </p:nvPicPr>
        <p:blipFill>
          <a:blip r:embed="rId3"/>
          <a:stretch>
            <a:fillRect/>
          </a:stretch>
        </p:blipFill>
        <p:spPr>
          <a:xfrm>
            <a:off x="5145414" y="4149081"/>
            <a:ext cx="2520000" cy="2231999"/>
          </a:xfrm>
          <a:prstGeom prst="rect">
            <a:avLst/>
          </a:prstGeom>
        </p:spPr>
      </p:pic>
      <p:sp>
        <p:nvSpPr>
          <p:cNvPr id="6" name="Diamond 5">
            <a:extLst>
              <a:ext uri="{FF2B5EF4-FFF2-40B4-BE49-F238E27FC236}">
                <a16:creationId xmlns:a16="http://schemas.microsoft.com/office/drawing/2014/main" id="{5180996C-A436-4768-893A-DE33693D3415}"/>
              </a:ext>
            </a:extLst>
          </p:cNvPr>
          <p:cNvSpPr/>
          <p:nvPr/>
        </p:nvSpPr>
        <p:spPr>
          <a:xfrm>
            <a:off x="4948724" y="4662507"/>
            <a:ext cx="136589" cy="126184"/>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rgbClr val="2B8E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rgbClr val="077B35"/>
              </a:solidFill>
            </a:endParaRPr>
          </a:p>
        </p:txBody>
      </p:sp>
      <p:sp>
        <p:nvSpPr>
          <p:cNvPr id="7" name="Block Arc 14">
            <a:extLst>
              <a:ext uri="{FF2B5EF4-FFF2-40B4-BE49-F238E27FC236}">
                <a16:creationId xmlns:a16="http://schemas.microsoft.com/office/drawing/2014/main" id="{1CF9C96B-9CC6-468B-BF19-FBA7BC2ABB62}"/>
              </a:ext>
            </a:extLst>
          </p:cNvPr>
          <p:cNvSpPr/>
          <p:nvPr/>
        </p:nvSpPr>
        <p:spPr>
          <a:xfrm rot="16200000">
            <a:off x="4966062" y="5533843"/>
            <a:ext cx="137361" cy="134468"/>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rgbClr val="2B8E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rgbClr val="077B35"/>
              </a:solidFill>
            </a:endParaRPr>
          </a:p>
        </p:txBody>
      </p:sp>
      <p:sp>
        <p:nvSpPr>
          <p:cNvPr id="8" name="Freeform 32">
            <a:extLst>
              <a:ext uri="{FF2B5EF4-FFF2-40B4-BE49-F238E27FC236}">
                <a16:creationId xmlns:a16="http://schemas.microsoft.com/office/drawing/2014/main" id="{BD106B25-1EDA-4074-851D-C82811246B6C}"/>
              </a:ext>
            </a:extLst>
          </p:cNvPr>
          <p:cNvSpPr/>
          <p:nvPr/>
        </p:nvSpPr>
        <p:spPr>
          <a:xfrm>
            <a:off x="4982169" y="6183005"/>
            <a:ext cx="105144" cy="76952"/>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rgbClr val="2B8E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rgbClr val="077B35"/>
              </a:solidFill>
            </a:endParaRPr>
          </a:p>
        </p:txBody>
      </p:sp>
      <p:sp>
        <p:nvSpPr>
          <p:cNvPr id="9" name="Isosceles Triangle 13">
            <a:extLst>
              <a:ext uri="{FF2B5EF4-FFF2-40B4-BE49-F238E27FC236}">
                <a16:creationId xmlns:a16="http://schemas.microsoft.com/office/drawing/2014/main" id="{886748B8-6D80-4BD7-9274-49995CD265EF}"/>
              </a:ext>
            </a:extLst>
          </p:cNvPr>
          <p:cNvSpPr/>
          <p:nvPr/>
        </p:nvSpPr>
        <p:spPr>
          <a:xfrm rot="10800000">
            <a:off x="4994116" y="5847486"/>
            <a:ext cx="93490" cy="111464"/>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rgbClr val="2B8E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rgbClr val="077B35"/>
              </a:solidFill>
            </a:endParaRPr>
          </a:p>
        </p:txBody>
      </p:sp>
      <p:sp>
        <p:nvSpPr>
          <p:cNvPr id="10" name="Freeform 25">
            <a:extLst>
              <a:ext uri="{FF2B5EF4-FFF2-40B4-BE49-F238E27FC236}">
                <a16:creationId xmlns:a16="http://schemas.microsoft.com/office/drawing/2014/main" id="{1F705170-826F-4FE4-8B7F-00083C59501F}"/>
              </a:ext>
            </a:extLst>
          </p:cNvPr>
          <p:cNvSpPr/>
          <p:nvPr/>
        </p:nvSpPr>
        <p:spPr>
          <a:xfrm>
            <a:off x="4972787" y="5227937"/>
            <a:ext cx="136149" cy="120009"/>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rgbClr val="2B8E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rgbClr val="077B35"/>
              </a:solidFill>
            </a:endParaRPr>
          </a:p>
        </p:txBody>
      </p:sp>
      <p:sp>
        <p:nvSpPr>
          <p:cNvPr id="11" name="Teardrop 6">
            <a:extLst>
              <a:ext uri="{FF2B5EF4-FFF2-40B4-BE49-F238E27FC236}">
                <a16:creationId xmlns:a16="http://schemas.microsoft.com/office/drawing/2014/main" id="{F5E34715-657D-4C4C-A56F-BFE58E53FFF3}"/>
              </a:ext>
            </a:extLst>
          </p:cNvPr>
          <p:cNvSpPr/>
          <p:nvPr/>
        </p:nvSpPr>
        <p:spPr>
          <a:xfrm rot="8100000">
            <a:off x="4947593" y="4317079"/>
            <a:ext cx="119532" cy="105717"/>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rgbClr val="2B8E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rgbClr val="077B35"/>
              </a:solidFill>
            </a:endParaRPr>
          </a:p>
        </p:txBody>
      </p:sp>
      <p:sp>
        <p:nvSpPr>
          <p:cNvPr id="12" name="Round Same Side Corner Rectangle 6">
            <a:extLst>
              <a:ext uri="{FF2B5EF4-FFF2-40B4-BE49-F238E27FC236}">
                <a16:creationId xmlns:a16="http://schemas.microsoft.com/office/drawing/2014/main" id="{6329D35A-7A76-489A-9D27-F3D0B4A9BDBC}"/>
              </a:ext>
            </a:extLst>
          </p:cNvPr>
          <p:cNvSpPr/>
          <p:nvPr/>
        </p:nvSpPr>
        <p:spPr>
          <a:xfrm rot="2700000">
            <a:off x="4977449" y="4937342"/>
            <a:ext cx="61317" cy="124657"/>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rgbClr val="2B8E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rgbClr val="077B35"/>
              </a:solidFill>
            </a:endParaRPr>
          </a:p>
        </p:txBody>
      </p:sp>
      <p:sp>
        <p:nvSpPr>
          <p:cNvPr id="13" name="Rettangolo 12">
            <a:extLst>
              <a:ext uri="{FF2B5EF4-FFF2-40B4-BE49-F238E27FC236}">
                <a16:creationId xmlns:a16="http://schemas.microsoft.com/office/drawing/2014/main" id="{3DB1E673-6449-4D98-AB16-B74E1F125A11}"/>
              </a:ext>
            </a:extLst>
          </p:cNvPr>
          <p:cNvSpPr/>
          <p:nvPr/>
        </p:nvSpPr>
        <p:spPr>
          <a:xfrm>
            <a:off x="1814424" y="260648"/>
            <a:ext cx="8602056" cy="633670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D8C70DA1-D32C-4CC8-B2D0-6B3CC011CB23}"/>
              </a:ext>
            </a:extLst>
          </p:cNvPr>
          <p:cNvSpPr txBox="1"/>
          <p:nvPr/>
        </p:nvSpPr>
        <p:spPr>
          <a:xfrm>
            <a:off x="3584865" y="586734"/>
            <a:ext cx="4827112" cy="400110"/>
          </a:xfrm>
          <a:prstGeom prst="rect">
            <a:avLst/>
          </a:prstGeom>
          <a:noFill/>
        </p:spPr>
        <p:txBody>
          <a:bodyPr wrap="square" rtlCol="0">
            <a:spAutoFit/>
          </a:bodyPr>
          <a:lstStyle/>
          <a:p>
            <a:pPr algn="ctr" latinLnBrk="1">
              <a:defRPr/>
            </a:pPr>
            <a:r>
              <a:rPr lang="it-IT" sz="2000" b="1" dirty="0">
                <a:solidFill>
                  <a:srgbClr val="002060"/>
                </a:solidFill>
                <a:effectLst>
                  <a:outerShdw blurRad="38100" dist="38100" dir="2700000" algn="tl">
                    <a:srgbClr val="000000">
                      <a:alpha val="43137"/>
                    </a:srgbClr>
                  </a:outerShdw>
                </a:effectLst>
                <a:latin typeface="Century Gothic" panose="020B0502020202020204" pitchFamily="34" charset="0"/>
              </a:rPr>
              <a:t>LA</a:t>
            </a:r>
            <a:r>
              <a:rPr lang="it-IT" sz="2000" dirty="0">
                <a:solidFill>
                  <a:srgbClr val="002060"/>
                </a:solidFill>
                <a:effectLst>
                  <a:outerShdw blurRad="38100" dist="38100" dir="2700000" algn="tl">
                    <a:srgbClr val="000000">
                      <a:alpha val="43137"/>
                    </a:srgbClr>
                  </a:outerShdw>
                </a:effectLst>
                <a:latin typeface="Garamond" panose="02020404030301010803" pitchFamily="18" charset="0"/>
              </a:rPr>
              <a:t> </a:t>
            </a:r>
            <a:r>
              <a:rPr lang="it-IT" sz="2000" b="1" dirty="0">
                <a:solidFill>
                  <a:srgbClr val="002060"/>
                </a:solidFill>
                <a:effectLst>
                  <a:outerShdw blurRad="38100" dist="38100" dir="2700000" algn="tl">
                    <a:srgbClr val="000000">
                      <a:alpha val="43137"/>
                    </a:srgbClr>
                  </a:outerShdw>
                </a:effectLst>
                <a:latin typeface="Century Gothic" panose="020B0502020202020204" pitchFamily="34" charset="0"/>
              </a:rPr>
              <a:t>FORZA DELLA RETE ASSOCIATIVA</a:t>
            </a:r>
          </a:p>
        </p:txBody>
      </p:sp>
      <p:pic>
        <p:nvPicPr>
          <p:cNvPr id="15" name="Immagine 14">
            <a:extLst>
              <a:ext uri="{FF2B5EF4-FFF2-40B4-BE49-F238E27FC236}">
                <a16:creationId xmlns:a16="http://schemas.microsoft.com/office/drawing/2014/main" id="{6651DE50-7656-4EB6-8E34-EEC580612B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643" y="1239749"/>
            <a:ext cx="1698898" cy="1092684"/>
          </a:xfrm>
          <a:prstGeom prst="rect">
            <a:avLst/>
          </a:prstGeom>
        </p:spPr>
      </p:pic>
      <p:pic>
        <p:nvPicPr>
          <p:cNvPr id="17" name="Picture 2" descr="Risultati immagini per making pharmaceuticals milano">
            <a:extLst>
              <a:ext uri="{FF2B5EF4-FFF2-40B4-BE49-F238E27FC236}">
                <a16:creationId xmlns:a16="http://schemas.microsoft.com/office/drawing/2014/main" id="{9FC320EB-022A-432C-9D45-15B71BFECDA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7545" y="0"/>
            <a:ext cx="1374455" cy="62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203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524000" y="2978034"/>
            <a:ext cx="2124380" cy="3933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7" name="Diagramma 6">
            <a:extLst>
              <a:ext uri="{FF2B5EF4-FFF2-40B4-BE49-F238E27FC236}">
                <a16:creationId xmlns:a16="http://schemas.microsoft.com/office/drawing/2014/main" id="{448F6AA5-9921-4519-AE87-03E1656E37D1}"/>
              </a:ext>
            </a:extLst>
          </p:cNvPr>
          <p:cNvGraphicFramePr/>
          <p:nvPr>
            <p:extLst>
              <p:ext uri="{D42A27DB-BD31-4B8C-83A1-F6EECF244321}">
                <p14:modId xmlns:p14="http://schemas.microsoft.com/office/powerpoint/2010/main" val="410241449"/>
              </p:ext>
            </p:extLst>
          </p:nvPr>
        </p:nvGraphicFramePr>
        <p:xfrm>
          <a:off x="1919283" y="457308"/>
          <a:ext cx="6444716" cy="5707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magine 1"/>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783164" y="2877906"/>
            <a:ext cx="736265" cy="818410"/>
          </a:xfrm>
          <a:prstGeom prst="rect">
            <a:avLst/>
          </a:prstGeom>
        </p:spPr>
      </p:pic>
      <p:sp>
        <p:nvSpPr>
          <p:cNvPr id="3" name="Rettangolo 2"/>
          <p:cNvSpPr/>
          <p:nvPr/>
        </p:nvSpPr>
        <p:spPr>
          <a:xfrm>
            <a:off x="8092422" y="5281632"/>
            <a:ext cx="1173719" cy="369332"/>
          </a:xfrm>
          <a:prstGeom prst="rect">
            <a:avLst/>
          </a:prstGeom>
        </p:spPr>
        <p:txBody>
          <a:bodyPr wrap="none">
            <a:spAutoFit/>
          </a:bodyPr>
          <a:lstStyle/>
          <a:p>
            <a:pPr lvl="0"/>
            <a:r>
              <a:rPr lang="it-IT" b="1" dirty="0">
                <a:solidFill>
                  <a:srgbClr val="002060"/>
                </a:solidFill>
                <a:effectLst>
                  <a:outerShdw blurRad="38100" dist="38100" dir="2700000" algn="tl">
                    <a:srgbClr val="000000">
                      <a:alpha val="43137"/>
                    </a:srgbClr>
                  </a:outerShdw>
                </a:effectLst>
                <a:latin typeface="Century Gothic" panose="020B0502020202020204" pitchFamily="34" charset="0"/>
              </a:rPr>
              <a:t>PRIORITÀ</a:t>
            </a:r>
            <a:endParaRPr lang="it-IT" dirty="0"/>
          </a:p>
        </p:txBody>
      </p:sp>
      <p:sp>
        <p:nvSpPr>
          <p:cNvPr id="8" name="Rettangolo 7">
            <a:extLst>
              <a:ext uri="{FF2B5EF4-FFF2-40B4-BE49-F238E27FC236}">
                <a16:creationId xmlns:a16="http://schemas.microsoft.com/office/drawing/2014/main" id="{8BED2972-C076-4FE2-8346-798A8F3B2AD8}"/>
              </a:ext>
            </a:extLst>
          </p:cNvPr>
          <p:cNvSpPr/>
          <p:nvPr/>
        </p:nvSpPr>
        <p:spPr>
          <a:xfrm>
            <a:off x="983432" y="262775"/>
            <a:ext cx="9217024" cy="60486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2" descr="Risultati immagini per making pharmaceuticals milano">
            <a:extLst>
              <a:ext uri="{FF2B5EF4-FFF2-40B4-BE49-F238E27FC236}">
                <a16:creationId xmlns:a16="http://schemas.microsoft.com/office/drawing/2014/main" id="{5DEBDE57-FA16-4EDD-94A5-81170851109E}"/>
              </a:ext>
            </a:extLst>
          </p:cNvPr>
          <p:cNvPicPr>
            <a:picLocks noGrp="1" noChangeAspect="1" noChangeArrowheads="1"/>
          </p:cNvPicPr>
          <p:nvPr>
            <p:ph idx="1"/>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79960" y="47443"/>
            <a:ext cx="1374455" cy="62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215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sultati immagini per industria e depositari"/>
          <p:cNvPicPr>
            <a:picLocks noChangeAspect="1" noChangeArrowheads="1"/>
          </p:cNvPicPr>
          <p:nvPr/>
        </p:nvPicPr>
        <p:blipFill>
          <a:blip r:embed="rId2" cstate="print">
            <a:clrChange>
              <a:clrFrom>
                <a:srgbClr val="4EB0D5"/>
              </a:clrFrom>
              <a:clrTo>
                <a:srgbClr val="4EB0D5">
                  <a:alpha val="0"/>
                </a:srgbClr>
              </a:clrTo>
            </a:clrChange>
            <a:extLst>
              <a:ext uri="{28A0092B-C50C-407E-A947-70E740481C1C}">
                <a14:useLocalDpi xmlns:a14="http://schemas.microsoft.com/office/drawing/2010/main" val="0"/>
              </a:ext>
            </a:extLst>
          </a:blip>
          <a:srcRect/>
          <a:stretch>
            <a:fillRect/>
          </a:stretch>
        </p:blipFill>
        <p:spPr bwMode="auto">
          <a:xfrm>
            <a:off x="4859719" y="3653812"/>
            <a:ext cx="2472563" cy="185442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12EAEDC3-3D0C-4C3A-8945-873B35979FC2}"/>
              </a:ext>
            </a:extLst>
          </p:cNvPr>
          <p:cNvSpPr/>
          <p:nvPr/>
        </p:nvSpPr>
        <p:spPr>
          <a:xfrm>
            <a:off x="3215243" y="1239144"/>
            <a:ext cx="5761514" cy="461665"/>
          </a:xfrm>
          <a:prstGeom prst="rect">
            <a:avLst/>
          </a:prstGeom>
        </p:spPr>
        <p:txBody>
          <a:bodyPr wrap="none">
            <a:spAutoFit/>
          </a:bodyPr>
          <a:lstStyle/>
          <a:p>
            <a:pPr algn="ctr"/>
            <a:r>
              <a:rPr lang="en-US" altLang="ko-KR" sz="2400" b="1"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rPr>
              <a:t>ASSORAM INCONTRA FARMINDUSTRIA</a:t>
            </a:r>
            <a:endParaRPr lang="ko-KR" altLang="en-US" sz="2400" b="1"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4" name="Rettangolo 3">
            <a:extLst>
              <a:ext uri="{FF2B5EF4-FFF2-40B4-BE49-F238E27FC236}">
                <a16:creationId xmlns:a16="http://schemas.microsoft.com/office/drawing/2014/main" id="{8AB926BB-EB49-4CBE-B082-D9E44C773B64}"/>
              </a:ext>
            </a:extLst>
          </p:cNvPr>
          <p:cNvSpPr/>
          <p:nvPr/>
        </p:nvSpPr>
        <p:spPr>
          <a:xfrm>
            <a:off x="6200156" y="5866786"/>
            <a:ext cx="3257623" cy="338554"/>
          </a:xfrm>
          <a:prstGeom prst="rect">
            <a:avLst/>
          </a:prstGeom>
        </p:spPr>
        <p:txBody>
          <a:bodyPr wrap="none">
            <a:spAutoFit/>
          </a:bodyPr>
          <a:lstStyle/>
          <a:p>
            <a:pPr algn="ctr"/>
            <a:r>
              <a:rPr lang="en-US" altLang="ko-KR" sz="1600" b="1" dirty="0">
                <a:solidFill>
                  <a:schemeClr val="accent2">
                    <a:lumMod val="75000"/>
                  </a:schemeClr>
                </a:solidFill>
                <a:latin typeface="Century Gothic" panose="020B0502020202020204" pitchFamily="34" charset="0"/>
              </a:rPr>
              <a:t>28 </a:t>
            </a:r>
            <a:r>
              <a:rPr lang="en-US" altLang="ko-KR" sz="1600" b="1" dirty="0" err="1">
                <a:solidFill>
                  <a:schemeClr val="accent2">
                    <a:lumMod val="75000"/>
                  </a:schemeClr>
                </a:solidFill>
                <a:latin typeface="Century Gothic" panose="020B0502020202020204" pitchFamily="34" charset="0"/>
              </a:rPr>
              <a:t>marzo</a:t>
            </a:r>
            <a:r>
              <a:rPr lang="en-US" altLang="ko-KR" sz="1600" b="1" dirty="0">
                <a:solidFill>
                  <a:schemeClr val="accent2">
                    <a:lumMod val="75000"/>
                  </a:schemeClr>
                </a:solidFill>
                <a:latin typeface="Century Gothic" panose="020B0502020202020204" pitchFamily="34" charset="0"/>
              </a:rPr>
              <a:t> 2019 @ </a:t>
            </a:r>
            <a:r>
              <a:rPr lang="en-US" altLang="ko-KR" sz="1600" b="1" dirty="0" err="1">
                <a:solidFill>
                  <a:schemeClr val="accent2">
                    <a:lumMod val="75000"/>
                  </a:schemeClr>
                </a:solidFill>
                <a:latin typeface="Century Gothic" panose="020B0502020202020204" pitchFamily="34" charset="0"/>
              </a:rPr>
              <a:t>sede</a:t>
            </a:r>
            <a:r>
              <a:rPr lang="en-US" altLang="ko-KR" sz="1600" b="1" dirty="0">
                <a:solidFill>
                  <a:schemeClr val="accent2">
                    <a:lumMod val="75000"/>
                  </a:schemeClr>
                </a:solidFill>
                <a:latin typeface="Century Gothic" panose="020B0502020202020204" pitchFamily="34" charset="0"/>
              </a:rPr>
              <a:t> </a:t>
            </a:r>
            <a:r>
              <a:rPr lang="en-US" altLang="ko-KR" sz="1600" b="1" dirty="0" err="1">
                <a:solidFill>
                  <a:schemeClr val="accent2">
                    <a:lumMod val="75000"/>
                  </a:schemeClr>
                </a:solidFill>
                <a:latin typeface="Century Gothic" panose="020B0502020202020204" pitchFamily="34" charset="0"/>
              </a:rPr>
              <a:t>assoram</a:t>
            </a:r>
            <a:endParaRPr lang="en-US" altLang="ko-KR" sz="1600" b="1" dirty="0">
              <a:solidFill>
                <a:schemeClr val="accent2">
                  <a:lumMod val="75000"/>
                </a:schemeClr>
              </a:solidFill>
              <a:latin typeface="Century Gothic" panose="020B0502020202020204" pitchFamily="34" charset="0"/>
            </a:endParaRPr>
          </a:p>
        </p:txBody>
      </p:sp>
      <p:pic>
        <p:nvPicPr>
          <p:cNvPr id="7" name="Immagine 6">
            <a:extLst>
              <a:ext uri="{FF2B5EF4-FFF2-40B4-BE49-F238E27FC236}">
                <a16:creationId xmlns:a16="http://schemas.microsoft.com/office/drawing/2014/main" id="{B6D6A449-A98E-4100-8522-6252A7C9DBE8}"/>
              </a:ext>
            </a:extLst>
          </p:cNvPr>
          <p:cNvPicPr>
            <a:picLocks noChangeAspect="1"/>
          </p:cNvPicPr>
          <p:nvPr/>
        </p:nvPicPr>
        <p:blipFill rotWithShape="1">
          <a:blip r:embed="rId3">
            <a:extLst>
              <a:ext uri="{28A0092B-C50C-407E-A947-70E740481C1C}">
                <a14:useLocalDpi xmlns:a14="http://schemas.microsoft.com/office/drawing/2010/main" val="0"/>
              </a:ext>
            </a:extLst>
          </a:blip>
          <a:srcRect l="13043" t="17135" r="13043" b="22894"/>
          <a:stretch/>
        </p:blipFill>
        <p:spPr>
          <a:xfrm>
            <a:off x="6616460" y="2529519"/>
            <a:ext cx="2165229" cy="956729"/>
          </a:xfrm>
          <a:prstGeom prst="rect">
            <a:avLst/>
          </a:prstGeom>
        </p:spPr>
      </p:pic>
      <p:pic>
        <p:nvPicPr>
          <p:cNvPr id="9" name="Immagine 8">
            <a:extLst>
              <a:ext uri="{FF2B5EF4-FFF2-40B4-BE49-F238E27FC236}">
                <a16:creationId xmlns:a16="http://schemas.microsoft.com/office/drawing/2014/main" id="{90C10849-13C0-44FA-886D-0CF4676E43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5595" y="2376224"/>
            <a:ext cx="2025881" cy="1519411"/>
          </a:xfrm>
          <a:prstGeom prst="rect">
            <a:avLst/>
          </a:prstGeom>
        </p:spPr>
      </p:pic>
      <p:sp>
        <p:nvSpPr>
          <p:cNvPr id="8" name="Rettangolo 7">
            <a:extLst>
              <a:ext uri="{FF2B5EF4-FFF2-40B4-BE49-F238E27FC236}">
                <a16:creationId xmlns:a16="http://schemas.microsoft.com/office/drawing/2014/main" id="{8CD172D3-4DDA-462B-8953-598A4A25B7CA}"/>
              </a:ext>
            </a:extLst>
          </p:cNvPr>
          <p:cNvSpPr/>
          <p:nvPr/>
        </p:nvSpPr>
        <p:spPr>
          <a:xfrm>
            <a:off x="983432" y="310071"/>
            <a:ext cx="9217024" cy="60486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04289671-D2EC-463E-9816-ACC08B575BF4}"/>
              </a:ext>
            </a:extLst>
          </p:cNvPr>
          <p:cNvSpPr/>
          <p:nvPr/>
        </p:nvSpPr>
        <p:spPr>
          <a:xfrm>
            <a:off x="4693545" y="509871"/>
            <a:ext cx="2528256" cy="400110"/>
          </a:xfrm>
          <a:prstGeom prst="rect">
            <a:avLst/>
          </a:prstGeom>
        </p:spPr>
        <p:txBody>
          <a:bodyPr wrap="none">
            <a:spAutoFit/>
          </a:bodyPr>
          <a:lstStyle/>
          <a:p>
            <a:r>
              <a:rPr lang="en-US" altLang="ko-KR" sz="2000" b="1" dirty="0">
                <a:solidFill>
                  <a:srgbClr val="002060"/>
                </a:solidFill>
                <a:effectLst>
                  <a:outerShdw blurRad="38100" dist="38100" dir="2700000" algn="tl">
                    <a:srgbClr val="000000">
                      <a:alpha val="43137"/>
                    </a:srgbClr>
                  </a:outerShdw>
                </a:effectLst>
                <a:latin typeface="Century Gothic" panose="020B0502020202020204" pitchFamily="34" charset="0"/>
              </a:rPr>
              <a:t>SINERGIE DI FILIERA</a:t>
            </a:r>
            <a:endParaRPr lang="ko-KR" altLang="en-US" sz="2000" b="1" dirty="0">
              <a:solidFill>
                <a:srgbClr val="002060"/>
              </a:solidFill>
              <a:effectLst>
                <a:outerShdw blurRad="38100" dist="38100" dir="2700000" algn="tl">
                  <a:srgbClr val="000000">
                    <a:alpha val="43137"/>
                  </a:srgbClr>
                </a:outerShdw>
              </a:effectLst>
              <a:latin typeface="Century Gothic" panose="020B0502020202020204" pitchFamily="34" charset="0"/>
            </a:endParaRPr>
          </a:p>
        </p:txBody>
      </p:sp>
      <p:pic>
        <p:nvPicPr>
          <p:cNvPr id="13" name="Picture 2" descr="Risultati immagini per making pharmaceuticals milano">
            <a:extLst>
              <a:ext uri="{FF2B5EF4-FFF2-40B4-BE49-F238E27FC236}">
                <a16:creationId xmlns:a16="http://schemas.microsoft.com/office/drawing/2014/main" id="{5DEBDE57-FA16-4EDD-94A5-81170851109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90812" y="86675"/>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191102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8CD172D3-4DDA-462B-8953-598A4A25B7CA}"/>
              </a:ext>
            </a:extLst>
          </p:cNvPr>
          <p:cNvSpPr/>
          <p:nvPr/>
        </p:nvSpPr>
        <p:spPr>
          <a:xfrm>
            <a:off x="983432" y="310071"/>
            <a:ext cx="9217024" cy="60486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A8BFF3A4-A530-4629-99B7-656976D514B5}"/>
              </a:ext>
            </a:extLst>
          </p:cNvPr>
          <p:cNvSpPr/>
          <p:nvPr/>
        </p:nvSpPr>
        <p:spPr>
          <a:xfrm>
            <a:off x="1714890" y="476672"/>
            <a:ext cx="2528256" cy="400110"/>
          </a:xfrm>
          <a:prstGeom prst="rect">
            <a:avLst/>
          </a:prstGeom>
        </p:spPr>
        <p:txBody>
          <a:bodyPr wrap="none">
            <a:spAutoFit/>
          </a:bodyPr>
          <a:lstStyle/>
          <a:p>
            <a:r>
              <a:rPr lang="en-US" altLang="ko-KR" sz="2000" b="1" dirty="0">
                <a:solidFill>
                  <a:srgbClr val="002060"/>
                </a:solidFill>
                <a:effectLst>
                  <a:outerShdw blurRad="38100" dist="38100" dir="2700000" algn="tl">
                    <a:srgbClr val="000000">
                      <a:alpha val="43137"/>
                    </a:srgbClr>
                  </a:outerShdw>
                </a:effectLst>
                <a:latin typeface="Century Gothic" panose="020B0502020202020204" pitchFamily="34" charset="0"/>
              </a:rPr>
              <a:t>SINERGIE DI FILIERA</a:t>
            </a:r>
            <a:endParaRPr lang="ko-KR" altLang="en-US" sz="2000" b="1" dirty="0">
              <a:solidFill>
                <a:srgbClr val="002060"/>
              </a:solidFill>
              <a:effectLst>
                <a:outerShdw blurRad="38100" dist="38100" dir="2700000" algn="tl">
                  <a:srgbClr val="000000">
                    <a:alpha val="43137"/>
                  </a:srgbClr>
                </a:outerShdw>
              </a:effectLst>
              <a:latin typeface="Century Gothic" panose="020B0502020202020204" pitchFamily="34" charset="0"/>
            </a:endParaRPr>
          </a:p>
        </p:txBody>
      </p:sp>
      <p:sp>
        <p:nvSpPr>
          <p:cNvPr id="11" name="Rettangolo 10">
            <a:extLst>
              <a:ext uri="{FF2B5EF4-FFF2-40B4-BE49-F238E27FC236}">
                <a16:creationId xmlns:a16="http://schemas.microsoft.com/office/drawing/2014/main" id="{EBA3A951-F75A-4D49-9C86-49712436E297}"/>
              </a:ext>
            </a:extLst>
          </p:cNvPr>
          <p:cNvSpPr/>
          <p:nvPr/>
        </p:nvSpPr>
        <p:spPr>
          <a:xfrm>
            <a:off x="2087723" y="908721"/>
            <a:ext cx="2792752" cy="461665"/>
          </a:xfrm>
          <a:prstGeom prst="rect">
            <a:avLst/>
          </a:prstGeom>
        </p:spPr>
        <p:txBody>
          <a:bodyPr wrap="none">
            <a:spAutoFit/>
          </a:bodyPr>
          <a:lstStyle/>
          <a:p>
            <a:pPr algn="ctr"/>
            <a:r>
              <a:rPr lang="en-US" altLang="ko-KR" sz="2400" b="1"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rPr>
              <a:t>ASSORAM/DAFNE</a:t>
            </a:r>
            <a:endParaRPr lang="ko-KR" altLang="en-US" sz="2400" b="1"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endParaRPr>
          </a:p>
        </p:txBody>
      </p:sp>
      <p:graphicFrame>
        <p:nvGraphicFramePr>
          <p:cNvPr id="15" name="Diagramma 14">
            <a:extLst>
              <a:ext uri="{FF2B5EF4-FFF2-40B4-BE49-F238E27FC236}">
                <a16:creationId xmlns:a16="http://schemas.microsoft.com/office/drawing/2014/main" id="{30136347-7046-43A5-B29C-0E13EC46C753}"/>
              </a:ext>
            </a:extLst>
          </p:cNvPr>
          <p:cNvGraphicFramePr/>
          <p:nvPr/>
        </p:nvGraphicFramePr>
        <p:xfrm>
          <a:off x="1127448" y="1519742"/>
          <a:ext cx="5317150" cy="46901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Immagine 15">
            <a:hlinkClick r:id="rId7"/>
            <a:extLst>
              <a:ext uri="{FF2B5EF4-FFF2-40B4-BE49-F238E27FC236}">
                <a16:creationId xmlns:a16="http://schemas.microsoft.com/office/drawing/2014/main" id="{0831C94A-318E-431E-A93B-83623DB43155}"/>
              </a:ext>
            </a:extLst>
          </p:cNvPr>
          <p:cNvPicPr>
            <a:picLocks noChangeAspect="1"/>
          </p:cNvPicPr>
          <p:nvPr/>
        </p:nvPicPr>
        <p:blipFill>
          <a:blip r:embed="rId8"/>
          <a:stretch>
            <a:fillRect/>
          </a:stretch>
        </p:blipFill>
        <p:spPr>
          <a:xfrm>
            <a:off x="7680177" y="1469480"/>
            <a:ext cx="1789131" cy="253558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7" name="Immagine 16">
            <a:hlinkClick r:id="rId7"/>
            <a:extLst>
              <a:ext uri="{FF2B5EF4-FFF2-40B4-BE49-F238E27FC236}">
                <a16:creationId xmlns:a16="http://schemas.microsoft.com/office/drawing/2014/main" id="{2B9BDDE3-4F53-4F1C-BAFC-32495935AB8A}"/>
              </a:ext>
            </a:extLst>
          </p:cNvPr>
          <p:cNvPicPr>
            <a:picLocks noChangeAspect="1"/>
          </p:cNvPicPr>
          <p:nvPr/>
        </p:nvPicPr>
        <p:blipFill>
          <a:blip r:embed="rId9"/>
          <a:stretch>
            <a:fillRect/>
          </a:stretch>
        </p:blipFill>
        <p:spPr>
          <a:xfrm>
            <a:off x="6240016" y="1438644"/>
            <a:ext cx="1767988" cy="25305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3" name="Picture 2" descr="Risultati immagini per making pharmaceuticals milano">
            <a:extLst>
              <a:ext uri="{FF2B5EF4-FFF2-40B4-BE49-F238E27FC236}">
                <a16:creationId xmlns:a16="http://schemas.microsoft.com/office/drawing/2014/main" id="{5DEBDE57-FA16-4EDD-94A5-81170851109E}"/>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14875" y="36853"/>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No alternative text description for this image">
            <a:extLst>
              <a:ext uri="{FF2B5EF4-FFF2-40B4-BE49-F238E27FC236}">
                <a16:creationId xmlns:a16="http://schemas.microsoft.com/office/drawing/2014/main" id="{DFB6D344-D050-4145-B4D7-FCB8270DCC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51985" y="4202026"/>
            <a:ext cx="3517323" cy="1979268"/>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Tree>
    <p:extLst>
      <p:ext uri="{BB962C8B-B14F-4D97-AF65-F5344CB8AC3E}">
        <p14:creationId xmlns:p14="http://schemas.microsoft.com/office/powerpoint/2010/main" val="3016485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6923584" y="0"/>
            <a:ext cx="3744416" cy="436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a:blip r:embed="rId2"/>
          <a:stretch>
            <a:fillRect/>
          </a:stretch>
        </p:blipFill>
        <p:spPr>
          <a:xfrm>
            <a:off x="1346178" y="1653856"/>
            <a:ext cx="6210871" cy="2811355"/>
          </a:xfrm>
          <a:prstGeom prst="rect">
            <a:avLst/>
          </a:prstGeom>
          <a:ln>
            <a:noFill/>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E700DB30-9624-4D2C-B53F-D54299BCC0F9}"/>
              </a:ext>
            </a:extLst>
          </p:cNvPr>
          <p:cNvSpPr/>
          <p:nvPr/>
        </p:nvSpPr>
        <p:spPr>
          <a:xfrm>
            <a:off x="983432" y="310071"/>
            <a:ext cx="9217024" cy="60486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3241449B-D9CA-4EBE-A6CE-6BC8B81926D3}"/>
              </a:ext>
            </a:extLst>
          </p:cNvPr>
          <p:cNvSpPr/>
          <p:nvPr/>
        </p:nvSpPr>
        <p:spPr>
          <a:xfrm>
            <a:off x="1680373" y="737302"/>
            <a:ext cx="2638864" cy="369332"/>
          </a:xfrm>
          <a:prstGeom prst="rect">
            <a:avLst/>
          </a:prstGeom>
        </p:spPr>
        <p:txBody>
          <a:bodyPr wrap="none">
            <a:spAutoFit/>
          </a:bodyPr>
          <a:lstStyle/>
          <a:p>
            <a:r>
              <a:rPr lang="en-US" altLang="ko-KR" b="1" dirty="0" err="1">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rPr>
              <a:t>Ambito</a:t>
            </a:r>
            <a:r>
              <a:rPr lang="en-US" altLang="ko-KR" b="1"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rPr>
              <a:t> </a:t>
            </a:r>
            <a:r>
              <a:rPr lang="en-US" altLang="ko-KR" b="1" dirty="0" err="1">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rPr>
              <a:t>internazionale</a:t>
            </a:r>
            <a:endParaRPr lang="ko-KR" altLang="en-US" b="1"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15" name="Rettangolo 14">
            <a:extLst>
              <a:ext uri="{FF2B5EF4-FFF2-40B4-BE49-F238E27FC236}">
                <a16:creationId xmlns:a16="http://schemas.microsoft.com/office/drawing/2014/main" id="{5CBBA3FD-C41B-48DD-B032-BD4341672A4D}"/>
              </a:ext>
            </a:extLst>
          </p:cNvPr>
          <p:cNvSpPr/>
          <p:nvPr/>
        </p:nvSpPr>
        <p:spPr>
          <a:xfrm>
            <a:off x="1108399" y="425086"/>
            <a:ext cx="1281120" cy="400110"/>
          </a:xfrm>
          <a:prstGeom prst="rect">
            <a:avLst/>
          </a:prstGeom>
        </p:spPr>
        <p:txBody>
          <a:bodyPr wrap="none">
            <a:spAutoFit/>
          </a:bodyPr>
          <a:lstStyle/>
          <a:p>
            <a:r>
              <a:rPr lang="en-US" altLang="ko-KR" sz="2000" b="1" dirty="0">
                <a:solidFill>
                  <a:srgbClr val="002060"/>
                </a:solidFill>
                <a:effectLst>
                  <a:outerShdw blurRad="38100" dist="38100" dir="2700000" algn="tl">
                    <a:srgbClr val="000000">
                      <a:alpha val="43137"/>
                    </a:srgbClr>
                  </a:outerShdw>
                </a:effectLst>
                <a:latin typeface="Century Gothic" panose="020B0502020202020204" pitchFamily="34" charset="0"/>
              </a:rPr>
              <a:t>SINERGIE</a:t>
            </a:r>
            <a:endParaRPr lang="ko-KR" altLang="en-US" sz="2000" b="1" dirty="0">
              <a:solidFill>
                <a:srgbClr val="002060"/>
              </a:solidFill>
              <a:effectLst>
                <a:outerShdw blurRad="38100" dist="38100" dir="2700000" algn="tl">
                  <a:srgbClr val="000000">
                    <a:alpha val="43137"/>
                  </a:srgbClr>
                </a:outerShdw>
              </a:effectLst>
              <a:latin typeface="Century Gothic" panose="020B0502020202020204" pitchFamily="34" charset="0"/>
            </a:endParaRPr>
          </a:p>
        </p:txBody>
      </p:sp>
      <p:sp>
        <p:nvSpPr>
          <p:cNvPr id="4" name="Rettangolo 3">
            <a:extLst>
              <a:ext uri="{FF2B5EF4-FFF2-40B4-BE49-F238E27FC236}">
                <a16:creationId xmlns:a16="http://schemas.microsoft.com/office/drawing/2014/main" id="{6201469A-14FB-4C06-84A2-4DB0BFB7B27F}"/>
              </a:ext>
            </a:extLst>
          </p:cNvPr>
          <p:cNvSpPr/>
          <p:nvPr/>
        </p:nvSpPr>
        <p:spPr>
          <a:xfrm>
            <a:off x="2826560" y="5655009"/>
            <a:ext cx="6096000" cy="727507"/>
          </a:xfrm>
          <a:prstGeom prst="rect">
            <a:avLst/>
          </a:prstGeom>
        </p:spPr>
        <p:txBody>
          <a:bodyPr>
            <a:spAutoFit/>
          </a:bodyPr>
          <a:lstStyle/>
          <a:p>
            <a:pPr algn="just">
              <a:lnSpc>
                <a:spcPts val="1210"/>
              </a:lnSpc>
              <a:spcAft>
                <a:spcPts val="0"/>
              </a:spcAft>
            </a:pPr>
            <a:r>
              <a:rPr lang="en-US" dirty="0">
                <a:solidFill>
                  <a:srgbClr val="004873"/>
                </a:solidFill>
                <a:latin typeface="Arabic Typesetting" panose="03020402040406030203" pitchFamily="66" charset="-78"/>
                <a:ea typeface="Calibri" panose="020F0502020204030204" pitchFamily="34" charset="0"/>
                <a:cs typeface="Arabic Typesetting" panose="03020402040406030203" pitchFamily="66" charset="-78"/>
              </a:rPr>
              <a:t>Our objective with this event is to tackle the issue by exploring with authorities and stakeholders the most suitable system(s) for shortages monitoring and early warning in order to </a:t>
            </a:r>
            <a:r>
              <a:rPr lang="en-US" dirty="0" err="1">
                <a:solidFill>
                  <a:srgbClr val="004873"/>
                </a:solidFill>
                <a:latin typeface="Arabic Typesetting" panose="03020402040406030203" pitchFamily="66" charset="-78"/>
                <a:ea typeface="Calibri" panose="020F0502020204030204" pitchFamily="34" charset="0"/>
                <a:cs typeface="Arabic Typesetting" panose="03020402040406030203" pitchFamily="66" charset="-78"/>
              </a:rPr>
              <a:t>optimise</a:t>
            </a:r>
            <a:r>
              <a:rPr lang="en-US" dirty="0">
                <a:solidFill>
                  <a:srgbClr val="004873"/>
                </a:solidFill>
                <a:latin typeface="Arabic Typesetting" panose="03020402040406030203" pitchFamily="66" charset="-78"/>
                <a:ea typeface="Calibri" panose="020F0502020204030204" pitchFamily="34" charset="0"/>
                <a:cs typeface="Arabic Typesetting" panose="03020402040406030203" pitchFamily="66" charset="-78"/>
              </a:rPr>
              <a:t> the medicines allocations on national and ultimately on European level.</a:t>
            </a:r>
            <a:endParaRPr lang="it-IT" sz="2400" dirty="0">
              <a:latin typeface="Arabic Typesetting" panose="03020402040406030203" pitchFamily="66" charset="-78"/>
              <a:ea typeface="Calibri" panose="020F0502020204030204" pitchFamily="34" charset="0"/>
              <a:cs typeface="Arabic Typesetting" panose="03020402040406030203" pitchFamily="66" charset="-78"/>
            </a:endParaRPr>
          </a:p>
          <a:p>
            <a:pPr algn="just">
              <a:lnSpc>
                <a:spcPts val="1210"/>
              </a:lnSpc>
              <a:spcAft>
                <a:spcPts val="0"/>
              </a:spcAft>
            </a:pPr>
            <a:r>
              <a:rPr lang="en-US" dirty="0">
                <a:solidFill>
                  <a:srgbClr val="004873"/>
                </a:solidFill>
                <a:latin typeface="Tahoma" panose="020B0604030504040204" pitchFamily="34" charset="0"/>
                <a:ea typeface="Calibri" panose="020F0502020204030204" pitchFamily="34" charset="0"/>
              </a:rPr>
              <a:t> </a:t>
            </a:r>
            <a:endParaRPr lang="it-IT" sz="2400" dirty="0">
              <a:effectLst/>
              <a:latin typeface="Calibri" panose="020F0502020204030204" pitchFamily="34" charset="0"/>
              <a:ea typeface="Calibri" panose="020F0502020204030204" pitchFamily="34" charset="0"/>
            </a:endParaRPr>
          </a:p>
        </p:txBody>
      </p:sp>
      <p:sp>
        <p:nvSpPr>
          <p:cNvPr id="5" name="Rettangolo 4">
            <a:extLst>
              <a:ext uri="{FF2B5EF4-FFF2-40B4-BE49-F238E27FC236}">
                <a16:creationId xmlns:a16="http://schemas.microsoft.com/office/drawing/2014/main" id="{757EA256-F2A7-423B-9F82-766D4CAAF2E6}"/>
              </a:ext>
            </a:extLst>
          </p:cNvPr>
          <p:cNvSpPr/>
          <p:nvPr/>
        </p:nvSpPr>
        <p:spPr>
          <a:xfrm>
            <a:off x="1340090" y="4882309"/>
            <a:ext cx="8270838" cy="1477328"/>
          </a:xfrm>
          <a:prstGeom prst="rect">
            <a:avLst/>
          </a:prstGeom>
          <a:ln>
            <a:solidFill>
              <a:srgbClr val="002060"/>
            </a:solidFill>
          </a:ln>
        </p:spPr>
        <p:txBody>
          <a:bodyPr wrap="square">
            <a:spAutoFit/>
          </a:bodyPr>
          <a:lstStyle/>
          <a:p>
            <a:pPr algn="just">
              <a:lnSpc>
                <a:spcPts val="1210"/>
              </a:lnSpc>
            </a:pPr>
            <a:endParaRPr lang="en-US" b="1" dirty="0">
              <a:solidFill>
                <a:srgbClr val="FF0000"/>
              </a:solidFill>
              <a:latin typeface="Arabic Typesetting" panose="03020402040406030203" pitchFamily="66" charset="-78"/>
              <a:ea typeface="Calibri" panose="020F0502020204030204" pitchFamily="34" charset="0"/>
              <a:cs typeface="Arabic Typesetting" panose="03020402040406030203" pitchFamily="66" charset="-78"/>
            </a:endParaRPr>
          </a:p>
          <a:p>
            <a:pPr algn="just">
              <a:lnSpc>
                <a:spcPts val="1210"/>
              </a:lnSpc>
            </a:pPr>
            <a:r>
              <a:rPr lang="en-US" b="1" dirty="0">
                <a:solidFill>
                  <a:srgbClr val="FF0000"/>
                </a:solidFill>
                <a:latin typeface="Century Gothic" panose="020B0502020202020204" pitchFamily="34" charset="0"/>
                <a:ea typeface="Calibri" panose="020F0502020204030204" pitchFamily="34" charset="0"/>
                <a:cs typeface="Arabic Typesetting" panose="03020402040406030203" pitchFamily="66" charset="-78"/>
              </a:rPr>
              <a:t>GIRP Annual Autumn Meetings</a:t>
            </a:r>
            <a:r>
              <a:rPr lang="en-US" dirty="0">
                <a:solidFill>
                  <a:srgbClr val="FF0000"/>
                </a:solidFill>
                <a:latin typeface="Century Gothic" panose="020B0502020202020204" pitchFamily="34" charset="0"/>
                <a:ea typeface="Calibri" panose="020F0502020204030204" pitchFamily="34" charset="0"/>
                <a:cs typeface="Arabic Typesetting" panose="03020402040406030203" pitchFamily="66" charset="-78"/>
              </a:rPr>
              <a:t> -</a:t>
            </a:r>
            <a:r>
              <a:rPr lang="en-US" b="1" dirty="0">
                <a:solidFill>
                  <a:srgbClr val="FF0000"/>
                </a:solidFill>
                <a:latin typeface="Century Gothic" panose="020B0502020202020204" pitchFamily="34" charset="0"/>
                <a:ea typeface="Calibri" panose="020F0502020204030204" pitchFamily="34" charset="0"/>
                <a:cs typeface="Arabic Typesetting" panose="03020402040406030203" pitchFamily="66" charset="-78"/>
              </a:rPr>
              <a:t>Wednesday 13 November 2019  Brussels</a:t>
            </a:r>
            <a:r>
              <a:rPr lang="en-US" dirty="0">
                <a:solidFill>
                  <a:srgbClr val="004873"/>
                </a:solidFill>
                <a:latin typeface="Century Gothic" panose="020B0502020202020204" pitchFamily="34" charset="0"/>
                <a:ea typeface="Calibri" panose="020F0502020204030204" pitchFamily="34" charset="0"/>
                <a:cs typeface="Arabic Typesetting" panose="03020402040406030203" pitchFamily="66" charset="-78"/>
              </a:rPr>
              <a:t>. </a:t>
            </a:r>
          </a:p>
          <a:p>
            <a:pPr algn="just">
              <a:lnSpc>
                <a:spcPts val="1210"/>
              </a:lnSpc>
            </a:pPr>
            <a:endParaRPr lang="en-US" sz="2000" b="1" dirty="0">
              <a:solidFill>
                <a:srgbClr val="004873"/>
              </a:solidFill>
              <a:latin typeface="Century Gothic" panose="020B0502020202020204" pitchFamily="34" charset="0"/>
              <a:cs typeface="Arabic Typesetting" panose="03020402040406030203" pitchFamily="66" charset="-78"/>
            </a:endParaRPr>
          </a:p>
          <a:p>
            <a:pPr algn="just">
              <a:lnSpc>
                <a:spcPts val="1210"/>
              </a:lnSpc>
            </a:pPr>
            <a:r>
              <a:rPr lang="en-US" dirty="0">
                <a:solidFill>
                  <a:schemeClr val="accent2">
                    <a:lumMod val="50000"/>
                  </a:schemeClr>
                </a:solidFill>
                <a:latin typeface="Century Gothic" panose="020B0502020202020204" pitchFamily="34" charset="0"/>
                <a:cs typeface="Arabic Typesetting" panose="03020402040406030203" pitchFamily="66" charset="-78"/>
              </a:rPr>
              <a:t>Together Mitigating the Impact of Medicine Shortages.</a:t>
            </a:r>
          </a:p>
          <a:p>
            <a:pPr algn="just">
              <a:lnSpc>
                <a:spcPts val="1210"/>
              </a:lnSpc>
            </a:pPr>
            <a:r>
              <a:rPr lang="en-US" sz="2000" dirty="0">
                <a:solidFill>
                  <a:schemeClr val="accent2">
                    <a:lumMod val="50000"/>
                  </a:schemeClr>
                </a:solidFill>
                <a:latin typeface="Arabic Typesetting" panose="03020402040406030203" pitchFamily="66" charset="-78"/>
                <a:cs typeface="Arabic Typesetting" panose="03020402040406030203" pitchFamily="66" charset="-78"/>
              </a:rPr>
              <a:t> </a:t>
            </a:r>
            <a:endParaRPr lang="it-IT" sz="2000" dirty="0">
              <a:solidFill>
                <a:schemeClr val="accent2">
                  <a:lumMod val="50000"/>
                </a:schemeClr>
              </a:solidFill>
              <a:latin typeface="Arabic Typesetting" panose="03020402040406030203" pitchFamily="66" charset="-78"/>
              <a:cs typeface="Arabic Typesetting" panose="03020402040406030203" pitchFamily="66" charset="-78"/>
            </a:endParaRPr>
          </a:p>
          <a:p>
            <a:pPr algn="just">
              <a:lnSpc>
                <a:spcPts val="1210"/>
              </a:lnSpc>
              <a:spcAft>
                <a:spcPts val="0"/>
              </a:spcAft>
            </a:pPr>
            <a:endParaRPr lang="en-US" dirty="0">
              <a:solidFill>
                <a:srgbClr val="004873"/>
              </a:solidFill>
              <a:latin typeface="Tahoma" panose="020B0604030504040204" pitchFamily="34" charset="0"/>
              <a:ea typeface="Calibri" panose="020F0502020204030204" pitchFamily="34" charset="0"/>
            </a:endParaRPr>
          </a:p>
          <a:p>
            <a:pPr algn="just">
              <a:lnSpc>
                <a:spcPts val="1210"/>
              </a:lnSpc>
              <a:spcAft>
                <a:spcPts val="0"/>
              </a:spcAft>
            </a:pPr>
            <a:endParaRPr lang="en-US" sz="2400" dirty="0">
              <a:solidFill>
                <a:srgbClr val="004873"/>
              </a:solidFill>
              <a:effectLst/>
              <a:latin typeface="Tahoma" panose="020B0604030504040204" pitchFamily="34" charset="0"/>
              <a:ea typeface="Calibri" panose="020F0502020204030204" pitchFamily="34" charset="0"/>
            </a:endParaRPr>
          </a:p>
          <a:p>
            <a:pPr algn="just">
              <a:lnSpc>
                <a:spcPts val="1210"/>
              </a:lnSpc>
              <a:spcAft>
                <a:spcPts val="0"/>
              </a:spcAft>
            </a:pPr>
            <a:endParaRPr lang="en-US" sz="2400" dirty="0">
              <a:solidFill>
                <a:srgbClr val="004873"/>
              </a:solidFill>
              <a:latin typeface="Tahoma" panose="020B0604030504040204" pitchFamily="34" charset="0"/>
              <a:ea typeface="Calibri" panose="020F0502020204030204" pitchFamily="34" charset="0"/>
            </a:endParaRPr>
          </a:p>
          <a:p>
            <a:pPr algn="just">
              <a:lnSpc>
                <a:spcPts val="1210"/>
              </a:lnSpc>
              <a:spcAft>
                <a:spcPts val="0"/>
              </a:spcAft>
            </a:pPr>
            <a:endParaRPr lang="it-IT" sz="2400" dirty="0">
              <a:effectLst/>
              <a:latin typeface="Calibri" panose="020F0502020204030204" pitchFamily="34" charset="0"/>
              <a:ea typeface="Calibri" panose="020F0502020204030204" pitchFamily="34" charset="0"/>
            </a:endParaRPr>
          </a:p>
        </p:txBody>
      </p:sp>
      <p:pic>
        <p:nvPicPr>
          <p:cNvPr id="16" name="Picture 2" descr="Risultati immagini per making pharmaceuticals milano">
            <a:extLst>
              <a:ext uri="{FF2B5EF4-FFF2-40B4-BE49-F238E27FC236}">
                <a16:creationId xmlns:a16="http://schemas.microsoft.com/office/drawing/2014/main" id="{5DEBDE57-FA16-4EDD-94A5-81170851109E}"/>
              </a:ext>
            </a:extLst>
          </p:cNvPr>
          <p:cNvPicPr>
            <a:picLocks noGrp="1" noChangeAspect="1" noChangeArrowheads="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0" y="79634"/>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17" name="Immagin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pic>
        <p:nvPicPr>
          <p:cNvPr id="18" name="Picture 4" descr="Risultati immagini per ITALIAN CHAMBER OF COMMERCE OF SINGAPORE LOGO">
            <a:extLst>
              <a:ext uri="{FF2B5EF4-FFF2-40B4-BE49-F238E27FC236}">
                <a16:creationId xmlns:a16="http://schemas.microsoft.com/office/drawing/2014/main" id="{EBE763AC-9A6C-462B-8ED2-92C90FFFD1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7833" y="115398"/>
            <a:ext cx="1143095" cy="2067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9" name="Diagramma 18"/>
          <p:cNvGraphicFramePr/>
          <p:nvPr>
            <p:extLst>
              <p:ext uri="{D42A27DB-BD31-4B8C-83A1-F6EECF244321}">
                <p14:modId xmlns:p14="http://schemas.microsoft.com/office/powerpoint/2010/main" val="1220101017"/>
              </p:ext>
            </p:extLst>
          </p:nvPr>
        </p:nvGraphicFramePr>
        <p:xfrm>
          <a:off x="7795979" y="2356544"/>
          <a:ext cx="3048000" cy="15279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220474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44E816D6-371A-475B-BC58-22B912B6A947}"/>
              </a:ext>
            </a:extLst>
          </p:cNvPr>
          <p:cNvSpPr/>
          <p:nvPr/>
        </p:nvSpPr>
        <p:spPr>
          <a:xfrm>
            <a:off x="983432" y="310071"/>
            <a:ext cx="9217024" cy="60486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B57A80DD-FD85-4298-B35B-605F2B554913}"/>
              </a:ext>
            </a:extLst>
          </p:cNvPr>
          <p:cNvPicPr>
            <a:picLocks noChangeAspect="1"/>
          </p:cNvPicPr>
          <p:nvPr/>
        </p:nvPicPr>
        <p:blipFill rotWithShape="1">
          <a:blip r:embed="rId2"/>
          <a:srcRect l="15129" t="29949"/>
          <a:stretch/>
        </p:blipFill>
        <p:spPr>
          <a:xfrm>
            <a:off x="6968312" y="439381"/>
            <a:ext cx="2453581" cy="1761009"/>
          </a:xfrm>
          <a:prstGeom prst="rect">
            <a:avLst/>
          </a:prstGeom>
        </p:spPr>
      </p:pic>
      <p:sp>
        <p:nvSpPr>
          <p:cNvPr id="17" name="Rettangolo 16">
            <a:extLst>
              <a:ext uri="{FF2B5EF4-FFF2-40B4-BE49-F238E27FC236}">
                <a16:creationId xmlns:a16="http://schemas.microsoft.com/office/drawing/2014/main" id="{7E672FC4-240E-421F-91D7-585C10134311}"/>
              </a:ext>
            </a:extLst>
          </p:cNvPr>
          <p:cNvSpPr/>
          <p:nvPr/>
        </p:nvSpPr>
        <p:spPr>
          <a:xfrm>
            <a:off x="5136163" y="1447492"/>
            <a:ext cx="6008612" cy="784830"/>
          </a:xfrm>
          <a:prstGeom prst="rect">
            <a:avLst/>
          </a:prstGeom>
        </p:spPr>
        <p:txBody>
          <a:bodyPr wrap="square">
            <a:spAutoFit/>
          </a:bodyPr>
          <a:lstStyle/>
          <a:p>
            <a:endParaRPr lang="it-IT" sz="900" dirty="0">
              <a:solidFill>
                <a:srgbClr val="000000"/>
              </a:solidFill>
              <a:latin typeface="Leelawadee UI" panose="020B0502040204020203" pitchFamily="34" charset="-34"/>
            </a:endParaRPr>
          </a:p>
          <a:p>
            <a:pPr algn="ctr"/>
            <a:r>
              <a:rPr lang="it-IT" sz="1200"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rPr>
              <a:t>Percorsi di marketing per le imprese farmaceutiche </a:t>
            </a:r>
          </a:p>
          <a:p>
            <a:pPr algn="ctr"/>
            <a:r>
              <a:rPr lang="it-IT" sz="1200" dirty="0">
                <a:solidFill>
                  <a:srgbClr val="000000"/>
                </a:solidFill>
                <a:effectLst>
                  <a:outerShdw blurRad="38100" dist="38100" dir="2700000" algn="tl">
                    <a:srgbClr val="000000">
                      <a:alpha val="43137"/>
                    </a:srgbClr>
                  </a:outerShdw>
                </a:effectLst>
                <a:latin typeface="Century Gothic" panose="020B0502020202020204" pitchFamily="34" charset="0"/>
              </a:rPr>
              <a:t>Polo universitario città di Prato</a:t>
            </a:r>
          </a:p>
          <a:p>
            <a:pPr algn="ctr"/>
            <a:r>
              <a:rPr lang="it-IT" sz="1200" dirty="0">
                <a:solidFill>
                  <a:srgbClr val="000000"/>
                </a:solidFill>
                <a:effectLst>
                  <a:outerShdw blurRad="38100" dist="38100" dir="2700000" algn="tl">
                    <a:srgbClr val="000000">
                      <a:alpha val="43137"/>
                    </a:srgbClr>
                  </a:outerShdw>
                </a:effectLst>
                <a:latin typeface="Century Gothic" panose="020B0502020202020204" pitchFamily="34" charset="0"/>
              </a:rPr>
              <a:t>Università di Firenze</a:t>
            </a:r>
            <a:endParaRPr lang="it-IT" sz="1200" dirty="0">
              <a:effectLst>
                <a:outerShdw blurRad="38100" dist="38100" dir="2700000" algn="tl">
                  <a:srgbClr val="000000">
                    <a:alpha val="43137"/>
                  </a:srgbClr>
                </a:outerShdw>
              </a:effectLst>
              <a:latin typeface="Century Gothic" panose="020B0502020202020204" pitchFamily="34" charset="0"/>
            </a:endParaRPr>
          </a:p>
        </p:txBody>
      </p:sp>
      <p:graphicFrame>
        <p:nvGraphicFramePr>
          <p:cNvPr id="21" name="Diagramma 20">
            <a:extLst>
              <a:ext uri="{FF2B5EF4-FFF2-40B4-BE49-F238E27FC236}">
                <a16:creationId xmlns:a16="http://schemas.microsoft.com/office/drawing/2014/main" id="{4201D38D-D306-4818-9844-4688FF949BF4}"/>
              </a:ext>
            </a:extLst>
          </p:cNvPr>
          <p:cNvGraphicFramePr/>
          <p:nvPr>
            <p:extLst>
              <p:ext uri="{D42A27DB-BD31-4B8C-83A1-F6EECF244321}">
                <p14:modId xmlns:p14="http://schemas.microsoft.com/office/powerpoint/2010/main" val="4072273499"/>
              </p:ext>
            </p:extLst>
          </p:nvPr>
        </p:nvGraphicFramePr>
        <p:xfrm>
          <a:off x="4335708" y="2745275"/>
          <a:ext cx="448262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Immagine 22">
            <a:extLst>
              <a:ext uri="{FF2B5EF4-FFF2-40B4-BE49-F238E27FC236}">
                <a16:creationId xmlns:a16="http://schemas.microsoft.com/office/drawing/2014/main" id="{CCEA4601-6880-4E7D-88F9-F4C9D5F70D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4985" y="2839033"/>
            <a:ext cx="1744067" cy="784830"/>
          </a:xfrm>
          <a:prstGeom prst="rect">
            <a:avLst/>
          </a:prstGeom>
        </p:spPr>
      </p:pic>
      <p:pic>
        <p:nvPicPr>
          <p:cNvPr id="1026" name="Picture 2" descr="Risultati immagini per logo università di napoli federico II">
            <a:extLst>
              <a:ext uri="{FF2B5EF4-FFF2-40B4-BE49-F238E27FC236}">
                <a16:creationId xmlns:a16="http://schemas.microsoft.com/office/drawing/2014/main" id="{36520B3C-6D92-4E8E-AC2B-8600388B07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428" y="1404145"/>
            <a:ext cx="4002759" cy="13411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isultati immagini per making pharmaceuticals milano">
            <a:extLst>
              <a:ext uri="{FF2B5EF4-FFF2-40B4-BE49-F238E27FC236}">
                <a16:creationId xmlns:a16="http://schemas.microsoft.com/office/drawing/2014/main" id="{5DEBDE57-FA16-4EDD-94A5-81170851109E}"/>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35123" y="53476"/>
            <a:ext cx="1374455" cy="623251"/>
          </a:xfrm>
          <a:prstGeom prst="rect">
            <a:avLst/>
          </a:prstGeom>
          <a:noFill/>
          <a:extLst>
            <a:ext uri="{909E8E84-426E-40DD-AFC4-6F175D3DCCD1}">
              <a14:hiddenFill xmlns:a14="http://schemas.microsoft.com/office/drawing/2010/main">
                <a:solidFill>
                  <a:srgbClr val="FFFFFF"/>
                </a:solidFill>
              </a14:hiddenFill>
            </a:ext>
          </a:extLst>
        </p:spPr>
      </p:pic>
      <p:pic>
        <p:nvPicPr>
          <p:cNvPr id="15" name="Immagin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16480" y="5901503"/>
            <a:ext cx="1597202" cy="667511"/>
          </a:xfrm>
          <a:prstGeom prst="rect">
            <a:avLst/>
          </a:prstGeom>
        </p:spPr>
      </p:pic>
      <p:sp>
        <p:nvSpPr>
          <p:cNvPr id="16" name="Rettangolo 15">
            <a:extLst>
              <a:ext uri="{FF2B5EF4-FFF2-40B4-BE49-F238E27FC236}">
                <a16:creationId xmlns:a16="http://schemas.microsoft.com/office/drawing/2014/main" id="{5CBBA3FD-C41B-48DD-B032-BD4341672A4D}"/>
              </a:ext>
            </a:extLst>
          </p:cNvPr>
          <p:cNvSpPr/>
          <p:nvPr/>
        </p:nvSpPr>
        <p:spPr>
          <a:xfrm>
            <a:off x="1108399" y="425086"/>
            <a:ext cx="1353256" cy="400110"/>
          </a:xfrm>
          <a:prstGeom prst="rect">
            <a:avLst/>
          </a:prstGeom>
        </p:spPr>
        <p:txBody>
          <a:bodyPr wrap="none">
            <a:spAutoFit/>
          </a:bodyPr>
          <a:lstStyle/>
          <a:p>
            <a:r>
              <a:rPr lang="en-US" altLang="ko-KR" sz="2000" b="1" dirty="0">
                <a:solidFill>
                  <a:srgbClr val="002060"/>
                </a:solidFill>
                <a:effectLst>
                  <a:outerShdw blurRad="38100" dist="38100" dir="2700000" algn="tl">
                    <a:srgbClr val="000000">
                      <a:alpha val="43137"/>
                    </a:srgbClr>
                  </a:outerShdw>
                </a:effectLst>
                <a:latin typeface="Century Gothic" panose="020B0502020202020204" pitchFamily="34" charset="0"/>
              </a:rPr>
              <a:t>SINERGIE </a:t>
            </a:r>
            <a:endParaRPr lang="ko-KR" altLang="en-US" sz="2000" b="1" dirty="0">
              <a:solidFill>
                <a:srgbClr val="002060"/>
              </a:solidFill>
              <a:effectLst>
                <a:outerShdw blurRad="38100" dist="38100" dir="2700000" algn="tl">
                  <a:srgbClr val="000000">
                    <a:alpha val="43137"/>
                  </a:srgbClr>
                </a:outerShdw>
              </a:effectLst>
              <a:latin typeface="Century Gothic" panose="020B0502020202020204" pitchFamily="34" charset="0"/>
            </a:endParaRPr>
          </a:p>
        </p:txBody>
      </p:sp>
      <p:sp>
        <p:nvSpPr>
          <p:cNvPr id="18" name="Rettangolo 17">
            <a:extLst>
              <a:ext uri="{FF2B5EF4-FFF2-40B4-BE49-F238E27FC236}">
                <a16:creationId xmlns:a16="http://schemas.microsoft.com/office/drawing/2014/main" id="{3241449B-D9CA-4EBE-A6CE-6BC8B81926D3}"/>
              </a:ext>
            </a:extLst>
          </p:cNvPr>
          <p:cNvSpPr/>
          <p:nvPr/>
        </p:nvSpPr>
        <p:spPr>
          <a:xfrm>
            <a:off x="1680373" y="737302"/>
            <a:ext cx="2191626" cy="369332"/>
          </a:xfrm>
          <a:prstGeom prst="rect">
            <a:avLst/>
          </a:prstGeom>
        </p:spPr>
        <p:txBody>
          <a:bodyPr wrap="none">
            <a:spAutoFit/>
          </a:bodyPr>
          <a:lstStyle/>
          <a:p>
            <a:r>
              <a:rPr lang="en-US" altLang="ko-KR" b="1" dirty="0" err="1">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rPr>
              <a:t>Ambito</a:t>
            </a:r>
            <a:r>
              <a:rPr lang="en-US" altLang="ko-KR" b="1"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rPr>
              <a:t> </a:t>
            </a:r>
            <a:r>
              <a:rPr lang="en-US" altLang="ko-KR" b="1" dirty="0" err="1">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rPr>
              <a:t>scientifico</a:t>
            </a:r>
            <a:endParaRPr lang="ko-KR" altLang="en-US" b="1"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4322425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Giqq16gqK0GA2A9N6Ez.n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Giqq16gqK0GA2A9N6Ez.n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Giqq16gqK0GA2A9N6Ez.n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iqq16gqK0GA2A9N6Ez.n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Giqq16gqK0GA2A9N6Ez.ng"/>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3100</TotalTime>
  <Words>4477</Words>
  <Application>Microsoft Office PowerPoint</Application>
  <PresentationFormat>Widescreen</PresentationFormat>
  <Paragraphs>646</Paragraphs>
  <Slides>49</Slides>
  <Notes>8</Notes>
  <HiddenSlides>0</HiddenSlides>
  <MMClips>0</MMClips>
  <ScaleCrop>false</ScaleCrop>
  <HeadingPairs>
    <vt:vector size="6" baseType="variant">
      <vt:variant>
        <vt:lpstr>Caratteri utilizzati</vt:lpstr>
      </vt:variant>
      <vt:variant>
        <vt:i4>21</vt:i4>
      </vt:variant>
      <vt:variant>
        <vt:lpstr>Tema</vt:lpstr>
      </vt:variant>
      <vt:variant>
        <vt:i4>1</vt:i4>
      </vt:variant>
      <vt:variant>
        <vt:lpstr>Titoli diapositive</vt:lpstr>
      </vt:variant>
      <vt:variant>
        <vt:i4>49</vt:i4>
      </vt:variant>
    </vt:vector>
  </HeadingPairs>
  <TitlesOfParts>
    <vt:vector size="71" baseType="lpstr">
      <vt:lpstr>Batang</vt:lpstr>
      <vt:lpstr>Andalus</vt:lpstr>
      <vt:lpstr>Angsana New</vt:lpstr>
      <vt:lpstr>Arabic Typesetting</vt:lpstr>
      <vt:lpstr>Arial</vt:lpstr>
      <vt:lpstr>Bahnschrift</vt:lpstr>
      <vt:lpstr>Book Antiqua</vt:lpstr>
      <vt:lpstr>Calibri</vt:lpstr>
      <vt:lpstr>Calibri Light</vt:lpstr>
      <vt:lpstr>Cambria</vt:lpstr>
      <vt:lpstr>Cambria Math</vt:lpstr>
      <vt:lpstr>Century Gothic</vt:lpstr>
      <vt:lpstr>Dubai</vt:lpstr>
      <vt:lpstr>Garamond</vt:lpstr>
      <vt:lpstr>Georgia</vt:lpstr>
      <vt:lpstr>Leelawadee UI</vt:lpstr>
      <vt:lpstr>Tahoma</vt:lpstr>
      <vt:lpstr>Times New Roman</vt:lpstr>
      <vt:lpstr>Trebuchet MS</vt:lpstr>
      <vt:lpstr>Verdana</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Agenda</vt:lpstr>
      <vt:lpstr>Presentazione standard di PowerPoint</vt:lpstr>
      <vt:lpstr>Presentazione standard di PowerPoint</vt:lpstr>
      <vt:lpstr>ATTIVITÀ OGGETTO DI OUTSOURCING</vt:lpstr>
      <vt:lpstr>Presentazione standard di PowerPoint</vt:lpstr>
      <vt:lpstr>MACRO TREND DEL SETTORE FARMACEUTICO   </vt:lpstr>
      <vt:lpstr>DISTRIBUZIONE FARMACEUTICA: UN SETTORE IN RAPIDA EVOLUZIONE </vt:lpstr>
      <vt:lpstr>Presentazione standard di PowerPoint</vt:lpstr>
      <vt:lpstr>LE CRITICITÀ  La filiera farmaceutica è una delle più tecnologicamente avanzate e normate,  ma le criticità dal punto di vista logistico non mancano e vengono percepite in modo diverso a seconda dell’attore intervistato  </vt:lpstr>
      <vt:lpstr>IL RUOLO DEL TRASPORTATORE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DISTRIBUZIONE SOSTANZE ATTIVE (108 BIS)  </vt:lpstr>
      <vt:lpstr>NOVITÀ  BROKER DI MEDICINALI (108 ter) </vt:lpstr>
      <vt:lpstr>Presentazione standard di PowerPoint</vt:lpstr>
      <vt:lpstr> UN ESTRATTO DEL COMPENDIO: GLI ALLEGATI  </vt:lpstr>
      <vt:lpstr> … SEGUE: GLI ALLEGATI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ASSORAM</dc:creator>
  <cp:lastModifiedBy>admin</cp:lastModifiedBy>
  <cp:revision>372</cp:revision>
  <dcterms:created xsi:type="dcterms:W3CDTF">2019-09-03T09:57:03Z</dcterms:created>
  <dcterms:modified xsi:type="dcterms:W3CDTF">2019-09-17T14:08:59Z</dcterms:modified>
</cp:coreProperties>
</file>