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86" r:id="rId2"/>
    <p:sldId id="350" r:id="rId3"/>
    <p:sldId id="351" r:id="rId4"/>
    <p:sldId id="352" r:id="rId5"/>
    <p:sldId id="353" r:id="rId6"/>
    <p:sldId id="354" r:id="rId7"/>
    <p:sldId id="355" r:id="rId8"/>
    <p:sldId id="356" r:id="rId9"/>
    <p:sldId id="363" r:id="rId10"/>
    <p:sldId id="364" r:id="rId11"/>
    <p:sldId id="357" r:id="rId12"/>
    <p:sldId id="358" r:id="rId13"/>
    <p:sldId id="365" r:id="rId14"/>
    <p:sldId id="359" r:id="rId15"/>
    <p:sldId id="366" r:id="rId16"/>
    <p:sldId id="369" r:id="rId17"/>
    <p:sldId id="370" r:id="rId18"/>
    <p:sldId id="362" r:id="rId19"/>
    <p:sldId id="361" r:id="rId20"/>
    <p:sldId id="367" r:id="rId21"/>
    <p:sldId id="368" r:id="rId22"/>
    <p:sldId id="371" r:id="rId23"/>
    <p:sldId id="373" r:id="rId24"/>
    <p:sldId id="374" r:id="rId25"/>
    <p:sldId id="375" r:id="rId26"/>
    <p:sldId id="372" r:id="rId27"/>
    <p:sldId id="376" r:id="rId28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37" autoAdjust="0"/>
  </p:normalViewPr>
  <p:slideViewPr>
    <p:cSldViewPr>
      <p:cViewPr varScale="1">
        <p:scale>
          <a:sx n="98" d="100"/>
          <a:sy n="98" d="100"/>
        </p:scale>
        <p:origin x="15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6AF17-25A9-4C9C-903C-C118BCA81012}" type="datetimeFigureOut">
              <a:rPr lang="it-IT" smtClean="0"/>
              <a:pPr/>
              <a:t>27/05/2020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3D81C-7F91-44BD-84A0-35E94F7E16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8781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2CA8D-3F19-4F50-8F05-FC7B93456474}" type="datetimeFigureOut">
              <a:rPr lang="it-IT" smtClean="0"/>
              <a:pPr/>
              <a:t>27/05/2020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972DB-059D-42FC-8C22-B2EE02FAD34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7688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A340-69EB-43BA-AEA1-B892B828A6E5}" type="datetimeFigureOut">
              <a:rPr lang="it-IT" smtClean="0"/>
              <a:pPr/>
              <a:t>27/05/2020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err="1"/>
              <a:t>Vinitaly</a:t>
            </a:r>
            <a:r>
              <a:rPr lang="it-IT" dirty="0"/>
              <a:t>  2013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124B-BE64-469F-B92D-6F01CA6149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A340-69EB-43BA-AEA1-B892B828A6E5}" type="datetimeFigureOut">
              <a:rPr lang="it-IT" smtClean="0"/>
              <a:pPr/>
              <a:t>27/05/2020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124B-BE64-469F-B92D-6F01CA6149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A340-69EB-43BA-AEA1-B892B828A6E5}" type="datetimeFigureOut">
              <a:rPr lang="it-IT" smtClean="0"/>
              <a:pPr/>
              <a:t>27/05/2020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124B-BE64-469F-B92D-6F01CA6149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A340-69EB-43BA-AEA1-B892B828A6E5}" type="datetimeFigureOut">
              <a:rPr lang="it-IT" smtClean="0"/>
              <a:pPr/>
              <a:t>27/05/2020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124B-BE64-469F-B92D-6F01CA6149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A340-69EB-43BA-AEA1-B892B828A6E5}" type="datetimeFigureOut">
              <a:rPr lang="it-IT" smtClean="0"/>
              <a:pPr/>
              <a:t>27/05/2020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124B-BE64-469F-B92D-6F01CA6149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A340-69EB-43BA-AEA1-B892B828A6E5}" type="datetimeFigureOut">
              <a:rPr lang="it-IT" smtClean="0"/>
              <a:pPr/>
              <a:t>27/05/2020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124B-BE64-469F-B92D-6F01CA6149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A340-69EB-43BA-AEA1-B892B828A6E5}" type="datetimeFigureOut">
              <a:rPr lang="it-IT" smtClean="0"/>
              <a:pPr/>
              <a:t>27/05/2020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124B-BE64-469F-B92D-6F01CA6149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A340-69EB-43BA-AEA1-B892B828A6E5}" type="datetimeFigureOut">
              <a:rPr lang="it-IT" smtClean="0"/>
              <a:pPr/>
              <a:t>27/05/2020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124B-BE64-469F-B92D-6F01CA6149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A340-69EB-43BA-AEA1-B892B828A6E5}" type="datetimeFigureOut">
              <a:rPr lang="it-IT" smtClean="0"/>
              <a:pPr/>
              <a:t>27/05/2020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124B-BE64-469F-B92D-6F01CA6149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A340-69EB-43BA-AEA1-B892B828A6E5}" type="datetimeFigureOut">
              <a:rPr lang="it-IT" smtClean="0"/>
              <a:pPr/>
              <a:t>27/05/2020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124B-BE64-469F-B92D-6F01CA6149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A340-69EB-43BA-AEA1-B892B828A6E5}" type="datetimeFigureOut">
              <a:rPr lang="it-IT" smtClean="0"/>
              <a:pPr/>
              <a:t>27/05/2020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124B-BE64-469F-B92D-6F01CA6149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CA340-69EB-43BA-AEA1-B892B828A6E5}" type="datetimeFigureOut">
              <a:rPr lang="it-IT" smtClean="0"/>
              <a:pPr/>
              <a:t>27/05/2020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2124B-BE64-469F-B92D-6F01CA61493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e.lombardia.i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egione.lombardia.i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egione.lombardia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egione.lombardia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egione.lombardia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egione.lombardia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egione.lombardia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egione.lombardia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egione.lombardia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egione.lombardia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egione.lombardia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egione.lombardia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egione.lombardia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egione.lombardia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egione.lombardia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egione.lombardia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egione.lombardia.i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egione.lombardia.i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egione.lombardia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egione.lombardia.i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egione.lombardia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egione.lombardia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egione.lombardia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egione.lombardia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egione.lombardia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egione.lombardia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egione.lombardia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6" descr="UCL-logo2010-alta risoluzion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228133"/>
            <a:ext cx="1820168" cy="656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Regione Lombardia">
            <a:hlinkClick r:id="rId3" tooltip="Torna alla Home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2106228" cy="73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323528" y="1772816"/>
            <a:ext cx="82809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 </a:t>
            </a:r>
            <a:endParaRPr lang="it-IT" sz="3200" dirty="0">
              <a:ln>
                <a:solidFill>
                  <a:srgbClr val="0070C0"/>
                </a:solidFill>
              </a:ln>
            </a:endParaRPr>
          </a:p>
          <a:p>
            <a:pPr algn="ctr"/>
            <a:r>
              <a:rPr lang="it-IT" sz="3200" dirty="0">
                <a:ln>
                  <a:solidFill>
                    <a:srgbClr val="0070C0"/>
                  </a:solidFill>
                </a:ln>
              </a:rPr>
              <a:t>SAFE WORKING – Io riapro sicuro </a:t>
            </a:r>
          </a:p>
          <a:p>
            <a:pPr algn="ctr"/>
            <a:r>
              <a:rPr lang="it-IT" sz="3200" dirty="0">
                <a:ln>
                  <a:solidFill>
                    <a:srgbClr val="0070C0"/>
                  </a:solidFill>
                </a:ln>
              </a:rPr>
              <a:t> </a:t>
            </a:r>
          </a:p>
          <a:p>
            <a:pPr algn="ctr"/>
            <a:r>
              <a:rPr lang="it-IT" sz="3200" dirty="0">
                <a:ln>
                  <a:solidFill>
                    <a:srgbClr val="0070C0"/>
                  </a:solidFill>
                </a:ln>
              </a:rPr>
              <a:t>BANDO PER</a:t>
            </a:r>
          </a:p>
          <a:p>
            <a:pPr algn="ctr"/>
            <a:r>
              <a:rPr lang="it-IT" sz="3200" dirty="0">
                <a:ln>
                  <a:solidFill>
                    <a:srgbClr val="0070C0"/>
                  </a:solidFill>
                </a:ln>
              </a:rPr>
              <a:t>CONTRIBUTI PER INTERVENTI CONNESSI ALLA SICUREZZA SANITARIA A FAVORE DELLE MICRO E PICCOLE IMPRESE LOMBARDE</a:t>
            </a:r>
            <a:r>
              <a:rPr lang="it-IT" sz="3200" b="1" dirty="0">
                <a:ln>
                  <a:solidFill>
                    <a:srgbClr val="0070C0"/>
                  </a:solidFill>
                </a:ln>
              </a:rPr>
              <a:t> </a:t>
            </a:r>
            <a:endParaRPr lang="it-IT" sz="3200" dirty="0">
              <a:ln>
                <a:solidFill>
                  <a:srgbClr val="0070C0"/>
                </a:solidFill>
              </a:ln>
            </a:endParaRPr>
          </a:p>
          <a:p>
            <a:pPr algn="ctr"/>
            <a:r>
              <a:rPr lang="it-IT" sz="3200" dirty="0">
                <a:ln>
                  <a:solidFill>
                    <a:srgbClr val="0070C0"/>
                  </a:solidFill>
                </a:ln>
              </a:rPr>
              <a:t> 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699792" y="623731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26 maggio 2020 – Tavolo Competitività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t-IT" dirty="0">
                <a:solidFill>
                  <a:srgbClr val="0070C0"/>
                </a:solidFill>
              </a:rPr>
              <a:t>Livelli di investimento e intensità d’aiuto </a:t>
            </a:r>
          </a:p>
        </p:txBody>
      </p:sp>
      <p:pic>
        <p:nvPicPr>
          <p:cNvPr id="4" name="Picture 2" descr="Regione Lombardia">
            <a:hlinkClick r:id="rId2" tooltip="Torna alla Hom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81173"/>
            <a:ext cx="2016224" cy="70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 descr="UCL-logo2010-alta risoluzio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6168918"/>
            <a:ext cx="1728192" cy="62424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08520" y="2276872"/>
            <a:ext cx="9383122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42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>
                <a:solidFill>
                  <a:srgbClr val="0070C0"/>
                </a:solidFill>
              </a:rPr>
              <a:t>Spese ammissibili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it-IT" sz="2400" dirty="0"/>
              <a:t>Sono ammissibili spese al netto dell’IVA (tranne nei casi in cui la stessa non sia in alcun modo recuperabile), riconducibili agli interventi connessi alla messa in sicurezza sanitaria </a:t>
            </a:r>
            <a:r>
              <a:rPr lang="it-IT" sz="2400" i="1" dirty="0"/>
              <a:t>(vedi Interventi ammissibili).</a:t>
            </a:r>
          </a:p>
          <a:p>
            <a:pPr marL="0" lvl="0" indent="0">
              <a:spcBef>
                <a:spcPts val="0"/>
              </a:spcBef>
              <a:buNone/>
            </a:pPr>
            <a:endParaRPr lang="it-IT" sz="2400" dirty="0"/>
          </a:p>
          <a:p>
            <a:pPr marL="0" lvl="0" indent="0">
              <a:spcBef>
                <a:spcPts val="0"/>
              </a:spcBef>
              <a:buNone/>
            </a:pPr>
            <a:r>
              <a:rPr lang="it-IT" sz="2400" dirty="0"/>
              <a:t>Per tali interventi sono ammesse: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it-IT" sz="2400" dirty="0"/>
              <a:t>Spese in conto capitale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it-IT" sz="2400" dirty="0"/>
              <a:t>Spese in conto corrente (quota massima di 6.000,00 euro) </a:t>
            </a:r>
          </a:p>
        </p:txBody>
      </p:sp>
      <p:pic>
        <p:nvPicPr>
          <p:cNvPr id="4" name="Picture 2" descr="Regione Lombardia">
            <a:hlinkClick r:id="rId2" tooltip="Torna alla Hom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81173"/>
            <a:ext cx="2016224" cy="70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 descr="UCL-logo2010-alta risoluzio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6168918"/>
            <a:ext cx="1728192" cy="62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424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t-IT" dirty="0">
                <a:solidFill>
                  <a:srgbClr val="0070C0"/>
                </a:solidFill>
              </a:rPr>
              <a:t>Spese ammissibili in conto capitale (1)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Autofit/>
          </a:bodyPr>
          <a:lstStyle/>
          <a:p>
            <a:pPr marL="355600" lvl="0" indent="-355600">
              <a:spcBef>
                <a:spcPts val="0"/>
              </a:spcBef>
              <a:buNone/>
            </a:pPr>
            <a:r>
              <a:rPr lang="it-IT" sz="2400" dirty="0"/>
              <a:t>a.	macchinari e attrezzature per la sanificazione e disinfezione degli ambienti aziendali;</a:t>
            </a:r>
          </a:p>
          <a:p>
            <a:pPr marL="355600" lvl="0" indent="-355600">
              <a:spcBef>
                <a:spcPts val="0"/>
              </a:spcBef>
              <a:buNone/>
            </a:pPr>
            <a:r>
              <a:rPr lang="it-IT" sz="2400" dirty="0"/>
              <a:t>b.	apparecchi di purificazione dell’aria, anche portatili;</a:t>
            </a:r>
          </a:p>
          <a:p>
            <a:pPr marL="355600" lvl="0" indent="-355600">
              <a:spcBef>
                <a:spcPts val="0"/>
              </a:spcBef>
              <a:buNone/>
            </a:pPr>
            <a:r>
              <a:rPr lang="it-IT" sz="2400" dirty="0"/>
              <a:t>c.	interventi strutturali all’impianto di aerazione della struttura, solo se finalizzate al miglioramento della sicurezza sanitaria;</a:t>
            </a:r>
          </a:p>
          <a:p>
            <a:pPr marL="355600" lvl="0" indent="-355600">
              <a:spcBef>
                <a:spcPts val="0"/>
              </a:spcBef>
              <a:buNone/>
            </a:pPr>
            <a:r>
              <a:rPr lang="it-IT" sz="2400" dirty="0"/>
              <a:t>d.	interventi strutturali per il distanziamento sociale all’interno dei locali; </a:t>
            </a:r>
          </a:p>
          <a:p>
            <a:pPr marL="355600" lvl="0" indent="-355600">
              <a:spcBef>
                <a:spcPts val="0"/>
              </a:spcBef>
              <a:buNone/>
            </a:pPr>
            <a:r>
              <a:rPr lang="it-IT" sz="2400" dirty="0"/>
              <a:t>e.	strutture temporanee e arredi finalizzati al distanziamento sociale all’interno e all’esterno dei locali d’esercizio (</a:t>
            </a:r>
            <a:r>
              <a:rPr lang="it-IT" sz="2400" dirty="0" err="1"/>
              <a:t>parafiato</a:t>
            </a:r>
            <a:r>
              <a:rPr lang="it-IT" sz="2400" dirty="0"/>
              <a:t>, separé, </a:t>
            </a:r>
            <a:r>
              <a:rPr lang="it-IT" sz="2400" dirty="0" err="1"/>
              <a:t>dehors</a:t>
            </a:r>
            <a:r>
              <a:rPr lang="it-IT" sz="2400" dirty="0"/>
              <a:t> ecc.);</a:t>
            </a:r>
          </a:p>
          <a:p>
            <a:pPr marL="355600" lvl="0" indent="-355600">
              <a:spcBef>
                <a:spcPts val="0"/>
              </a:spcBef>
              <a:buNone/>
            </a:pPr>
            <a:r>
              <a:rPr lang="it-IT" sz="2400" dirty="0"/>
              <a:t>f.	</a:t>
            </a:r>
            <a:r>
              <a:rPr lang="it-IT" sz="2400" dirty="0" err="1"/>
              <a:t>termoscanner</a:t>
            </a:r>
            <a:r>
              <a:rPr lang="it-IT" sz="2400" dirty="0"/>
              <a:t> e altri strumenti atti a misurare la temperatura corporea a distanza; </a:t>
            </a:r>
          </a:p>
        </p:txBody>
      </p:sp>
      <p:pic>
        <p:nvPicPr>
          <p:cNvPr id="4" name="Picture 2" descr="Regione Lombardia">
            <a:hlinkClick r:id="rId2" tooltip="Torna alla Hom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81173"/>
            <a:ext cx="2016224" cy="70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 descr="UCL-logo2010-alta risoluzio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6168918"/>
            <a:ext cx="1728192" cy="62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517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t-IT" dirty="0">
                <a:solidFill>
                  <a:srgbClr val="0070C0"/>
                </a:solidFill>
              </a:rPr>
              <a:t>Spese ammissibili in conto capitale (2)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Autofit/>
          </a:bodyPr>
          <a:lstStyle/>
          <a:p>
            <a:pPr marL="355600" lvl="0" indent="-355600">
              <a:spcBef>
                <a:spcPts val="0"/>
              </a:spcBef>
              <a:buNone/>
            </a:pPr>
            <a:r>
              <a:rPr lang="it-IT" sz="2400" dirty="0"/>
              <a:t>g.	strumenti e attrezzature di igienizzazione per i clienti/utenti, per i prodotti commercializzati (es. ozonizzatori o lampade UV per sanificare capi di abbigliamento) e per gli spazi che prevedono la presenza per un tempo superiore ai 15 minuti da parte dei diversi clienti/utenti (es. vaporizzatori per sanificare camerini, cabine estetiche, aule </a:t>
            </a:r>
            <a:r>
              <a:rPr lang="it-IT" sz="2400" dirty="0" err="1"/>
              <a:t>etc</a:t>
            </a:r>
            <a:r>
              <a:rPr lang="it-IT" sz="2400" dirty="0"/>
              <a:t>);</a:t>
            </a:r>
          </a:p>
          <a:p>
            <a:pPr marL="355600" lvl="0" indent="-355600">
              <a:spcBef>
                <a:spcPts val="0"/>
              </a:spcBef>
              <a:buNone/>
            </a:pPr>
            <a:r>
              <a:rPr lang="it-IT" sz="2400" dirty="0"/>
              <a:t>h.	attrezzature, software e/o strumenti relativi al monitoraggio e controllo dell’affollamento dei locali.</a:t>
            </a:r>
          </a:p>
        </p:txBody>
      </p:sp>
      <p:pic>
        <p:nvPicPr>
          <p:cNvPr id="4" name="Picture 2" descr="Regione Lombardia">
            <a:hlinkClick r:id="rId2" tooltip="Torna alla Hom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81173"/>
            <a:ext cx="2016224" cy="70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 descr="UCL-logo2010-alta risoluzio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6168918"/>
            <a:ext cx="1728192" cy="62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696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t-IT" dirty="0">
                <a:solidFill>
                  <a:srgbClr val="0070C0"/>
                </a:solidFill>
              </a:rPr>
              <a:t>Spese ammissibili in conto corrente (1)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it-IT" sz="2400" dirty="0"/>
              <a:t>dispositivi di protezione individuale rischio infezione COVID-19 (es. mascherine chirurgiche o filtranti, guanti in nitrile o vinile, occhiali, tute, cuffie, camici, soluzione idroalcolica igienizzante mani e altri DPI in conformità a quanto previsto dalle indicazioni della autorità sanitarie), </a:t>
            </a:r>
            <a:r>
              <a:rPr lang="it-IT" sz="2400" b="1" dirty="0"/>
              <a:t>nel limite di 1.000 euro per impresa</a:t>
            </a:r>
            <a:r>
              <a:rPr lang="it-IT" sz="2400" dirty="0"/>
              <a:t>. </a:t>
            </a:r>
            <a:endParaRPr lang="it-IT" sz="2400" i="1" dirty="0"/>
          </a:p>
          <a:p>
            <a:pPr lvl="0"/>
            <a:r>
              <a:rPr lang="it-IT" sz="2400" dirty="0"/>
              <a:t>servizi di sanificazione e disinfezione degli ambienti, </a:t>
            </a:r>
            <a:r>
              <a:rPr lang="it-IT" sz="2400" b="1" dirty="0"/>
              <a:t>nel limite di 2.000 euro per impresa</a:t>
            </a:r>
            <a:r>
              <a:rPr lang="it-IT" sz="2400" dirty="0"/>
              <a:t>; </a:t>
            </a:r>
            <a:endParaRPr lang="it-IT" sz="2400" i="1" dirty="0"/>
          </a:p>
          <a:p>
            <a:pPr lvl="0"/>
            <a:r>
              <a:rPr lang="it-IT" sz="2400" dirty="0"/>
              <a:t>strumenti di comunicazione e informazione (cartellonistica, segnaletica); </a:t>
            </a:r>
            <a:endParaRPr lang="it-IT" sz="2400" i="1" dirty="0"/>
          </a:p>
        </p:txBody>
      </p:sp>
      <p:pic>
        <p:nvPicPr>
          <p:cNvPr id="4" name="Picture 2" descr="Regione Lombardia">
            <a:hlinkClick r:id="rId2" tooltip="Torna alla Hom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81173"/>
            <a:ext cx="2016224" cy="70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 descr="UCL-logo2010-alta risoluzio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6168918"/>
            <a:ext cx="1728192" cy="62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803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t-IT" dirty="0">
                <a:solidFill>
                  <a:srgbClr val="0070C0"/>
                </a:solidFill>
              </a:rPr>
              <a:t>Spese ammissibili in conto corrente (2)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it-IT" sz="2400" dirty="0"/>
              <a:t>costi per tamponi per il personale dipendente o altri strumenti diagnostici, </a:t>
            </a:r>
            <a:r>
              <a:rPr lang="it-IT" sz="2400" b="1" dirty="0"/>
              <a:t>nel limite massimo di 1.000 euro per impresa</a:t>
            </a:r>
            <a:r>
              <a:rPr lang="it-IT" sz="2400" dirty="0"/>
              <a:t>; </a:t>
            </a:r>
            <a:endParaRPr lang="it-IT" sz="2400" i="1" dirty="0"/>
          </a:p>
          <a:p>
            <a:pPr lvl="0"/>
            <a:r>
              <a:rPr lang="it-IT" sz="2400" dirty="0"/>
              <a:t>spese di formazione sulla sicurezza sanitaria, sulle prescrizioni e sui protocolli da adottare nell’ambito dell’esercizio di attività, </a:t>
            </a:r>
            <a:r>
              <a:rPr lang="it-IT" sz="2400" b="1" dirty="0"/>
              <a:t>nel limite di 2.000 euro per impresa</a:t>
            </a:r>
            <a:r>
              <a:rPr lang="it-IT" sz="2400" dirty="0"/>
              <a:t>. </a:t>
            </a:r>
            <a:endParaRPr lang="it-IT" sz="2400" i="1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Le spese in conto corrente non possono comunque superare la quota massima di 6.000,00 euro </a:t>
            </a:r>
          </a:p>
        </p:txBody>
      </p:sp>
      <p:pic>
        <p:nvPicPr>
          <p:cNvPr id="4" name="Picture 2" descr="Regione Lombardia">
            <a:hlinkClick r:id="rId2" tooltip="Torna alla Hom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81173"/>
            <a:ext cx="2016224" cy="70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 descr="UCL-logo2010-alta risoluzio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6168918"/>
            <a:ext cx="1728192" cy="62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622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pPr algn="l"/>
            <a:r>
              <a:rPr lang="it-IT" dirty="0">
                <a:solidFill>
                  <a:srgbClr val="0070C0"/>
                </a:solidFill>
              </a:rPr>
              <a:t>Spese ammissibili (1)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/>
              <a:t>Le spese sono ammissibili dal 22 marzo 2020. Farà fede la data di emissione della fattura.</a:t>
            </a:r>
            <a:endParaRPr lang="it-IT" sz="2400" i="1" dirty="0"/>
          </a:p>
          <a:p>
            <a:pPr marL="0" indent="0">
              <a:buNone/>
            </a:pPr>
            <a:r>
              <a:rPr lang="it-IT" sz="2400" dirty="0"/>
              <a:t>Tutte le spese ammissibili devono: </a:t>
            </a:r>
            <a:endParaRPr lang="it-IT" sz="2400" i="1" dirty="0"/>
          </a:p>
          <a:p>
            <a:pPr lvl="0">
              <a:buFont typeface="Calibri" panose="020F0502020204030204" pitchFamily="34" charset="0"/>
              <a:buChar char="‒"/>
            </a:pPr>
            <a:r>
              <a:rPr lang="it-IT" sz="2000" dirty="0"/>
              <a:t>essere intestate al soggetto beneficiario;</a:t>
            </a:r>
            <a:endParaRPr lang="it-IT" sz="2000" i="1" dirty="0"/>
          </a:p>
          <a:p>
            <a:pPr lvl="0">
              <a:buFont typeface="Calibri" panose="020F0502020204030204" pitchFamily="34" charset="0"/>
              <a:buChar char="‒"/>
            </a:pPr>
            <a:r>
              <a:rPr lang="it-IT" sz="2000" dirty="0"/>
              <a:t>essere comprovate da fatture interamente quietanzate, o documentazione fiscalmente equivalente, emesse dal fornitore dei beni/servizi; </a:t>
            </a:r>
            <a:endParaRPr lang="it-IT" sz="2000" i="1" dirty="0"/>
          </a:p>
          <a:p>
            <a:pPr lvl="0">
              <a:buFont typeface="Calibri" panose="020F0502020204030204" pitchFamily="34" charset="0"/>
              <a:buChar char="‒"/>
            </a:pPr>
            <a:r>
              <a:rPr lang="it-IT" sz="2000" dirty="0"/>
              <a:t>essere comprovate da documentazione bancaria o postale, comprensiva di estratto conto, attestante il pagamento per intero del titolo di spesa esclusivamente da parte del soggetto beneficiario.</a:t>
            </a:r>
            <a:endParaRPr lang="it-IT" sz="2000" i="1" dirty="0"/>
          </a:p>
          <a:p>
            <a:pPr marL="0" indent="0">
              <a:buNone/>
            </a:pPr>
            <a:r>
              <a:rPr lang="it-IT" sz="2400" dirty="0"/>
              <a:t>L’impresa presenterà richiesta di contributo dopo aver effettuato l’investimento e ultimato i lavori di installazione, allegando i relativi giustificativi di spesa quietanzati.</a:t>
            </a:r>
          </a:p>
        </p:txBody>
      </p:sp>
      <p:pic>
        <p:nvPicPr>
          <p:cNvPr id="4" name="Picture 2" descr="Regione Lombardia">
            <a:hlinkClick r:id="rId2" tooltip="Torna alla Hom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81173"/>
            <a:ext cx="2016224" cy="70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 descr="UCL-logo2010-alta risoluzio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6168918"/>
            <a:ext cx="1728192" cy="62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672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pPr algn="l"/>
            <a:r>
              <a:rPr lang="it-IT" dirty="0">
                <a:solidFill>
                  <a:srgbClr val="0070C0"/>
                </a:solidFill>
              </a:rPr>
              <a:t>Spese ammissibili (2)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/>
              <a:t>Sono ammessi esclusivamente i pagamenti effettuati dal beneficiario ai fornitori per il tramite di :</a:t>
            </a:r>
          </a:p>
          <a:p>
            <a:pPr>
              <a:buFontTx/>
              <a:buChar char="-"/>
            </a:pPr>
            <a:r>
              <a:rPr lang="it-IT" sz="2400" dirty="0"/>
              <a:t>bonifico bancario</a:t>
            </a:r>
          </a:p>
          <a:p>
            <a:pPr>
              <a:buFontTx/>
              <a:buChar char="-"/>
            </a:pPr>
            <a:r>
              <a:rPr lang="it-IT" sz="2400" dirty="0"/>
              <a:t>bonifico postale </a:t>
            </a:r>
          </a:p>
          <a:p>
            <a:pPr>
              <a:buFontTx/>
              <a:buChar char="-"/>
            </a:pPr>
            <a:r>
              <a:rPr lang="it-IT" sz="2400" dirty="0"/>
              <a:t>altri strumenti di incasso o di pagamento idonei a consentire la piena tracciabilità delle operazioni (L. 136/2010, art. 3, commi 1 e 3 e successive modificazioni).</a:t>
            </a:r>
          </a:p>
        </p:txBody>
      </p:sp>
      <p:pic>
        <p:nvPicPr>
          <p:cNvPr id="4" name="Picture 2" descr="Regione Lombardia">
            <a:hlinkClick r:id="rId2" tooltip="Torna alla Hom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81173"/>
            <a:ext cx="2016224" cy="70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 descr="UCL-logo2010-alta risoluzio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6168918"/>
            <a:ext cx="1728192" cy="62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271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>
                <a:solidFill>
                  <a:srgbClr val="0070C0"/>
                </a:solidFill>
              </a:rPr>
              <a:t>Presentazione delle domande (1)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61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/>
              <a:t>I soggetti dovranno presentare la domanda di contributo a </a:t>
            </a:r>
            <a:r>
              <a:rPr lang="it-IT" sz="2400" dirty="0" err="1"/>
              <a:t>Unioncamere</a:t>
            </a:r>
            <a:r>
              <a:rPr lang="it-IT" sz="2400" dirty="0"/>
              <a:t> Lombardia</a:t>
            </a:r>
          </a:p>
          <a:p>
            <a:pPr lvl="0" algn="ctr" fontAlgn="auto"/>
            <a:r>
              <a:rPr lang="it-IT" sz="2800" b="1" dirty="0"/>
              <a:t>dal 28 Maggio 2020 alle ore 10.00 </a:t>
            </a:r>
          </a:p>
          <a:p>
            <a:pPr lvl="0" algn="ctr" fontAlgn="auto"/>
            <a:r>
              <a:rPr lang="it-IT" sz="2800" b="1" dirty="0"/>
              <a:t>fino alle ore 12.00 del 10 Novembre 2020</a:t>
            </a:r>
          </a:p>
          <a:p>
            <a:pPr marL="0" lvl="0" indent="0" algn="just" fontAlgn="auto">
              <a:buNone/>
            </a:pPr>
            <a:r>
              <a:rPr lang="it-IT" sz="2800" b="1" dirty="0"/>
              <a:t>esclusivamente in forma telematica </a:t>
            </a:r>
            <a:r>
              <a:rPr lang="it-IT" sz="2400" dirty="0"/>
              <a:t>attraverso il sito http://webtelemaco.infocamere.it, accedendo alla sezione “Sportello Pratiche“, “Servizi e-</a:t>
            </a:r>
            <a:r>
              <a:rPr lang="it-IT" sz="2400" dirty="0" err="1"/>
              <a:t>gov</a:t>
            </a:r>
            <a:r>
              <a:rPr lang="it-IT" sz="2400" dirty="0"/>
              <a:t>” e selezionando la voce “Contributi alle Imprese”.</a:t>
            </a:r>
            <a:endParaRPr lang="it-IT" sz="1100" b="1" dirty="0"/>
          </a:p>
          <a:p>
            <a:pPr lvl="0" algn="just" fontAlgn="auto"/>
            <a:endParaRPr lang="it-IT" sz="1100" b="1" dirty="0"/>
          </a:p>
          <a:p>
            <a:pPr marL="0" lvl="0" indent="0" algn="just" fontAlgn="auto">
              <a:buNone/>
            </a:pPr>
            <a:r>
              <a:rPr lang="it-IT" sz="2400" dirty="0"/>
              <a:t>L’assegnazione del contributo avverrà sulla base di una </a:t>
            </a:r>
            <a:r>
              <a:rPr lang="it-IT" sz="2400" u="sng" dirty="0"/>
              <a:t>procedura valutativa “a sportello” a rendicontazione</a:t>
            </a:r>
            <a:r>
              <a:rPr lang="it-IT" sz="2400" dirty="0"/>
              <a:t> secondo l’ordine cronologico di invio telematico della richiesta. </a:t>
            </a:r>
            <a:endParaRPr lang="it-IT" sz="2400" b="1" dirty="0"/>
          </a:p>
        </p:txBody>
      </p:sp>
      <p:pic>
        <p:nvPicPr>
          <p:cNvPr id="4" name="Picture 2" descr="Regione Lombardia">
            <a:hlinkClick r:id="rId2" tooltip="Torna alla Hom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81173"/>
            <a:ext cx="2016224" cy="70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 descr="UCL-logo2010-alta risoluzio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6168918"/>
            <a:ext cx="1728192" cy="62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132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>
                <a:solidFill>
                  <a:srgbClr val="0070C0"/>
                </a:solidFill>
              </a:rPr>
              <a:t>Presentazione delle domande (2)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/>
              <a:t>Per poter effettuare l’invio telematico attraverso il sito http://webtelemaco.infocamere.it, è necessario essere registrati ai servizi di consultazione e invio pratiche all’indirizzo: </a:t>
            </a:r>
            <a:r>
              <a:rPr lang="it-IT" sz="2400" u="sng" dirty="0"/>
              <a:t>www.registroimprese.it</a:t>
            </a:r>
          </a:p>
          <a:p>
            <a:endParaRPr lang="it-IT" sz="2400" i="1" dirty="0"/>
          </a:p>
          <a:p>
            <a:pPr marL="0" indent="0" algn="ctr">
              <a:buNone/>
            </a:pPr>
            <a:r>
              <a:rPr lang="it-IT" sz="2400" b="1" dirty="0"/>
              <a:t>Attenzione: la registrazione al sito www.registroimprese.it, necessaria per accedere al sito http://webtelemaco.infocamere.it per inviare la domanda di contributo, va richiesta almeno 48 ore prima della compilazione della domanda di contributo. </a:t>
            </a:r>
            <a:endParaRPr lang="it-IT" sz="2400" i="1" dirty="0"/>
          </a:p>
        </p:txBody>
      </p:sp>
      <p:pic>
        <p:nvPicPr>
          <p:cNvPr id="4" name="Picture 2" descr="Regione Lombardia">
            <a:hlinkClick r:id="rId2" tooltip="Torna alla Hom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81173"/>
            <a:ext cx="2016224" cy="70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 descr="UCL-logo2010-alta risoluzio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6168918"/>
            <a:ext cx="1728192" cy="62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114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>
                <a:solidFill>
                  <a:srgbClr val="0070C0"/>
                </a:solidFill>
              </a:rPr>
              <a:t>Finalità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Il bando è finalizzato a sostenere le micro e piccole imprese lombarde che sono state oggetto di chiusura obbligatoria in conseguenza all’emergenza epidemiologica Covid-19 per favorire la ripresa in sicurezza dell’attività d’impresa sia per i lavoratori, sia per i clienti, sia per i fornitori.</a:t>
            </a:r>
          </a:p>
          <a:p>
            <a:pPr marL="0" indent="0">
              <a:buNone/>
            </a:pPr>
            <a:r>
              <a:rPr lang="it-IT" sz="2800" dirty="0"/>
              <a:t>Il sostegno consiste in contributi a fondo perduto. </a:t>
            </a:r>
          </a:p>
        </p:txBody>
      </p:sp>
      <p:pic>
        <p:nvPicPr>
          <p:cNvPr id="4" name="Picture 2" descr="Regione Lombardia">
            <a:hlinkClick r:id="rId2" tooltip="Torna alla Hom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81173"/>
            <a:ext cx="2016224" cy="70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 descr="UCL-logo2010-alta risoluzio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6168918"/>
            <a:ext cx="1728192" cy="62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1001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>
                <a:solidFill>
                  <a:srgbClr val="0070C0"/>
                </a:solidFill>
              </a:rPr>
              <a:t>Presentazione delle domande (3)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it-IT" sz="2400" dirty="0"/>
              <a:t>DOCUMENTAZIONE OBBLIGATORIA</a:t>
            </a:r>
          </a:p>
          <a:p>
            <a:pPr lvl="0"/>
            <a:r>
              <a:rPr lang="it-IT" sz="2000" u="sng" dirty="0"/>
              <a:t>Modulo di domanda</a:t>
            </a:r>
            <a:r>
              <a:rPr lang="it-IT" sz="2000" b="1" u="sng" dirty="0"/>
              <a:t> </a:t>
            </a:r>
            <a:r>
              <a:rPr lang="it-IT" sz="2000" u="sng" dirty="0"/>
              <a:t>(</a:t>
            </a:r>
            <a:r>
              <a:rPr lang="it-IT" sz="2000" u="sng" dirty="0" err="1"/>
              <a:t>All</a:t>
            </a:r>
            <a:r>
              <a:rPr lang="it-IT" sz="2000" u="sng" dirty="0"/>
              <a:t>. A) </a:t>
            </a:r>
            <a:r>
              <a:rPr lang="it-IT" sz="2000" dirty="0"/>
              <a:t>da allegare e firmare digitalmente che deve contenere le informazioni di dettaglio dell’investimento realizzato; </a:t>
            </a:r>
            <a:endParaRPr lang="it-IT" sz="2000" i="1" dirty="0"/>
          </a:p>
          <a:p>
            <a:pPr lvl="0"/>
            <a:r>
              <a:rPr lang="it-IT" sz="2000" u="sng" dirty="0"/>
              <a:t>Modulo prospetto spese riepilogativo delle spese sostenute (</a:t>
            </a:r>
            <a:r>
              <a:rPr lang="it-IT" sz="2000" u="sng" dirty="0" err="1"/>
              <a:t>All</a:t>
            </a:r>
            <a:r>
              <a:rPr lang="it-IT" sz="2000" u="sng" dirty="0"/>
              <a:t>. B) </a:t>
            </a:r>
            <a:r>
              <a:rPr lang="it-IT" sz="2000" dirty="0"/>
              <a:t>da allegare e firmare digitalmente;</a:t>
            </a:r>
            <a:endParaRPr lang="it-IT" sz="2000" i="1" dirty="0"/>
          </a:p>
          <a:p>
            <a:pPr lvl="0"/>
            <a:r>
              <a:rPr lang="it-IT" sz="2000" u="sng" dirty="0"/>
              <a:t>Autocertificazione antimafia </a:t>
            </a:r>
            <a:r>
              <a:rPr lang="it-IT" sz="2000" dirty="0"/>
              <a:t>ex art. 89 del d.lgs. 159/2011 sottoscritta digitalmente dal legale rappresentante dell’impresa beneficiaria (</a:t>
            </a:r>
            <a:r>
              <a:rPr lang="it-IT" sz="2000" dirty="0" err="1"/>
              <a:t>All</a:t>
            </a:r>
            <a:r>
              <a:rPr lang="it-IT" sz="2000" dirty="0"/>
              <a:t>. C);</a:t>
            </a:r>
            <a:endParaRPr lang="it-IT" sz="2000" i="1" dirty="0"/>
          </a:p>
          <a:p>
            <a:pPr lvl="0"/>
            <a:r>
              <a:rPr lang="it-IT" sz="2000" b="1" u="sng" dirty="0"/>
              <a:t>copia delle fatture</a:t>
            </a:r>
            <a:r>
              <a:rPr lang="it-IT" sz="2000" u="sng" dirty="0"/>
              <a:t> </a:t>
            </a:r>
            <a:r>
              <a:rPr lang="it-IT" sz="2000" b="1" u="sng" dirty="0"/>
              <a:t>elettroniche in formato pdf</a:t>
            </a:r>
            <a:r>
              <a:rPr lang="it-IT" sz="2000" u="sng" dirty="0"/>
              <a:t> </a:t>
            </a:r>
            <a:r>
              <a:rPr lang="it-IT" sz="2000" dirty="0"/>
              <a:t>intestate al beneficiario contenenti la chiara identificazione dell’intervento realizzato e </a:t>
            </a:r>
            <a:r>
              <a:rPr lang="it-IT" sz="2000" b="1" u="sng" dirty="0"/>
              <a:t>quietanza delle fatture </a:t>
            </a:r>
            <a:r>
              <a:rPr lang="it-IT" sz="2000" dirty="0"/>
              <a:t>(contabile bancaria eseguita ed estratto conto) </a:t>
            </a:r>
          </a:p>
          <a:p>
            <a:pPr marL="355600" lvl="0" indent="0">
              <a:buNone/>
            </a:pPr>
            <a:r>
              <a:rPr lang="it-IT" sz="2000" i="1" dirty="0"/>
              <a:t>Le fatture non accompagnatorie dovranno essere corredate dal Documento di Trasporto –DDT, ovvero dalla bolla di consegna, ovvero dal verbale di installazione.</a:t>
            </a:r>
          </a:p>
        </p:txBody>
      </p:sp>
      <p:pic>
        <p:nvPicPr>
          <p:cNvPr id="4" name="Picture 2" descr="Regione Lombardia">
            <a:hlinkClick r:id="rId2" tooltip="Torna alla Hom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81173"/>
            <a:ext cx="2016224" cy="70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 descr="UCL-logo2010-alta risoluzio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6168918"/>
            <a:ext cx="1728192" cy="62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23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>
                <a:solidFill>
                  <a:srgbClr val="0070C0"/>
                </a:solidFill>
              </a:rPr>
              <a:t>Presentazione delle domande (4)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/>
              <a:t>DOCUMENTAZIONE FACOLTATIVA:</a:t>
            </a:r>
            <a:endParaRPr lang="it-IT" sz="2400" i="1" dirty="0"/>
          </a:p>
          <a:p>
            <a:pPr lvl="0"/>
            <a:r>
              <a:rPr lang="it-IT" sz="2000" u="sng" dirty="0"/>
              <a:t>Dichiarazione sostitutiva dell’atto di notorietà solo per soggetti che non hanno posizione INPS/INAIL </a:t>
            </a:r>
            <a:r>
              <a:rPr lang="it-IT" sz="2000" dirty="0"/>
              <a:t>(</a:t>
            </a:r>
            <a:r>
              <a:rPr lang="it-IT" sz="2000" dirty="0" err="1"/>
              <a:t>All</a:t>
            </a:r>
            <a:r>
              <a:rPr lang="it-IT" sz="2000" dirty="0"/>
              <a:t>. D) sottoscritto digitalmente dal legale rappresentante dell’impresa beneficiaria;</a:t>
            </a:r>
            <a:endParaRPr lang="it-IT" sz="2000" i="1" dirty="0"/>
          </a:p>
          <a:p>
            <a:pPr lvl="0"/>
            <a:r>
              <a:rPr lang="it-IT" sz="2000" dirty="0"/>
              <a:t>Solo se il firmatario dei documenti non coincide con il legale rappresentante dell’impresa,</a:t>
            </a:r>
            <a:r>
              <a:rPr lang="it-IT" sz="2000" b="1" dirty="0"/>
              <a:t> </a:t>
            </a:r>
            <a:r>
              <a:rPr lang="it-IT" sz="2000" u="sng" dirty="0"/>
              <a:t>delega per la sottoscrizione digitale e presentazione telematica della domanda </a:t>
            </a:r>
            <a:r>
              <a:rPr lang="it-IT" sz="2000" dirty="0"/>
              <a:t>(</a:t>
            </a:r>
            <a:r>
              <a:rPr lang="it-IT" sz="2000" dirty="0" err="1"/>
              <a:t>All</a:t>
            </a:r>
            <a:r>
              <a:rPr lang="it-IT" sz="2000" dirty="0"/>
              <a:t>. E) corredato dal documento d’identità</a:t>
            </a:r>
          </a:p>
          <a:p>
            <a:pPr lvl="0"/>
            <a:r>
              <a:rPr lang="it-IT" sz="2000" u="sng" dirty="0"/>
              <a:t>copia della trasmissione dell’informativa </a:t>
            </a:r>
            <a:r>
              <a:rPr lang="it-IT" sz="2000" dirty="0"/>
              <a:t>di cui all’art. 22 della legge 22 maggio 2017, n. 81 e </a:t>
            </a:r>
            <a:r>
              <a:rPr lang="it-IT" sz="2000" u="sng" dirty="0"/>
              <a:t>copia della ricevuta dell’avvenuta comunicazione ordinaria al Ministero del Lavoro </a:t>
            </a:r>
            <a:r>
              <a:rPr lang="it-IT" sz="2000" dirty="0"/>
              <a:t>(</a:t>
            </a:r>
            <a:r>
              <a:rPr lang="it-IT" sz="2000" dirty="0" err="1"/>
              <a:t>Cliclavoro</a:t>
            </a:r>
            <a:r>
              <a:rPr lang="it-IT" sz="2000" dirty="0"/>
              <a:t>) </a:t>
            </a:r>
            <a:r>
              <a:rPr lang="it-IT" sz="2000" i="1" dirty="0"/>
              <a:t>(Solo per le imprese la cui attività era tra quelle consentite ma che hanno deciso di introdurre il lavoro agile per tutti i dipendenti)</a:t>
            </a:r>
          </a:p>
        </p:txBody>
      </p:sp>
      <p:pic>
        <p:nvPicPr>
          <p:cNvPr id="4" name="Picture 2" descr="Regione Lombardia">
            <a:hlinkClick r:id="rId2" tooltip="Torna alla Hom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81173"/>
            <a:ext cx="2016224" cy="70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 descr="UCL-logo2010-alta risoluzio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6168918"/>
            <a:ext cx="1728192" cy="62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652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9776"/>
            <a:ext cx="8856984" cy="912821"/>
          </a:xfrm>
        </p:spPr>
        <p:txBody>
          <a:bodyPr>
            <a:normAutofit fontScale="90000"/>
          </a:bodyPr>
          <a:lstStyle/>
          <a:p>
            <a:pPr algn="l"/>
            <a:r>
              <a:rPr lang="it-IT" dirty="0">
                <a:solidFill>
                  <a:srgbClr val="0070C0"/>
                </a:solidFill>
              </a:rPr>
              <a:t>Procedura per l'assegnazione delle risorse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/>
              <a:t>L’assegnazione del contributo avverrà sulla base di una procedura valutativa “a sportello” a rendicontazione secondo l’ordine cronologico di invio telematico della richiesta e fino ad esaurimento delle risorse a disposizione.</a:t>
            </a:r>
            <a:endParaRPr lang="it-IT" sz="2400" i="1" dirty="0"/>
          </a:p>
          <a:p>
            <a:pPr marL="0" indent="0">
              <a:buNone/>
            </a:pPr>
            <a:r>
              <a:rPr lang="it-IT" sz="2400" dirty="0"/>
              <a:t>Il procedimento di approvazione delle domande di contributo (fatto salvo quanto previsto dall’art. 6 della L.R. 1/2012 in materia di interruzione dei termini per richiesta di integrazioni) si concluderà entro </a:t>
            </a:r>
            <a:r>
              <a:rPr lang="it-IT" sz="2400" b="1" dirty="0"/>
              <a:t>50 giorni</a:t>
            </a:r>
            <a:r>
              <a:rPr lang="it-IT" sz="2400" dirty="0"/>
              <a:t> dalla data di presentazione della domanda di contributo da parte di ogni singola impresa richiedente. </a:t>
            </a:r>
            <a:endParaRPr lang="it-IT" sz="2000" i="1" dirty="0"/>
          </a:p>
        </p:txBody>
      </p:sp>
      <p:pic>
        <p:nvPicPr>
          <p:cNvPr id="4" name="Picture 2" descr="Regione Lombardia">
            <a:hlinkClick r:id="rId2" tooltip="Torna alla Hom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81173"/>
            <a:ext cx="2016224" cy="70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 descr="UCL-logo2010-alta risoluzio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6168918"/>
            <a:ext cx="1728192" cy="62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783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9776"/>
            <a:ext cx="8856984" cy="912821"/>
          </a:xfrm>
        </p:spPr>
        <p:txBody>
          <a:bodyPr>
            <a:normAutofit/>
          </a:bodyPr>
          <a:lstStyle/>
          <a:p>
            <a:pPr algn="l"/>
            <a:r>
              <a:rPr lang="it-IT" dirty="0">
                <a:solidFill>
                  <a:srgbClr val="0070C0"/>
                </a:solidFill>
              </a:rPr>
              <a:t>Istruttoria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Autofit/>
          </a:bodyPr>
          <a:lstStyle/>
          <a:p>
            <a:pPr marL="0" lvl="0" indent="0" algn="just" fontAlgn="auto">
              <a:buNone/>
            </a:pPr>
            <a:r>
              <a:rPr lang="it-IT" sz="2000" dirty="0"/>
              <a:t>La fase istruttoria prevede:</a:t>
            </a:r>
          </a:p>
          <a:p>
            <a:pPr marL="457200" indent="-457200"/>
            <a:r>
              <a:rPr lang="it-IT" sz="2000" b="1" dirty="0"/>
              <a:t>Istruttoria formale </a:t>
            </a:r>
            <a:r>
              <a:rPr lang="it-IT" sz="2000" dirty="0"/>
              <a:t>finalizzata a verificare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it-IT" sz="2000" dirty="0"/>
              <a:t>rispetto dei termini per l’inoltro della domanda; 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it-IT" sz="2000" dirty="0"/>
              <a:t>completezza dei contenuti, regolarità formale e sostanziale della documentazione prodotta e sua conformità rispetto a quanto richiesto dal Bando; 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it-IT" sz="2000" dirty="0"/>
              <a:t>sussistenza dei requisiti soggettivi previsti dal Bando; 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it-IT" sz="2000" dirty="0"/>
              <a:t>correttezza dei giustificativi di spesa.</a:t>
            </a:r>
          </a:p>
          <a:p>
            <a:pPr marL="457200" indent="-457200" algn="just"/>
            <a:r>
              <a:rPr lang="it-IT" sz="2000" b="1" dirty="0"/>
              <a:t>Valutazione tecnica </a:t>
            </a:r>
            <a:r>
              <a:rPr lang="it-IT" sz="2000" dirty="0"/>
              <a:t>(punteggio minimo=40)</a:t>
            </a:r>
            <a:endParaRPr lang="it-IT" sz="2000" b="1" dirty="0"/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L’istruttoria formale e la valutazione tecnica saranno effettuate da </a:t>
            </a:r>
            <a:r>
              <a:rPr lang="it-IT" sz="2000" dirty="0" err="1"/>
              <a:t>Unioncamere</a:t>
            </a:r>
            <a:r>
              <a:rPr lang="it-IT" sz="2000" dirty="0"/>
              <a:t> Lombardia con il supporto delle Camere di Commercio.</a:t>
            </a:r>
          </a:p>
        </p:txBody>
      </p:sp>
      <p:pic>
        <p:nvPicPr>
          <p:cNvPr id="4" name="Picture 2" descr="Regione Lombardia">
            <a:hlinkClick r:id="rId2" tooltip="Torna alla Hom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81173"/>
            <a:ext cx="2016224" cy="70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 descr="UCL-logo2010-alta risoluzio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6168918"/>
            <a:ext cx="1728192" cy="62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7857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9776"/>
            <a:ext cx="8856984" cy="912821"/>
          </a:xfrm>
        </p:spPr>
        <p:txBody>
          <a:bodyPr>
            <a:normAutofit/>
          </a:bodyPr>
          <a:lstStyle/>
          <a:p>
            <a:pPr algn="l"/>
            <a:r>
              <a:rPr lang="it-IT" dirty="0">
                <a:solidFill>
                  <a:srgbClr val="0070C0"/>
                </a:solidFill>
              </a:rPr>
              <a:t>Istruttoria tecnica: criteri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4725144"/>
            <a:ext cx="8229600" cy="1312013"/>
          </a:xfrm>
        </p:spPr>
        <p:txBody>
          <a:bodyPr>
            <a:noAutofit/>
          </a:bodyPr>
          <a:lstStyle/>
          <a:p>
            <a:r>
              <a:rPr lang="it-IT" sz="2000" dirty="0"/>
              <a:t>La valutazione è finalizzata esclusivamente alla verifica di ammissibilità delle domande (punteggio minimo=40).</a:t>
            </a:r>
            <a:endParaRPr lang="it-IT" sz="2000" i="1" dirty="0"/>
          </a:p>
          <a:p>
            <a:r>
              <a:rPr lang="it-IT" sz="2000" dirty="0"/>
              <a:t>Sarà prevista una </a:t>
            </a:r>
            <a:r>
              <a:rPr lang="it-IT" sz="2000" dirty="0" err="1"/>
              <a:t>premialità</a:t>
            </a:r>
            <a:r>
              <a:rPr lang="it-IT" sz="2000" dirty="0"/>
              <a:t> </a:t>
            </a:r>
            <a:r>
              <a:rPr lang="it-IT" sz="2000" b="1" dirty="0"/>
              <a:t>di 2 punti</a:t>
            </a:r>
            <a:r>
              <a:rPr lang="it-IT" sz="2000" dirty="0"/>
              <a:t> per le imprese in possesso del </a:t>
            </a:r>
            <a:r>
              <a:rPr lang="it-IT" sz="2000" b="1" dirty="0"/>
              <a:t>rating di legalità</a:t>
            </a:r>
            <a:r>
              <a:rPr lang="it-IT" sz="2000" dirty="0"/>
              <a:t>.</a:t>
            </a:r>
          </a:p>
        </p:txBody>
      </p:sp>
      <p:pic>
        <p:nvPicPr>
          <p:cNvPr id="4" name="Picture 2" descr="Regione Lombardia">
            <a:hlinkClick r:id="rId2" tooltip="Torna alla Hom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81173"/>
            <a:ext cx="2016224" cy="70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 descr="UCL-logo2010-alta risoluzio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6168918"/>
            <a:ext cx="1728192" cy="62424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575" y="1196752"/>
            <a:ext cx="8377785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2736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9776"/>
            <a:ext cx="8856984" cy="912821"/>
          </a:xfrm>
        </p:spPr>
        <p:txBody>
          <a:bodyPr>
            <a:normAutofit/>
          </a:bodyPr>
          <a:lstStyle/>
          <a:p>
            <a:pPr algn="l"/>
            <a:r>
              <a:rPr lang="it-IT" dirty="0">
                <a:solidFill>
                  <a:srgbClr val="0070C0"/>
                </a:solidFill>
              </a:rPr>
              <a:t>Istruttoria tecnica: criteri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4725144"/>
            <a:ext cx="8229600" cy="1312013"/>
          </a:xfrm>
        </p:spPr>
        <p:txBody>
          <a:bodyPr>
            <a:noAutofit/>
          </a:bodyPr>
          <a:lstStyle/>
          <a:p>
            <a:r>
              <a:rPr lang="it-IT" sz="2000" dirty="0"/>
              <a:t>La valutazione è finalizzata esclusivamente alla verifica di ammissibilità delle domande (punteggio minimo=40).</a:t>
            </a:r>
            <a:endParaRPr lang="it-IT" sz="2000" i="1" dirty="0"/>
          </a:p>
          <a:p>
            <a:r>
              <a:rPr lang="it-IT" sz="2000" dirty="0"/>
              <a:t>Sarà prevista una </a:t>
            </a:r>
            <a:r>
              <a:rPr lang="it-IT" sz="2000" dirty="0" err="1"/>
              <a:t>premialità</a:t>
            </a:r>
            <a:r>
              <a:rPr lang="it-IT" sz="2000" dirty="0"/>
              <a:t> </a:t>
            </a:r>
            <a:r>
              <a:rPr lang="it-IT" sz="2000" b="1" dirty="0"/>
              <a:t>di 2 punti</a:t>
            </a:r>
            <a:r>
              <a:rPr lang="it-IT" sz="2000" dirty="0"/>
              <a:t> per le imprese in possesso del </a:t>
            </a:r>
            <a:r>
              <a:rPr lang="it-IT" sz="2000" b="1" dirty="0"/>
              <a:t>rating di legalità</a:t>
            </a:r>
            <a:r>
              <a:rPr lang="it-IT" sz="2000" dirty="0"/>
              <a:t>.</a:t>
            </a:r>
          </a:p>
        </p:txBody>
      </p:sp>
      <p:pic>
        <p:nvPicPr>
          <p:cNvPr id="4" name="Picture 2" descr="Regione Lombardia">
            <a:hlinkClick r:id="rId2" tooltip="Torna alla Hom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81173"/>
            <a:ext cx="2016224" cy="70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 descr="UCL-logo2010-alta risoluzio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6168918"/>
            <a:ext cx="1728192" cy="62424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575" y="1196752"/>
            <a:ext cx="8377785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5765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dirty="0">
                <a:solidFill>
                  <a:srgbClr val="0070C0"/>
                </a:solidFill>
              </a:rPr>
              <a:t>Modalità e adempimenti per l’erogazione dell’agevolazione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Autofit/>
          </a:bodyPr>
          <a:lstStyle/>
          <a:p>
            <a:r>
              <a:rPr lang="it-IT" sz="2000" dirty="0"/>
              <a:t>Al termine della istruttoria formale e tecnica, </a:t>
            </a:r>
            <a:r>
              <a:rPr lang="it-IT" sz="2000" dirty="0" err="1"/>
              <a:t>Unioncamere</a:t>
            </a:r>
            <a:r>
              <a:rPr lang="it-IT" sz="2000" dirty="0"/>
              <a:t> Lombardia procederà all’approvazione del provvedimento di concessione e trasferimento della quota regionale alle Camere di Commercio territorialmente competenti per l’erogazione del contributo alle imprese beneficiarie. Il contributo viene liquidato in un’unica rata applicando la ritenuta d’acconto del 4%. </a:t>
            </a:r>
            <a:endParaRPr lang="it-IT" sz="2000" i="1" dirty="0"/>
          </a:p>
          <a:p>
            <a:r>
              <a:rPr lang="it-IT" sz="2000" b="1" dirty="0"/>
              <a:t>Il termine di conclusione del procedimento per ciascuna pratica sarà di 50 giorni a decorrere dalla presentazione della domanda (</a:t>
            </a:r>
            <a:r>
              <a:rPr lang="it-IT" sz="2000" dirty="0"/>
              <a:t>fatto salvo quanto previsto dall’art. 6 della L.R. 1/2012 in materia di interruzione dei termini per richiesta di integrazioni)</a:t>
            </a:r>
            <a:endParaRPr lang="it-IT" sz="2000" i="1" dirty="0"/>
          </a:p>
        </p:txBody>
      </p:sp>
      <p:pic>
        <p:nvPicPr>
          <p:cNvPr id="4" name="Picture 2" descr="Regione Lombardia">
            <a:hlinkClick r:id="rId2" tooltip="Torna alla Hom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81173"/>
            <a:ext cx="2016224" cy="70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 descr="UCL-logo2010-alta risoluzio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6168918"/>
            <a:ext cx="1728192" cy="62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632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dirty="0">
                <a:solidFill>
                  <a:srgbClr val="0070C0"/>
                </a:solidFill>
              </a:rPr>
              <a:t>Pubblicazione e contatti</a:t>
            </a:r>
          </a:p>
        </p:txBody>
      </p:sp>
      <p:pic>
        <p:nvPicPr>
          <p:cNvPr id="4" name="Picture 2" descr="Regione Lombardia">
            <a:hlinkClick r:id="rId2" tooltip="Torna alla Hom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81173"/>
            <a:ext cx="2016224" cy="70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 descr="UCL-logo2010-alta risoluzio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6168918"/>
            <a:ext cx="1728192" cy="62424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683568" y="1417638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w Cen MT" panose="020B0602020104020603" pitchFamily="34" charset="0"/>
              </a:rPr>
              <a:t>Il Bando è pubblicato sul sito di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Tw Cen MT" panose="020B0602020104020603" pitchFamily="34" charset="0"/>
              </a:rPr>
              <a:t>Unioncamere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w Cen MT" panose="020B0602020104020603" pitchFamily="34" charset="0"/>
              </a:rPr>
              <a:t> Lombardia </a:t>
            </a:r>
            <a:r>
              <a:rPr lang="it-IT" sz="2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w Cen MT" panose="020B0602020104020603" pitchFamily="34" charset="0"/>
              </a:rPr>
              <a:t>www.unioncamerelombardia.it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w Cen MT" panose="020B0602020104020603" pitchFamily="34" charset="0"/>
              </a:rPr>
              <a:t> (sezione Bandi – contributi alle imprese → Bandi aperti).</a:t>
            </a:r>
          </a:p>
          <a:p>
            <a:endParaRPr lang="it-IT" sz="2400" dirty="0">
              <a:latin typeface="Calibri" panose="020F0502020204030204" pitchFamily="34" charset="0"/>
            </a:endParaRPr>
          </a:p>
          <a:p>
            <a:endParaRPr lang="it-IT" sz="2400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512" y="2915454"/>
            <a:ext cx="8870539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761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>
                <a:solidFill>
                  <a:srgbClr val="0070C0"/>
                </a:solidFill>
              </a:rPr>
              <a:t>Dotazione finanziaria complessiva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r>
              <a:rPr lang="it-IT" sz="2800" dirty="0"/>
              <a:t>Le risorse complessivamente stanziate per l’iniziativa ammontano a </a:t>
            </a:r>
            <a:r>
              <a:rPr lang="it-IT" sz="2800" b="1" dirty="0"/>
              <a:t>€ 19.180.000,00 </a:t>
            </a:r>
            <a:r>
              <a:rPr lang="it-IT" sz="2800" dirty="0"/>
              <a:t>di cui:</a:t>
            </a:r>
          </a:p>
          <a:p>
            <a:r>
              <a:rPr lang="it-IT" sz="2800" dirty="0"/>
              <a:t>€ 15.700.000,00 di Regione Lombardia</a:t>
            </a:r>
          </a:p>
          <a:p>
            <a:r>
              <a:rPr lang="it-IT" sz="2800" dirty="0"/>
              <a:t>€ 3.480.000,00 messe a disposizione dalle Camere di Commercio su base territoriale.</a:t>
            </a:r>
          </a:p>
          <a:p>
            <a:pPr marL="0" indent="0">
              <a:buNone/>
            </a:pPr>
            <a:r>
              <a:rPr lang="it-IT" dirty="0"/>
              <a:t> </a:t>
            </a:r>
          </a:p>
        </p:txBody>
      </p:sp>
      <p:pic>
        <p:nvPicPr>
          <p:cNvPr id="4" name="Picture 2" descr="Regione Lombardia">
            <a:hlinkClick r:id="rId2" tooltip="Torna alla Hom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81173"/>
            <a:ext cx="2016224" cy="70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 descr="UCL-logo2010-alta risoluzio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6168918"/>
            <a:ext cx="1728192" cy="62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388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>
                <a:solidFill>
                  <a:srgbClr val="0070C0"/>
                </a:solidFill>
              </a:rPr>
              <a:t>Dotazione finanziaria regionale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it-IT" sz="5900" dirty="0"/>
              <a:t>Le risorse complessivamente stanziate da Regione </a:t>
            </a:r>
            <a:r>
              <a:rPr lang="it-IT" sz="5900"/>
              <a:t>Lombardia ammontano a </a:t>
            </a:r>
            <a:r>
              <a:rPr lang="it-IT" sz="5900" b="1" dirty="0"/>
              <a:t>€ 15.700.000,00 </a:t>
            </a:r>
            <a:r>
              <a:rPr lang="it-IT" sz="5900" dirty="0"/>
              <a:t>di cui:</a:t>
            </a:r>
          </a:p>
          <a:p>
            <a:r>
              <a:rPr lang="it-IT" sz="5900" dirty="0"/>
              <a:t>€ 15.500.000,00 esclusivamente a copertura delle spese di investimento in conto capitale. Di queste:</a:t>
            </a:r>
          </a:p>
          <a:p>
            <a:pPr lvl="1"/>
            <a:r>
              <a:rPr lang="it-IT" sz="5500" dirty="0"/>
              <a:t>€ 5.000.000,00 riservati alle imprese commerciali (settore G)</a:t>
            </a:r>
          </a:p>
          <a:p>
            <a:pPr lvl="1">
              <a:spcAft>
                <a:spcPts val="600"/>
              </a:spcAft>
            </a:pPr>
            <a:r>
              <a:rPr lang="it-IT" sz="5500" dirty="0"/>
              <a:t>€ 500.000,00 riservati alle imprese dello sport (93.1) </a:t>
            </a:r>
          </a:p>
          <a:p>
            <a:r>
              <a:rPr lang="it-IT" sz="5900" dirty="0"/>
              <a:t>€ 200.000,00 a copertura di spese in conto corrente  destinate esclusivamente a spese per la formazione di cui alla lettera m) del punto B.3 “Spese Ammissibili”.</a:t>
            </a:r>
          </a:p>
          <a:p>
            <a:pPr marL="0" indent="0">
              <a:buNone/>
            </a:pPr>
            <a:r>
              <a:rPr lang="it-IT" dirty="0"/>
              <a:t> </a:t>
            </a:r>
          </a:p>
        </p:txBody>
      </p:sp>
      <p:pic>
        <p:nvPicPr>
          <p:cNvPr id="4" name="Picture 2" descr="Regione Lombardia">
            <a:hlinkClick r:id="rId2" tooltip="Torna alla Hom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81173"/>
            <a:ext cx="2016224" cy="70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 descr="UCL-logo2010-alta risoluzio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6168918"/>
            <a:ext cx="1728192" cy="62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335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>
                <a:solidFill>
                  <a:srgbClr val="0070C0"/>
                </a:solidFill>
              </a:rPr>
              <a:t>Dotazione finanziaria delle CCIAA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421904"/>
            <a:ext cx="8229600" cy="11430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sz="5900" dirty="0"/>
              <a:t>Le risorse complessivamente stanziate dalle Camere di Commercio ammontano a € 3.480.000,00, così suddivise su base territoriale</a:t>
            </a:r>
            <a:r>
              <a:rPr lang="it-IT" sz="5500" dirty="0"/>
              <a:t>:</a:t>
            </a:r>
          </a:p>
        </p:txBody>
      </p:sp>
      <p:pic>
        <p:nvPicPr>
          <p:cNvPr id="4" name="Picture 2" descr="Regione Lombardia">
            <a:hlinkClick r:id="rId2" tooltip="Torna alla Hom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81173"/>
            <a:ext cx="2016224" cy="70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 descr="UCL-logo2010-alta risoluzio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6168918"/>
            <a:ext cx="1728192" cy="624240"/>
          </a:xfrm>
          <a:prstGeom prst="rect">
            <a:avLst/>
          </a:prstGeom>
        </p:spPr>
      </p:pic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355201"/>
              </p:ext>
            </p:extLst>
          </p:nvPr>
        </p:nvGraphicFramePr>
        <p:xfrm>
          <a:off x="1353240" y="2555777"/>
          <a:ext cx="6156684" cy="3532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2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4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6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Camera di commercio</a:t>
                      </a:r>
                      <a:endParaRPr lang="it-IT" sz="2000" i="1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w Cen MT" panose="020B06020201040206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Stanziamento camerale </a:t>
                      </a:r>
                      <a:endParaRPr lang="it-IT" sz="2000" i="1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w Cen MT" panose="020B0602020104020603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1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Bergamo </a:t>
                      </a:r>
                      <a:endParaRPr lang="it-IT" sz="2000" i="1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w Cen MT" panose="020B0602020104020603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400.000,00</a:t>
                      </a:r>
                      <a:endParaRPr lang="it-IT" sz="2000" i="1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w Cen MT" panose="020B0602020104020603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1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Brescia</a:t>
                      </a:r>
                      <a:endParaRPr lang="it-IT" sz="2000" i="1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w Cen MT" panose="020B0602020104020603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800.000,00</a:t>
                      </a:r>
                      <a:endParaRPr lang="it-IT" sz="2000" i="1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w Cen MT" panose="020B0602020104020603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1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Como – Lecco</a:t>
                      </a:r>
                      <a:endParaRPr lang="it-IT" sz="2000" i="1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w Cen MT" panose="020B0602020104020603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200.000,00</a:t>
                      </a:r>
                      <a:endParaRPr lang="it-IT" sz="2000" i="1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w Cen MT" panose="020B0602020104020603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1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Cremona</a:t>
                      </a:r>
                      <a:endParaRPr lang="it-IT" sz="2000" i="1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w Cen MT" panose="020B0602020104020603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150.000,00</a:t>
                      </a:r>
                      <a:endParaRPr lang="it-IT" sz="2000" i="1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w Cen MT" panose="020B0602020104020603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1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Mantova</a:t>
                      </a:r>
                      <a:endParaRPr lang="it-IT" sz="2000" i="1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w Cen MT" panose="020B0602020104020603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330.000,00</a:t>
                      </a:r>
                      <a:endParaRPr lang="it-IT" sz="2000" i="1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w Cen MT" panose="020B0602020104020603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2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Milano Monza Brianza Lodi </a:t>
                      </a:r>
                      <a:endParaRPr lang="it-IT" sz="2000" i="1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w Cen MT" panose="020B0602020104020603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800.000,00</a:t>
                      </a:r>
                      <a:endParaRPr lang="it-IT" sz="2000" i="1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w Cen MT" panose="020B0602020104020603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1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Pavia</a:t>
                      </a:r>
                      <a:endParaRPr lang="it-IT" sz="2000" i="1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w Cen MT" panose="020B0602020104020603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200.000,00</a:t>
                      </a:r>
                      <a:endParaRPr lang="it-IT" sz="2000" i="1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w Cen MT" panose="020B0602020104020603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1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Sondrio</a:t>
                      </a:r>
                      <a:endParaRPr lang="it-IT" sz="2000" i="1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w Cen MT" panose="020B0602020104020603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100.000,00</a:t>
                      </a:r>
                      <a:endParaRPr lang="it-IT" sz="2000" i="1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w Cen MT" panose="020B0602020104020603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1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Varese</a:t>
                      </a:r>
                      <a:endParaRPr lang="it-IT" sz="2000" i="1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w Cen MT" panose="020B0602020104020603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500.000,00</a:t>
                      </a:r>
                      <a:endParaRPr lang="it-IT" sz="2000" i="1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w Cen MT" panose="020B0602020104020603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1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TOTALE</a:t>
                      </a:r>
                      <a:endParaRPr lang="it-IT" sz="2000" b="1" i="1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w Cen MT" panose="020B0602020104020603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3.480.000,00</a:t>
                      </a:r>
                      <a:endParaRPr lang="it-IT" sz="2000" b="1" i="1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w Cen MT" panose="020B0602020104020603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0333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>
                <a:solidFill>
                  <a:srgbClr val="0070C0"/>
                </a:solidFill>
              </a:rPr>
              <a:t>Soggetti beneficiari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fontScale="47500" lnSpcReduction="20000"/>
          </a:bodyPr>
          <a:lstStyle/>
          <a:p>
            <a:r>
              <a:rPr lang="it-IT" sz="5100" dirty="0"/>
              <a:t>Micro e piccole imprese aventi almeno una sede operativa o un’unità locale in Lombardia e</a:t>
            </a:r>
          </a:p>
          <a:p>
            <a:r>
              <a:rPr lang="it-IT" sz="5100" dirty="0"/>
              <a:t>operanti nei settori del commercio, dei pubblici esercizi (bar e ristoranti), dell’artigianato, del manifatturiero, dell’edilizia, dei servizi, dell’istruzione e dello sport, così come specificato negli allegati 1 e 2:</a:t>
            </a:r>
          </a:p>
          <a:p>
            <a:endParaRPr lang="it-IT" sz="4000" dirty="0"/>
          </a:p>
          <a:p>
            <a:pPr indent="377825">
              <a:buFont typeface="Calibri" panose="020F0502020204030204" pitchFamily="34" charset="0"/>
              <a:buChar char="→"/>
            </a:pPr>
            <a:r>
              <a:rPr lang="it-IT" sz="3800" b="1" dirty="0"/>
              <a:t>Allegato 1</a:t>
            </a:r>
            <a:r>
              <a:rPr lang="it-IT" sz="3800" dirty="0"/>
              <a:t>: </a:t>
            </a:r>
            <a:r>
              <a:rPr lang="it-IT" sz="3800" i="1" dirty="0"/>
              <a:t>Codici </a:t>
            </a:r>
            <a:r>
              <a:rPr lang="it-IT" sz="3800" i="1" dirty="0" err="1"/>
              <a:t>Ateco</a:t>
            </a:r>
            <a:r>
              <a:rPr lang="it-IT" sz="3800" i="1" dirty="0"/>
              <a:t> delle attività ammesse a contributo tranne quelle che hanno lavorato in deroga ai sensi del </a:t>
            </a:r>
            <a:r>
              <a:rPr lang="it-IT" sz="3800" i="1" dirty="0" err="1"/>
              <a:t>d.p.c.m</a:t>
            </a:r>
            <a:r>
              <a:rPr lang="it-IT" sz="3800" i="1" dirty="0"/>
              <a:t>. 22 marzo 2020 e 10 aprile 2020</a:t>
            </a:r>
          </a:p>
          <a:p>
            <a:pPr indent="0">
              <a:buNone/>
            </a:pPr>
            <a:endParaRPr lang="it-IT" sz="3800" i="1" dirty="0"/>
          </a:p>
          <a:p>
            <a:pPr indent="377825">
              <a:buFont typeface="Calibri" panose="020F0502020204030204" pitchFamily="34" charset="0"/>
              <a:buChar char="→"/>
            </a:pPr>
            <a:r>
              <a:rPr lang="it-IT" sz="3800" b="1" dirty="0"/>
              <a:t>Allegato 2</a:t>
            </a:r>
            <a:r>
              <a:rPr lang="it-IT" sz="3800" dirty="0"/>
              <a:t>: </a:t>
            </a:r>
            <a:r>
              <a:rPr lang="it-IT" sz="3800" i="1" dirty="0"/>
              <a:t>Codici </a:t>
            </a:r>
            <a:r>
              <a:rPr lang="it-IT" sz="3800" i="1" dirty="0" err="1"/>
              <a:t>Ateco</a:t>
            </a:r>
            <a:r>
              <a:rPr lang="it-IT" sz="3800" i="1" dirty="0"/>
              <a:t> delle attività ammesse a contributo solo se hanno introdotto il lavoro agile per tutti i dipendenti</a:t>
            </a:r>
          </a:p>
          <a:p>
            <a:pPr marL="0" indent="0">
              <a:buNone/>
            </a:pPr>
            <a:r>
              <a:rPr lang="it-IT" dirty="0"/>
              <a:t> </a:t>
            </a:r>
          </a:p>
        </p:txBody>
      </p:sp>
      <p:pic>
        <p:nvPicPr>
          <p:cNvPr id="4" name="Picture 2" descr="Regione Lombardia">
            <a:hlinkClick r:id="rId2" tooltip="Torna alla Hom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81173"/>
            <a:ext cx="2016224" cy="70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 descr="UCL-logo2010-alta risoluzio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6168918"/>
            <a:ext cx="1728192" cy="62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396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>
                <a:solidFill>
                  <a:srgbClr val="0070C0"/>
                </a:solidFill>
              </a:rPr>
              <a:t>Requisiti delle imprese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it-IT" sz="2400" dirty="0"/>
              <a:t>essere micro o piccole imprese; </a:t>
            </a:r>
            <a:endParaRPr lang="it-IT" sz="2400" i="1" dirty="0"/>
          </a:p>
          <a:p>
            <a:pPr lvl="0">
              <a:spcBef>
                <a:spcPts val="0"/>
              </a:spcBef>
            </a:pPr>
            <a:r>
              <a:rPr lang="it-IT" sz="2400" dirty="0"/>
              <a:t>avere la sede operativa o unità locale oggetto di intervento sul presente bando iscritta e attiva al Registro Imprese delle Camere di Commercio della Lombardia </a:t>
            </a:r>
            <a:r>
              <a:rPr lang="it-IT" sz="2400" u="sng" dirty="0"/>
              <a:t>alla data dell’11 marzo 2020</a:t>
            </a:r>
            <a:r>
              <a:rPr lang="it-IT" sz="2400" dirty="0"/>
              <a:t>;</a:t>
            </a:r>
            <a:endParaRPr lang="it-IT" sz="2400" i="1" dirty="0"/>
          </a:p>
          <a:p>
            <a:pPr lvl="0">
              <a:spcBef>
                <a:spcPts val="0"/>
              </a:spcBef>
            </a:pPr>
            <a:r>
              <a:rPr lang="it-IT" sz="2400" dirty="0"/>
              <a:t>essere in regola con il pagamento del diritto camerale; </a:t>
            </a:r>
            <a:endParaRPr lang="it-IT" sz="2400" i="1" dirty="0"/>
          </a:p>
          <a:p>
            <a:pPr lvl="0">
              <a:spcBef>
                <a:spcPts val="0"/>
              </a:spcBef>
            </a:pPr>
            <a:r>
              <a:rPr lang="it-IT" sz="2400" dirty="0"/>
              <a:t>essere in regola con le  normative antimafia (D. </a:t>
            </a:r>
            <a:r>
              <a:rPr lang="it-IT" sz="2400" dirty="0" err="1"/>
              <a:t>Lgs</a:t>
            </a:r>
            <a:r>
              <a:rPr lang="it-IT" sz="2400" dirty="0"/>
              <a:t>. 06/09/2011, n. 159 c.d. Codice delle leggi antimafia)</a:t>
            </a:r>
            <a:endParaRPr lang="it-IT" sz="2400" i="1" dirty="0"/>
          </a:p>
          <a:p>
            <a:pPr lvl="0">
              <a:spcBef>
                <a:spcPts val="0"/>
              </a:spcBef>
            </a:pPr>
            <a:r>
              <a:rPr lang="it-IT" sz="2400" dirty="0"/>
              <a:t>non avere forniture in essere con una delle Camere di Commercio lombarde</a:t>
            </a:r>
          </a:p>
          <a:p>
            <a:pPr lvl="0">
              <a:spcBef>
                <a:spcPts val="0"/>
              </a:spcBef>
            </a:pPr>
            <a:r>
              <a:rPr lang="it-IT" sz="2400" dirty="0"/>
              <a:t>non essere in difficoltà </a:t>
            </a:r>
            <a:r>
              <a:rPr lang="it-IT" sz="2400" u="sng" dirty="0"/>
              <a:t>alla data del 31 dicembre 2019 </a:t>
            </a:r>
            <a:r>
              <a:rPr lang="it-IT" sz="2400" dirty="0"/>
              <a:t>(regolamento (UE) n. 651/2014). </a:t>
            </a:r>
          </a:p>
        </p:txBody>
      </p:sp>
      <p:pic>
        <p:nvPicPr>
          <p:cNvPr id="4" name="Picture 2" descr="Regione Lombardia">
            <a:hlinkClick r:id="rId2" tooltip="Torna alla Hom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81173"/>
            <a:ext cx="2016224" cy="70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 descr="UCL-logo2010-alta risoluzio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6168918"/>
            <a:ext cx="1728192" cy="62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055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l"/>
            <a:r>
              <a:rPr lang="it-IT" dirty="0">
                <a:solidFill>
                  <a:srgbClr val="0070C0"/>
                </a:solidFill>
              </a:rPr>
              <a:t>Interventi ammissibili (1)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112568"/>
          </a:xfrm>
        </p:spPr>
        <p:txBody>
          <a:bodyPr>
            <a:noAutofit/>
          </a:bodyPr>
          <a:lstStyle/>
          <a:p>
            <a:pPr marL="263525" lvl="0" indent="-263525">
              <a:spcBef>
                <a:spcPts val="0"/>
              </a:spcBef>
              <a:buNone/>
            </a:pPr>
            <a:r>
              <a:rPr lang="it-IT" sz="2400" dirty="0"/>
              <a:t>-	acquisto di macchinari per la sanificazione e disinfezione degli ambienti aziendali;</a:t>
            </a:r>
          </a:p>
          <a:p>
            <a:pPr marL="263525" lvl="0" indent="-263525">
              <a:spcBef>
                <a:spcPts val="0"/>
              </a:spcBef>
              <a:buNone/>
            </a:pPr>
            <a:r>
              <a:rPr lang="it-IT" sz="2400" dirty="0"/>
              <a:t>-	acquisto di strumenti di aerazione, sia tramite apparecchi di filtraggio e purificazione dell’aria, sia attraverso sistemi di aerazione meccanica alternativi al ricircolo;</a:t>
            </a:r>
          </a:p>
          <a:p>
            <a:pPr marL="263525" lvl="0" indent="-263525">
              <a:spcBef>
                <a:spcPts val="0"/>
              </a:spcBef>
              <a:buNone/>
            </a:pPr>
            <a:r>
              <a:rPr lang="it-IT" sz="2400" dirty="0"/>
              <a:t>-	acquisto di strumenti di igienizzazione per i clienti/utenti, per i prodotti commercializzati e per gli spazi che prevedono la presenza per un tempo superiore ai 15 minuti da parte dei diversi clienti/utenti, anche in coerenza con le indicazioni delle Autorità Sanitarie;</a:t>
            </a:r>
          </a:p>
          <a:p>
            <a:pPr marL="263525" lvl="0" indent="-263525">
              <a:spcBef>
                <a:spcPts val="0"/>
              </a:spcBef>
              <a:buNone/>
            </a:pPr>
            <a:r>
              <a:rPr lang="it-IT" sz="2400" dirty="0"/>
              <a:t>-	realizzazione di interventi strutturali o temporanei e acquisto di arredi atti a garantire il rispetto delle misure di distanziamento sociale prescritte dalla normativa sia tra i lavoratori che tra i clienti/utenti; </a:t>
            </a:r>
          </a:p>
          <a:p>
            <a:pPr lvl="0">
              <a:spcBef>
                <a:spcPts val="0"/>
              </a:spcBef>
            </a:pPr>
            <a:endParaRPr lang="it-IT" sz="2400" dirty="0"/>
          </a:p>
        </p:txBody>
      </p:sp>
      <p:pic>
        <p:nvPicPr>
          <p:cNvPr id="4" name="Picture 2" descr="Regione Lombardia">
            <a:hlinkClick r:id="rId2" tooltip="Torna alla Hom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37312"/>
            <a:ext cx="2016224" cy="70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 descr="UCL-logo2010-alta risoluzio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6168918"/>
            <a:ext cx="1728192" cy="62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76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>
                <a:solidFill>
                  <a:srgbClr val="0070C0"/>
                </a:solidFill>
              </a:rPr>
              <a:t>Interventi ammissibili (2)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4536"/>
          </a:xfrm>
        </p:spPr>
        <p:txBody>
          <a:bodyPr>
            <a:noAutofit/>
          </a:bodyPr>
          <a:lstStyle/>
          <a:p>
            <a:pPr marL="263525" lvl="0" indent="-263525">
              <a:spcBef>
                <a:spcPts val="0"/>
              </a:spcBef>
              <a:buNone/>
            </a:pPr>
            <a:r>
              <a:rPr lang="it-IT" sz="2400" dirty="0"/>
              <a:t>-	acquisto di prestazioni e/o strumenti relativi al monitoraggio e controllo dell’affollamento dei locali;</a:t>
            </a:r>
          </a:p>
          <a:p>
            <a:pPr marL="263525" lvl="0" indent="-263525">
              <a:spcBef>
                <a:spcPts val="0"/>
              </a:spcBef>
              <a:buNone/>
            </a:pPr>
            <a:r>
              <a:rPr lang="it-IT" sz="2400" dirty="0"/>
              <a:t>-	acquisto di strumentazione atta a misurare la temperatura corporea a distanza (es. </a:t>
            </a:r>
            <a:r>
              <a:rPr lang="it-IT" sz="2400" dirty="0" err="1"/>
              <a:t>termoscanner</a:t>
            </a:r>
            <a:r>
              <a:rPr lang="it-IT" sz="2400" dirty="0"/>
              <a:t> all’ingresso degli esercizi):</a:t>
            </a:r>
          </a:p>
          <a:p>
            <a:pPr marL="263525" lvl="0" indent="-263525">
              <a:spcBef>
                <a:spcPts val="0"/>
              </a:spcBef>
              <a:buNone/>
            </a:pPr>
            <a:r>
              <a:rPr lang="it-IT" sz="2400" dirty="0"/>
              <a:t>-	sanificazione e disinfezione degli ambienti aziendali;</a:t>
            </a:r>
          </a:p>
          <a:p>
            <a:pPr marL="263525" lvl="0" indent="-263525">
              <a:spcBef>
                <a:spcPts val="0"/>
              </a:spcBef>
              <a:buNone/>
            </a:pPr>
            <a:r>
              <a:rPr lang="it-IT" sz="2400" dirty="0"/>
              <a:t>-	predisposizione di strumenti di comunicazione (segnaletica);</a:t>
            </a:r>
          </a:p>
          <a:p>
            <a:pPr marL="263525" lvl="0" indent="-263525">
              <a:spcBef>
                <a:spcPts val="0"/>
              </a:spcBef>
              <a:buNone/>
            </a:pPr>
            <a:r>
              <a:rPr lang="it-IT" sz="2400" dirty="0"/>
              <a:t>-	interventi formativi sulle prescrizioni e sui protocolli da adottare nell’ambito dell’esercizio di attività anche in complementarietà con le iniziative che saranno attivate da altri soggetti pubblici (es. INAIL).</a:t>
            </a:r>
          </a:p>
          <a:p>
            <a:pPr marL="263525" lvl="0" indent="-263525">
              <a:spcBef>
                <a:spcPts val="0"/>
              </a:spcBef>
              <a:buNone/>
            </a:pPr>
            <a:r>
              <a:rPr lang="it-IT" sz="2400" dirty="0"/>
              <a:t> </a:t>
            </a:r>
            <a:endParaRPr lang="it-IT" sz="1800" dirty="0"/>
          </a:p>
          <a:p>
            <a:pPr marL="0" indent="0">
              <a:spcBef>
                <a:spcPts val="0"/>
              </a:spcBef>
              <a:buNone/>
            </a:pPr>
            <a:r>
              <a:rPr lang="it-IT" sz="2400" dirty="0"/>
              <a:t>Ciascuna impresa potrà presentare </a:t>
            </a:r>
            <a:r>
              <a:rPr lang="it-IT" sz="2400" u="sng" dirty="0"/>
              <a:t>una sola domanda</a:t>
            </a:r>
            <a:r>
              <a:rPr lang="it-IT" sz="2400" dirty="0"/>
              <a:t>.</a:t>
            </a:r>
            <a:endParaRPr lang="it-IT" sz="2400" i="1" dirty="0"/>
          </a:p>
          <a:p>
            <a:pPr lvl="0">
              <a:spcBef>
                <a:spcPts val="0"/>
              </a:spcBef>
            </a:pPr>
            <a:endParaRPr lang="it-IT" sz="2400" dirty="0"/>
          </a:p>
        </p:txBody>
      </p:sp>
      <p:pic>
        <p:nvPicPr>
          <p:cNvPr id="4" name="Picture 2" descr="Regione Lombardia">
            <a:hlinkClick r:id="rId2" tooltip="Torna alla Hom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81173"/>
            <a:ext cx="2016224" cy="70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 descr="UCL-logo2010-alta risoluzio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6168918"/>
            <a:ext cx="1728192" cy="62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2274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3859</TotalTime>
  <Words>2115</Words>
  <Application>Microsoft Office PowerPoint</Application>
  <PresentationFormat>Presentazione su schermo (4:3)</PresentationFormat>
  <Paragraphs>160</Paragraphs>
  <Slides>27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1" baseType="lpstr">
      <vt:lpstr>Arial</vt:lpstr>
      <vt:lpstr>Calibri</vt:lpstr>
      <vt:lpstr>Tw Cen MT</vt:lpstr>
      <vt:lpstr>Tema di Office</vt:lpstr>
      <vt:lpstr>Presentazione standard di PowerPoint</vt:lpstr>
      <vt:lpstr>Finalità</vt:lpstr>
      <vt:lpstr>Dotazione finanziaria complessiva</vt:lpstr>
      <vt:lpstr>Dotazione finanziaria regionale</vt:lpstr>
      <vt:lpstr>Dotazione finanziaria delle CCIAA</vt:lpstr>
      <vt:lpstr>Soggetti beneficiari</vt:lpstr>
      <vt:lpstr>Requisiti delle imprese</vt:lpstr>
      <vt:lpstr>Interventi ammissibili (1)</vt:lpstr>
      <vt:lpstr>Interventi ammissibili (2)</vt:lpstr>
      <vt:lpstr>Livelli di investimento e intensità d’aiuto </vt:lpstr>
      <vt:lpstr>Spese ammissibili</vt:lpstr>
      <vt:lpstr>Spese ammissibili in conto capitale (1)</vt:lpstr>
      <vt:lpstr>Spese ammissibili in conto capitale (2)</vt:lpstr>
      <vt:lpstr>Spese ammissibili in conto corrente (1)</vt:lpstr>
      <vt:lpstr>Spese ammissibili in conto corrente (2)</vt:lpstr>
      <vt:lpstr>Spese ammissibili (1)</vt:lpstr>
      <vt:lpstr>Spese ammissibili (2)</vt:lpstr>
      <vt:lpstr>Presentazione delle domande (1)</vt:lpstr>
      <vt:lpstr>Presentazione delle domande (2)</vt:lpstr>
      <vt:lpstr>Presentazione delle domande (3)</vt:lpstr>
      <vt:lpstr>Presentazione delle domande (4)</vt:lpstr>
      <vt:lpstr>Procedura per l'assegnazione delle risorse</vt:lpstr>
      <vt:lpstr>Istruttoria</vt:lpstr>
      <vt:lpstr>Istruttoria tecnica: criteri</vt:lpstr>
      <vt:lpstr>Istruttoria tecnica: criteri</vt:lpstr>
      <vt:lpstr>Modalità e adempimenti per l’erogazione dell’agevolazione</vt:lpstr>
      <vt:lpstr>Pubblicazione e contatti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Sergio Valentini</dc:creator>
  <cp:lastModifiedBy>Maria Carla Ambrosini</cp:lastModifiedBy>
  <cp:revision>225</cp:revision>
  <cp:lastPrinted>2017-02-03T10:37:36Z</cp:lastPrinted>
  <dcterms:created xsi:type="dcterms:W3CDTF">2012-10-10T10:22:13Z</dcterms:created>
  <dcterms:modified xsi:type="dcterms:W3CDTF">2020-05-27T11:20:46Z</dcterms:modified>
</cp:coreProperties>
</file>